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96" y="-2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15748525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zh-CN"/>
              <a:t>Uncle Luo is Handsome!!!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zh-CN"/>
              <a:t>Hello! Can you see me editting?</a:t>
            </a:r>
          </a:p>
          <a:p>
            <a:pPr lvl="0" rtl="0">
              <a:spcBef>
                <a:spcPts val="0"/>
              </a:spcBef>
              <a:buNone/>
            </a:pPr>
            <a:endParaRPr/>
          </a:p>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zh-CN"/>
              <a:t>Hello! Can you see me editting?</a:t>
            </a:r>
          </a:p>
          <a:p>
            <a:pPr rtl="0">
              <a:spcBef>
                <a:spcPts val="0"/>
              </a:spcBef>
              <a:buNone/>
            </a:pPr>
            <a:endParaRPr/>
          </a:p>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7" name="Shape 3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CN"/>
              <a:t>‹#›</a:t>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CN"/>
              <a:t>‹#›</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CN"/>
              <a:t>‹#›</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CN"/>
              <a:t>‹#›</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CN"/>
              <a:t>‹#›</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CN"/>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zh-CN"/>
              <a:t>‹#›</a:t>
            </a:fld>
            <a:endParaRPr lang="zh-C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1"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 Id="rId8" Type="http://schemas.openxmlformats.org/officeDocument/2006/relationships/image" Target="../media/image71.png"/><Relationship Id="rId9" Type="http://schemas.openxmlformats.org/officeDocument/2006/relationships/image" Target="../media/image72.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92.png"/><Relationship Id="rId8" Type="http://schemas.openxmlformats.org/officeDocument/2006/relationships/image" Target="../media/image93.png"/><Relationship Id="rId9" Type="http://schemas.openxmlformats.org/officeDocument/2006/relationships/image" Target="../media/image94.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 Id="rId6" Type="http://schemas.openxmlformats.org/officeDocument/2006/relationships/image" Target="../media/image98.png"/><Relationship Id="rId7" Type="http://schemas.openxmlformats.org/officeDocument/2006/relationships/image" Target="../media/image99.png"/><Relationship Id="rId8" Type="http://schemas.openxmlformats.org/officeDocument/2006/relationships/image" Target="../media/image100.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en.wikipedia.org/wiki/Slope" TargetMode="Externa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hyperlink" Target="http://en.wikipedia.org/wiki/Function_(mathematics)" TargetMode="External"/><Relationship Id="rId5" Type="http://schemas.openxmlformats.org/officeDocument/2006/relationships/hyperlink" Target="http://en.wikipedia.org/wiki/Vector_space" TargetMode="External"/><Relationship Id="rId6" Type="http://schemas.openxmlformats.org/officeDocument/2006/relationships/hyperlink" Target="http://en.wikipedia.org/wiki/Real_number" TargetMode="External"/><Relationship Id="rId7" Type="http://schemas.openxmlformats.org/officeDocument/2006/relationships/hyperlink" Target="http://en.wikipedia.org/wiki/Ordered_field" TargetMode="External"/><Relationship Id="rId8" Type="http://schemas.openxmlformats.org/officeDocument/2006/relationships/hyperlink" Target="http://en.wikipedia.org/wiki/Set_(mathematics)" TargetMode="External"/><Relationship Id="rId9" Type="http://schemas.openxmlformats.org/officeDocument/2006/relationships/hyperlink" Target="http://en.wikipedia.org/wiki/Interval_(mathematics)" TargetMode="External"/><Relationship Id="rId10" Type="http://schemas.openxmlformats.org/officeDocument/2006/relationships/image" Target="../media/image3.png"/><Relationship Id="rId11"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en.wikipedia.org/wiki/Slope"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3.png"/></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Mathematics" TargetMode="External"/><Relationship Id="rId4" Type="http://schemas.openxmlformats.org/officeDocument/2006/relationships/hyperlink" Target="http://en.wikipedia.org/wiki/General_topology" TargetMode="External"/><Relationship Id="rId5" Type="http://schemas.openxmlformats.org/officeDocument/2006/relationships/hyperlink" Target="http://en.wikipedia.org/wiki/Euclidean_space" TargetMode="External"/><Relationship Id="rId6" Type="http://schemas.openxmlformats.org/officeDocument/2006/relationships/hyperlink" Target="http://en.wikipedia.org/wiki/Closed_set" TargetMode="External"/><Relationship Id="rId7" Type="http://schemas.openxmlformats.org/officeDocument/2006/relationships/hyperlink" Target="http://en.wikipedia.org/wiki/Limit_point" TargetMode="External"/><Relationship Id="rId8" Type="http://schemas.openxmlformats.org/officeDocument/2006/relationships/hyperlink" Target="http://en.wikipedia.org/wiki/Bounded_set"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711750" y="1459375"/>
            <a:ext cx="7772400" cy="1329599"/>
          </a:xfrm>
          <a:prstGeom prst="rect">
            <a:avLst/>
          </a:prstGeom>
        </p:spPr>
        <p:txBody>
          <a:bodyPr lIns="91425" tIns="91425" rIns="91425" bIns="91425" anchor="b" anchorCtr="0">
            <a:noAutofit/>
          </a:bodyPr>
          <a:lstStyle/>
          <a:p>
            <a:pPr rtl="0">
              <a:spcBef>
                <a:spcPts val="0"/>
              </a:spcBef>
              <a:buNone/>
            </a:pPr>
            <a:r>
              <a:rPr lang="zh-CN" sz="2500"/>
              <a:t>ROBUST STOCHASTIC APPROXIMATION </a:t>
            </a:r>
          </a:p>
          <a:p>
            <a:pPr rtl="0">
              <a:spcBef>
                <a:spcPts val="0"/>
              </a:spcBef>
              <a:buNone/>
            </a:pPr>
            <a:endParaRPr sz="2500"/>
          </a:p>
          <a:p>
            <a:pPr>
              <a:spcBef>
                <a:spcPts val="0"/>
              </a:spcBef>
              <a:buNone/>
            </a:pPr>
            <a:r>
              <a:rPr lang="zh-CN" sz="2500"/>
              <a:t>APPROACH TO STOCHASTIC PROGRAMMING</a:t>
            </a: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1</a:t>
            </a:fld>
            <a:endParaRPr lang="zh-CN"/>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10</a:t>
            </a:fld>
            <a:endParaRPr lang="zh-CN"/>
          </a:p>
        </p:txBody>
      </p:sp>
      <p:sp>
        <p:nvSpPr>
          <p:cNvPr id="133" name="Shape 133"/>
          <p:cNvSpPr txBox="1"/>
          <p:nvPr/>
        </p:nvSpPr>
        <p:spPr>
          <a:xfrm>
            <a:off x="194575" y="236725"/>
            <a:ext cx="8626499" cy="791399"/>
          </a:xfrm>
          <a:prstGeom prst="rect">
            <a:avLst/>
          </a:prstGeom>
          <a:noFill/>
          <a:ln>
            <a:noFill/>
          </a:ln>
        </p:spPr>
        <p:txBody>
          <a:bodyPr lIns="91425" tIns="91425" rIns="91425" bIns="91425" anchor="t" anchorCtr="0">
            <a:noAutofit/>
          </a:bodyPr>
          <a:lstStyle/>
          <a:p>
            <a:pPr rtl="0">
              <a:spcBef>
                <a:spcPts val="0"/>
              </a:spcBef>
              <a:buNone/>
            </a:pPr>
            <a:r>
              <a:rPr lang="zh-CN"/>
              <a:t>Futher </a:t>
            </a:r>
            <a:r>
              <a:rPr lang="zh-CN" b="1">
                <a:solidFill>
                  <a:srgbClr val="FF0000"/>
                </a:solidFill>
              </a:rPr>
              <a:t>assume</a:t>
            </a:r>
            <a:r>
              <a:rPr lang="zh-CN"/>
              <a:t>: </a:t>
            </a:r>
          </a:p>
          <a:p>
            <a:pPr marL="457200" lvl="0" indent="-317500" rtl="0">
              <a:spcBef>
                <a:spcPts val="0"/>
              </a:spcBef>
              <a:buClr>
                <a:srgbClr val="000000"/>
              </a:buClr>
              <a:buSzPct val="100000"/>
              <a:buFont typeface="Arial"/>
              <a:buChar char="●"/>
            </a:pPr>
            <a:r>
              <a:rPr lang="zh-CN"/>
              <a:t>x</a:t>
            </a:r>
            <a:r>
              <a:rPr lang="zh-CN" baseline="-25000"/>
              <a:t>∗</a:t>
            </a:r>
            <a:r>
              <a:rPr lang="zh-CN"/>
              <a:t> is an interior point of X</a:t>
            </a:r>
          </a:p>
          <a:p>
            <a:pPr marL="457200" lvl="0" indent="-317500" rtl="0">
              <a:spcBef>
                <a:spcPts val="0"/>
              </a:spcBef>
              <a:buClr>
                <a:srgbClr val="000000"/>
              </a:buClr>
              <a:buSzPct val="100000"/>
              <a:buFont typeface="Arial"/>
              <a:buChar char="●"/>
            </a:pPr>
            <a:r>
              <a:rPr lang="zh-CN" b="1">
                <a:solidFill>
                  <a:srgbClr val="FF0000"/>
                </a:solidFill>
              </a:rPr>
              <a:t>∇f(x)</a:t>
            </a:r>
            <a:r>
              <a:rPr lang="zh-CN"/>
              <a:t> is </a:t>
            </a:r>
            <a:r>
              <a:rPr lang="zh-CN" b="1">
                <a:solidFill>
                  <a:srgbClr val="FF0000"/>
                </a:solidFill>
              </a:rPr>
              <a:t>Lipschitz continuous</a:t>
            </a:r>
            <a:r>
              <a:rPr lang="zh-CN"/>
              <a:t>, i.e., </a:t>
            </a:r>
          </a:p>
        </p:txBody>
      </p:sp>
      <p:pic>
        <p:nvPicPr>
          <p:cNvPr id="134" name="Shape 134"/>
          <p:cNvPicPr preferRelativeResize="0"/>
          <p:nvPr/>
        </p:nvPicPr>
        <p:blipFill>
          <a:blip r:embed="rId3">
            <a:alphaModFix/>
          </a:blip>
          <a:stretch>
            <a:fillRect/>
          </a:stretch>
        </p:blipFill>
        <p:spPr>
          <a:xfrm>
            <a:off x="714950" y="1319896"/>
            <a:ext cx="6924800" cy="2752349"/>
          </a:xfrm>
          <a:prstGeom prst="rect">
            <a:avLst/>
          </a:prstGeom>
          <a:noFill/>
          <a:ln>
            <a:noFill/>
          </a:ln>
        </p:spPr>
      </p:pic>
      <p:sp>
        <p:nvSpPr>
          <p:cNvPr id="135" name="Shape 135"/>
          <p:cNvSpPr txBox="1"/>
          <p:nvPr/>
        </p:nvSpPr>
        <p:spPr>
          <a:xfrm>
            <a:off x="7030975" y="2200425"/>
            <a:ext cx="771899" cy="272400"/>
          </a:xfrm>
          <a:prstGeom prst="rect">
            <a:avLst/>
          </a:prstGeom>
          <a:noFill/>
          <a:ln>
            <a:noFill/>
          </a:ln>
        </p:spPr>
        <p:txBody>
          <a:bodyPr lIns="91425" tIns="91425" rIns="91425" bIns="91425" anchor="t" anchorCtr="0">
            <a:noAutofit/>
          </a:bodyPr>
          <a:lstStyle/>
          <a:p>
            <a:pPr>
              <a:spcBef>
                <a:spcPts val="0"/>
              </a:spcBef>
              <a:buNone/>
            </a:pPr>
            <a:endParaRPr b="1">
              <a:solidFill>
                <a:srgbClr val="FF00FF"/>
              </a:solidFill>
            </a:endParaRPr>
          </a:p>
        </p:txBody>
      </p:sp>
      <p:sp>
        <p:nvSpPr>
          <p:cNvPr id="136" name="Shape 136"/>
          <p:cNvSpPr txBox="1"/>
          <p:nvPr/>
        </p:nvSpPr>
        <p:spPr>
          <a:xfrm>
            <a:off x="625950" y="4034375"/>
            <a:ext cx="7640700" cy="791399"/>
          </a:xfrm>
          <a:prstGeom prst="rect">
            <a:avLst/>
          </a:prstGeom>
          <a:noFill/>
          <a:ln>
            <a:noFill/>
          </a:ln>
        </p:spPr>
        <p:txBody>
          <a:bodyPr lIns="91425" tIns="91425" rIns="91425" bIns="91425" anchor="t" anchorCtr="0">
            <a:noAutofit/>
          </a:bodyPr>
          <a:lstStyle/>
          <a:p>
            <a:pPr lvl="0" rtl="0">
              <a:spcBef>
                <a:spcPts val="0"/>
              </a:spcBef>
              <a:buNone/>
            </a:pPr>
            <a:r>
              <a:rPr lang="zh-CN" sz="1800" b="1">
                <a:solidFill>
                  <a:srgbClr val="4A86E8"/>
                </a:solidFill>
              </a:rPr>
              <a:t>Conclusion: after j iterations, converge rate in term of objective value is O(j</a:t>
            </a:r>
            <a:r>
              <a:rPr lang="zh-CN" sz="1800" b="1" baseline="30000">
                <a:solidFill>
                  <a:srgbClr val="4A86E8"/>
                </a:solidFill>
              </a:rPr>
              <a:t>−1</a:t>
            </a:r>
            <a:r>
              <a:rPr lang="zh-CN" sz="1800" b="1">
                <a:solidFill>
                  <a:srgbClr val="4A86E8"/>
                </a:solidFill>
              </a:rPr>
              <a:t>)</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11</a:t>
            </a:fld>
            <a:endParaRPr lang="zh-CN"/>
          </a:p>
        </p:txBody>
      </p:sp>
      <p:sp>
        <p:nvSpPr>
          <p:cNvPr id="142" name="Shape 142"/>
          <p:cNvSpPr txBox="1"/>
          <p:nvPr/>
        </p:nvSpPr>
        <p:spPr>
          <a:xfrm>
            <a:off x="194575" y="201075"/>
            <a:ext cx="8581199" cy="4676399"/>
          </a:xfrm>
          <a:prstGeom prst="rect">
            <a:avLst/>
          </a:prstGeom>
          <a:noFill/>
          <a:ln>
            <a:noFill/>
          </a:ln>
        </p:spPr>
        <p:txBody>
          <a:bodyPr lIns="91425" tIns="91425" rIns="91425" bIns="91425" anchor="t" anchorCtr="0">
            <a:noAutofit/>
          </a:bodyPr>
          <a:lstStyle/>
          <a:p>
            <a:pPr rtl="0">
              <a:spcBef>
                <a:spcPts val="0"/>
              </a:spcBef>
              <a:buNone/>
            </a:pPr>
            <a:r>
              <a:rPr lang="zh-CN" b="1">
                <a:solidFill>
                  <a:srgbClr val="4A86E8"/>
                </a:solidFill>
              </a:rPr>
              <a:t>Observation: 1) the convegence speed is highly sensitive to a priori information on c</a:t>
            </a:r>
          </a:p>
          <a:p>
            <a:pPr rtl="0">
              <a:spcBef>
                <a:spcPts val="0"/>
              </a:spcBef>
              <a:buNone/>
            </a:pPr>
            <a:r>
              <a:rPr lang="zh-CN"/>
              <a:t>E.g. consider f(x) = x</a:t>
            </a:r>
            <a:r>
              <a:rPr lang="zh-CN" baseline="30000"/>
              <a:t>2</a:t>
            </a:r>
            <a:r>
              <a:rPr lang="zh-CN"/>
              <a:t>/10, X = [−1, 1] ⊂ R, and G(x, ξ) ≡ ∇f(x). We start at point x</a:t>
            </a:r>
            <a:r>
              <a:rPr lang="zh-CN" baseline="-25000"/>
              <a:t>1</a:t>
            </a:r>
            <a:r>
              <a:rPr lang="zh-CN"/>
              <a:t> = 1, and set </a:t>
            </a:r>
            <a:r>
              <a:rPr lang="zh-CN">
                <a:solidFill>
                  <a:schemeClr val="dk1"/>
                </a:solidFill>
              </a:rPr>
              <a:t>θ = 1/c</a:t>
            </a:r>
          </a:p>
          <a:p>
            <a:pPr rtl="0">
              <a:spcBef>
                <a:spcPts val="0"/>
              </a:spcBef>
              <a:buNone/>
            </a:pPr>
            <a:r>
              <a:rPr lang="zh-CN"/>
              <a:t>	Case 1: overestimated c, by taking θ = 1 (i.e., γ</a:t>
            </a:r>
            <a:r>
              <a:rPr lang="zh-CN" baseline="-25000"/>
              <a:t>j</a:t>
            </a:r>
            <a:r>
              <a:rPr lang="zh-CN"/>
              <a:t> = 1/j) -&gt; c=1</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marL="1371600" lvl="0" indent="-317500" rtl="0">
              <a:spcBef>
                <a:spcPts val="0"/>
              </a:spcBef>
              <a:buClr>
                <a:srgbClr val="000000"/>
              </a:buClr>
              <a:buSzPct val="100000"/>
              <a:buFont typeface="Arial"/>
              <a:buChar char="●"/>
            </a:pPr>
            <a:r>
              <a:rPr lang="zh-CN"/>
              <a:t>after j =  10</a:t>
            </a:r>
            <a:r>
              <a:rPr lang="zh-CN" baseline="30000"/>
              <a:t>9 </a:t>
            </a:r>
            <a:r>
              <a:rPr lang="zh-CN"/>
              <a:t>iterations, x</a:t>
            </a:r>
            <a:r>
              <a:rPr lang="zh-CN" baseline="30000"/>
              <a:t>j</a:t>
            </a:r>
            <a:r>
              <a:rPr lang="zh-CN"/>
              <a:t>&gt;0.015 (optimal x</a:t>
            </a:r>
            <a:r>
              <a:rPr lang="zh-CN" baseline="-25000"/>
              <a:t>*</a:t>
            </a:r>
            <a:r>
              <a:rPr lang="zh-CN"/>
              <a:t>=0)</a:t>
            </a:r>
          </a:p>
          <a:p>
            <a:pPr rtl="0">
              <a:spcBef>
                <a:spcPts val="0"/>
              </a:spcBef>
              <a:buNone/>
            </a:pPr>
            <a:endParaRPr/>
          </a:p>
          <a:p>
            <a:pPr rtl="0">
              <a:spcBef>
                <a:spcPts val="0"/>
              </a:spcBef>
              <a:buNone/>
            </a:pPr>
            <a:r>
              <a:rPr lang="zh-CN"/>
              <a:t>        </a:t>
            </a:r>
            <a:r>
              <a:rPr lang="zh-CN">
                <a:solidFill>
                  <a:schemeClr val="dk1"/>
                </a:solidFill>
              </a:rPr>
              <a:t>Case 2: lucky choice c=0.2, by taking θ = 5 (i.e., γ</a:t>
            </a:r>
            <a:r>
              <a:rPr lang="zh-CN" baseline="-25000">
                <a:solidFill>
                  <a:schemeClr val="dk1"/>
                </a:solidFill>
              </a:rPr>
              <a:t>j</a:t>
            </a:r>
            <a:r>
              <a:rPr lang="zh-CN">
                <a:solidFill>
                  <a:schemeClr val="dk1"/>
                </a:solidFill>
              </a:rPr>
              <a:t> = 5/j) . then x</a:t>
            </a:r>
            <a:r>
              <a:rPr lang="zh-CN" baseline="-25000">
                <a:solidFill>
                  <a:schemeClr val="dk1"/>
                </a:solidFill>
              </a:rPr>
              <a:t>j+1</a:t>
            </a:r>
            <a:r>
              <a:rPr lang="zh-CN">
                <a:solidFill>
                  <a:schemeClr val="dk1"/>
                </a:solidFill>
              </a:rPr>
              <a:t> = (1 - 1/j)x</a:t>
            </a:r>
            <a:r>
              <a:rPr lang="zh-CN" baseline="-25000">
                <a:solidFill>
                  <a:schemeClr val="dk1"/>
                </a:solidFill>
              </a:rPr>
              <a:t>j</a:t>
            </a:r>
          </a:p>
          <a:p>
            <a:pPr rtl="0">
              <a:spcBef>
                <a:spcPts val="0"/>
              </a:spcBef>
              <a:buNone/>
            </a:pPr>
            <a:endParaRPr baseline="-25000">
              <a:solidFill>
                <a:schemeClr val="dk1"/>
              </a:solidFill>
            </a:endParaRPr>
          </a:p>
          <a:p>
            <a:pPr marL="1371600" lvl="0" indent="-317500" rtl="0">
              <a:spcBef>
                <a:spcPts val="0"/>
              </a:spcBef>
              <a:buClr>
                <a:schemeClr val="dk1"/>
              </a:buClr>
              <a:buSzPct val="100000"/>
              <a:buFont typeface="Arial"/>
              <a:buChar char="●"/>
            </a:pPr>
            <a:r>
              <a:rPr lang="zh-CN">
                <a:solidFill>
                  <a:schemeClr val="dk1"/>
                </a:solidFill>
              </a:rPr>
              <a:t>x</a:t>
            </a:r>
            <a:r>
              <a:rPr lang="zh-CN" baseline="-25000">
                <a:solidFill>
                  <a:schemeClr val="dk1"/>
                </a:solidFill>
              </a:rPr>
              <a:t>2</a:t>
            </a:r>
            <a:r>
              <a:rPr lang="zh-CN">
                <a:solidFill>
                  <a:schemeClr val="dk1"/>
                </a:solidFill>
              </a:rPr>
              <a:t>=0=x</a:t>
            </a:r>
            <a:r>
              <a:rPr lang="zh-CN" baseline="-25000">
                <a:solidFill>
                  <a:schemeClr val="dk1"/>
                </a:solidFill>
              </a:rPr>
              <a:t>*</a:t>
            </a:r>
            <a:r>
              <a:rPr lang="zh-CN">
                <a:solidFill>
                  <a:schemeClr val="dk1"/>
                </a:solidFill>
              </a:rPr>
              <a:t>, converge after first iteration</a:t>
            </a:r>
          </a:p>
          <a:p>
            <a:pPr rtl="0">
              <a:spcBef>
                <a:spcPts val="0"/>
              </a:spcBef>
              <a:buNone/>
            </a:pPr>
            <a:endParaRPr>
              <a:solidFill>
                <a:schemeClr val="dk1"/>
              </a:solidFill>
            </a:endParaRPr>
          </a:p>
          <a:p>
            <a:pPr rtl="0">
              <a:spcBef>
                <a:spcPts val="0"/>
              </a:spcBef>
              <a:buNone/>
            </a:pPr>
            <a:r>
              <a:rPr lang="zh-CN" b="1">
                <a:solidFill>
                  <a:srgbClr val="4A86E8"/>
                </a:solidFill>
              </a:rPr>
              <a:t>2) the stepsizes γ</a:t>
            </a:r>
            <a:r>
              <a:rPr lang="zh-CN" b="1" baseline="-25000">
                <a:solidFill>
                  <a:srgbClr val="4A86E8"/>
                </a:solidFill>
              </a:rPr>
              <a:t>j</a:t>
            </a:r>
            <a:r>
              <a:rPr lang="zh-CN" b="1">
                <a:solidFill>
                  <a:srgbClr val="4A86E8"/>
                </a:solidFill>
              </a:rPr>
              <a:t> = θ/j may become completely unacceptable when f loses strong convexity.</a:t>
            </a:r>
          </a:p>
          <a:p>
            <a:pPr lvl="0">
              <a:spcBef>
                <a:spcPts val="0"/>
              </a:spcBef>
              <a:buNone/>
            </a:pPr>
            <a:r>
              <a:rPr lang="zh-CN">
                <a:solidFill>
                  <a:schemeClr val="dk1"/>
                </a:solidFill>
              </a:rPr>
              <a:t>E.g. consider f(x) = x</a:t>
            </a:r>
            <a:r>
              <a:rPr lang="zh-CN" baseline="30000">
                <a:solidFill>
                  <a:schemeClr val="dk1"/>
                </a:solidFill>
              </a:rPr>
              <a:t>4</a:t>
            </a:r>
            <a:r>
              <a:rPr lang="zh-CN">
                <a:solidFill>
                  <a:schemeClr val="dk1"/>
                </a:solidFill>
              </a:rPr>
              <a:t>, X = [−1, 1] ⊂ R, and G(x, ξ) ≡ ∇f(x). with γ</a:t>
            </a:r>
            <a:r>
              <a:rPr lang="zh-CN" baseline="-25000">
                <a:solidFill>
                  <a:schemeClr val="dk1"/>
                </a:solidFill>
              </a:rPr>
              <a:t>j</a:t>
            </a:r>
            <a:r>
              <a:rPr lang="zh-CN">
                <a:solidFill>
                  <a:schemeClr val="dk1"/>
                </a:solidFill>
              </a:rPr>
              <a:t> = θ/j and 0 &lt; x</a:t>
            </a:r>
            <a:r>
              <a:rPr lang="zh-CN" baseline="-25000">
                <a:solidFill>
                  <a:schemeClr val="dk1"/>
                </a:solidFill>
              </a:rPr>
              <a:t>1</a:t>
            </a:r>
            <a:r>
              <a:rPr lang="zh-CN">
                <a:solidFill>
                  <a:schemeClr val="dk1"/>
                </a:solidFill>
              </a:rPr>
              <a:t> ≤ 1 /(6√θ)</a:t>
            </a:r>
          </a:p>
        </p:txBody>
      </p:sp>
      <p:pic>
        <p:nvPicPr>
          <p:cNvPr id="143" name="Shape 143"/>
          <p:cNvPicPr preferRelativeResize="0"/>
          <p:nvPr/>
        </p:nvPicPr>
        <p:blipFill>
          <a:blip r:embed="rId3">
            <a:alphaModFix/>
          </a:blip>
          <a:stretch>
            <a:fillRect/>
          </a:stretch>
        </p:blipFill>
        <p:spPr>
          <a:xfrm>
            <a:off x="2299300" y="963125"/>
            <a:ext cx="3290624" cy="536374"/>
          </a:xfrm>
          <a:prstGeom prst="rect">
            <a:avLst/>
          </a:prstGeom>
          <a:noFill/>
          <a:ln>
            <a:noFill/>
          </a:ln>
        </p:spPr>
      </p:pic>
      <p:pic>
        <p:nvPicPr>
          <p:cNvPr id="144" name="Shape 144"/>
          <p:cNvPicPr preferRelativeResize="0"/>
          <p:nvPr/>
        </p:nvPicPr>
        <p:blipFill>
          <a:blip r:embed="rId4">
            <a:alphaModFix/>
          </a:blip>
          <a:stretch>
            <a:fillRect/>
          </a:stretch>
        </p:blipFill>
        <p:spPr>
          <a:xfrm>
            <a:off x="2643075" y="1499500"/>
            <a:ext cx="1371849" cy="536375"/>
          </a:xfrm>
          <a:prstGeom prst="rect">
            <a:avLst/>
          </a:prstGeom>
          <a:noFill/>
          <a:ln>
            <a:noFill/>
          </a:ln>
        </p:spPr>
      </p:pic>
      <p:pic>
        <p:nvPicPr>
          <p:cNvPr id="145" name="Shape 145"/>
          <p:cNvPicPr preferRelativeResize="0"/>
          <p:nvPr/>
        </p:nvPicPr>
        <p:blipFill>
          <a:blip r:embed="rId5">
            <a:alphaModFix/>
          </a:blip>
          <a:stretch>
            <a:fillRect/>
          </a:stretch>
        </p:blipFill>
        <p:spPr>
          <a:xfrm>
            <a:off x="4153375" y="1618400"/>
            <a:ext cx="1035525" cy="298575"/>
          </a:xfrm>
          <a:prstGeom prst="rect">
            <a:avLst/>
          </a:prstGeom>
          <a:noFill/>
          <a:ln>
            <a:noFill/>
          </a:ln>
        </p:spPr>
      </p:pic>
      <p:pic>
        <p:nvPicPr>
          <p:cNvPr id="146" name="Shape 146"/>
          <p:cNvPicPr preferRelativeResize="0"/>
          <p:nvPr/>
        </p:nvPicPr>
        <p:blipFill>
          <a:blip r:embed="rId6">
            <a:alphaModFix/>
          </a:blip>
          <a:stretch>
            <a:fillRect/>
          </a:stretch>
        </p:blipFill>
        <p:spPr>
          <a:xfrm>
            <a:off x="1248550" y="4031100"/>
            <a:ext cx="5383648" cy="393600"/>
          </a:xfrm>
          <a:prstGeom prst="rect">
            <a:avLst/>
          </a:prstGeom>
          <a:noFill/>
          <a:ln>
            <a:noFill/>
          </a:ln>
        </p:spPr>
      </p:pic>
      <p:pic>
        <p:nvPicPr>
          <p:cNvPr id="147" name="Shape 147"/>
          <p:cNvPicPr preferRelativeResize="0"/>
          <p:nvPr/>
        </p:nvPicPr>
        <p:blipFill>
          <a:blip r:embed="rId7">
            <a:alphaModFix/>
          </a:blip>
          <a:stretch>
            <a:fillRect/>
          </a:stretch>
        </p:blipFill>
        <p:spPr>
          <a:xfrm>
            <a:off x="7067200" y="4078600"/>
            <a:ext cx="1562754" cy="298575"/>
          </a:xfrm>
          <a:prstGeom prst="rect">
            <a:avLst/>
          </a:prstGeom>
          <a:noFill/>
          <a:ln>
            <a:noFill/>
          </a:ln>
        </p:spPr>
      </p:pic>
      <p:sp>
        <p:nvSpPr>
          <p:cNvPr id="148" name="Shape 148"/>
          <p:cNvSpPr txBox="1"/>
          <p:nvPr/>
        </p:nvSpPr>
        <p:spPr>
          <a:xfrm>
            <a:off x="6674250" y="4111187"/>
            <a:ext cx="470700" cy="233399"/>
          </a:xfrm>
          <a:prstGeom prst="rect">
            <a:avLst/>
          </a:prstGeom>
          <a:noFill/>
          <a:ln>
            <a:noFill/>
          </a:ln>
        </p:spPr>
        <p:txBody>
          <a:bodyPr lIns="91425" tIns="91425" rIns="91425" bIns="91425" anchor="ctr" anchorCtr="0">
            <a:noAutofit/>
          </a:bodyPr>
          <a:lstStyle/>
          <a:p>
            <a:pPr>
              <a:spcBef>
                <a:spcPts val="0"/>
              </a:spcBef>
              <a:buNone/>
            </a:pPr>
            <a:r>
              <a:rPr lang="zh-CN"/>
              <a:t>i.e.</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152450" y="197750"/>
            <a:ext cx="8438399" cy="3943499"/>
          </a:xfrm>
          <a:prstGeom prst="rect">
            <a:avLst/>
          </a:prstGeom>
          <a:noFill/>
          <a:ln>
            <a:noFill/>
          </a:ln>
        </p:spPr>
        <p:txBody>
          <a:bodyPr lIns="91425" tIns="91425" rIns="91425" bIns="91425" anchor="t" anchorCtr="0">
            <a:noAutofit/>
          </a:bodyPr>
          <a:lstStyle/>
          <a:p>
            <a:pPr lvl="0" rtl="0">
              <a:spcBef>
                <a:spcPts val="0"/>
              </a:spcBef>
              <a:buNone/>
            </a:pPr>
            <a:r>
              <a:rPr lang="zh-CN" sz="2000" b="1"/>
              <a:t>SA Approach 2, Robust SA approach (different stepsize strategy):</a:t>
            </a:r>
          </a:p>
          <a:p>
            <a:pPr lvl="0" rtl="0">
              <a:lnSpc>
                <a:spcPct val="115000"/>
              </a:lnSpc>
              <a:spcBef>
                <a:spcPts val="0"/>
              </a:spcBef>
              <a:buClr>
                <a:schemeClr val="dk1"/>
              </a:buClr>
              <a:buSzPct val="61111"/>
              <a:buFont typeface="Arial"/>
              <a:buNone/>
            </a:pPr>
            <a:r>
              <a:rPr lang="zh-CN" sz="1800">
                <a:solidFill>
                  <a:srgbClr val="FF0000"/>
                </a:solidFill>
              </a:rPr>
              <a:t>Assume convexity</a:t>
            </a:r>
            <a:r>
              <a:rPr lang="zh-CN" sz="1800">
                <a:solidFill>
                  <a:schemeClr val="dk1"/>
                </a:solidFill>
              </a:rPr>
              <a:t>, we have:</a:t>
            </a:r>
          </a:p>
          <a:p>
            <a:pPr lvl="0" rtl="0">
              <a:spcBef>
                <a:spcPts val="0"/>
              </a:spcBef>
              <a:buNone/>
            </a:pPr>
            <a:endParaRPr sz="1800"/>
          </a:p>
        </p:txBody>
      </p:sp>
      <p:sp>
        <p:nvSpPr>
          <p:cNvPr id="154" name="Shape 15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12</a:t>
            </a:fld>
            <a:endParaRPr lang="zh-CN"/>
          </a:p>
        </p:txBody>
      </p:sp>
      <p:pic>
        <p:nvPicPr>
          <p:cNvPr id="155" name="Shape 155"/>
          <p:cNvPicPr preferRelativeResize="0"/>
          <p:nvPr/>
        </p:nvPicPr>
        <p:blipFill>
          <a:blip r:embed="rId3">
            <a:alphaModFix/>
          </a:blip>
          <a:stretch>
            <a:fillRect/>
          </a:stretch>
        </p:blipFill>
        <p:spPr>
          <a:xfrm>
            <a:off x="1116025" y="1116025"/>
            <a:ext cx="5848350" cy="2505075"/>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13</a:t>
            </a:fld>
            <a:endParaRPr lang="zh-CN"/>
          </a:p>
        </p:txBody>
      </p:sp>
      <p:sp>
        <p:nvSpPr>
          <p:cNvPr id="161" name="Shape 161"/>
          <p:cNvSpPr txBox="1"/>
          <p:nvPr/>
        </p:nvSpPr>
        <p:spPr>
          <a:xfrm>
            <a:off x="982400" y="102050"/>
            <a:ext cx="7026899" cy="4899600"/>
          </a:xfrm>
          <a:prstGeom prst="rect">
            <a:avLst/>
          </a:prstGeom>
          <a:noFill/>
          <a:ln>
            <a:noFill/>
          </a:ln>
        </p:spPr>
        <p:txBody>
          <a:bodyPr lIns="91425" tIns="91425" rIns="91425" bIns="91425" anchor="t" anchorCtr="0">
            <a:noAutofit/>
          </a:bodyPr>
          <a:lstStyle/>
          <a:p>
            <a:pPr rtl="0">
              <a:spcBef>
                <a:spcPts val="0"/>
              </a:spcBef>
              <a:buNone/>
            </a:pPr>
            <a:r>
              <a:rPr lang="zh-CN" sz="1800" b="1"/>
              <a:t>Using a fixed stepsize:</a:t>
            </a:r>
            <a:r>
              <a:rPr lang="zh-CN" b="1">
                <a:solidFill>
                  <a:srgbClr val="FF0000"/>
                </a:solidFill>
              </a:rPr>
              <a:t> </a:t>
            </a:r>
          </a:p>
          <a:p>
            <a:pPr marL="0" lvl="0" indent="0" rtl="0">
              <a:lnSpc>
                <a:spcPct val="115000"/>
              </a:lnSpc>
              <a:spcBef>
                <a:spcPts val="0"/>
              </a:spcBef>
              <a:buNone/>
            </a:pPr>
            <a:r>
              <a:rPr lang="zh-CN">
                <a:solidFill>
                  <a:srgbClr val="FF0000"/>
                </a:solidFill>
              </a:rPr>
              <a:t>Assume:</a:t>
            </a:r>
            <a:r>
              <a:rPr lang="zh-CN">
                <a:solidFill>
                  <a:schemeClr val="dk1"/>
                </a:solidFill>
              </a:rPr>
              <a:t> </a:t>
            </a:r>
          </a:p>
          <a:p>
            <a:pPr marL="457200" lvl="0" indent="-317500" rtl="0">
              <a:lnSpc>
                <a:spcPct val="115000"/>
              </a:lnSpc>
              <a:spcBef>
                <a:spcPts val="0"/>
              </a:spcBef>
              <a:buClr>
                <a:srgbClr val="FF0000"/>
              </a:buClr>
              <a:buSzPct val="100000"/>
              <a:buFont typeface="Arial"/>
              <a:buChar char="●"/>
            </a:pPr>
            <a:r>
              <a:rPr lang="zh-CN">
                <a:solidFill>
                  <a:srgbClr val="FF0000"/>
                </a:solidFill>
              </a:rPr>
              <a:t>the number N of iterations of the method is fixed in advance </a:t>
            </a:r>
          </a:p>
          <a:p>
            <a:pPr marL="457200" lvl="0" indent="-317500" rtl="0">
              <a:lnSpc>
                <a:spcPct val="115000"/>
              </a:lnSpc>
              <a:spcBef>
                <a:spcPts val="0"/>
              </a:spcBef>
              <a:buClr>
                <a:srgbClr val="FF0000"/>
              </a:buClr>
              <a:buSzPct val="100000"/>
              <a:buFont typeface="Arial"/>
              <a:buChar char="●"/>
            </a:pPr>
            <a:r>
              <a:rPr lang="zh-CN">
                <a:solidFill>
                  <a:srgbClr val="FF0000"/>
                </a:solidFill>
              </a:rPr>
              <a:t>γ</a:t>
            </a:r>
            <a:r>
              <a:rPr lang="zh-CN" baseline="-25000">
                <a:solidFill>
                  <a:srgbClr val="FF0000"/>
                </a:solidFill>
              </a:rPr>
              <a:t>t </a:t>
            </a:r>
            <a:r>
              <a:rPr lang="zh-CN">
                <a:solidFill>
                  <a:srgbClr val="FF0000"/>
                </a:solidFill>
              </a:rPr>
              <a:t>= γ &gt; 0, t = 1,...,N. </a:t>
            </a:r>
          </a:p>
          <a:p>
            <a:pPr rtl="0">
              <a:lnSpc>
                <a:spcPct val="115000"/>
              </a:lnSpc>
              <a:spcBef>
                <a:spcPts val="0"/>
              </a:spcBef>
              <a:buNone/>
            </a:pPr>
            <a:endParaRPr>
              <a:solidFill>
                <a:srgbClr val="FF0000"/>
              </a:solidFill>
            </a:endParaRPr>
          </a:p>
          <a:p>
            <a:pPr rtl="0">
              <a:lnSpc>
                <a:spcPct val="115000"/>
              </a:lnSpc>
              <a:spcBef>
                <a:spcPts val="0"/>
              </a:spcBef>
              <a:buNone/>
            </a:pPr>
            <a:r>
              <a:rPr lang="zh-CN"/>
              <a:t>minimize the right-hand side of                            </a:t>
            </a:r>
            <a:r>
              <a:rPr lang="zh-CN">
                <a:solidFill>
                  <a:schemeClr val="dk1"/>
                </a:solidFill>
              </a:rPr>
              <a:t>		we get:</a:t>
            </a:r>
          </a:p>
          <a:p>
            <a:pPr lvl="0" rtl="0">
              <a:lnSpc>
                <a:spcPct val="115000"/>
              </a:lnSpc>
              <a:spcBef>
                <a:spcPts val="0"/>
              </a:spcBef>
              <a:buNone/>
            </a:pPr>
            <a:r>
              <a:rPr lang="zh-CN">
                <a:solidFill>
                  <a:schemeClr val="dk1"/>
                </a:solidFill>
              </a:rPr>
              <a:t>	</a:t>
            </a:r>
          </a:p>
          <a:p>
            <a:pPr lvl="0" indent="901700" rtl="0">
              <a:lnSpc>
                <a:spcPct val="115000"/>
              </a:lnSpc>
              <a:spcBef>
                <a:spcPts val="0"/>
              </a:spcBef>
              <a:buClr>
                <a:schemeClr val="dk1"/>
              </a:buClr>
              <a:buSzPct val="78571"/>
              <a:buFont typeface="Arial"/>
              <a:buNone/>
            </a:pPr>
            <a:r>
              <a:rPr lang="zh-CN">
                <a:solidFill>
                  <a:schemeClr val="dk1"/>
                </a:solidFill>
              </a:rPr>
              <a:t>			</a:t>
            </a:r>
          </a:p>
          <a:p>
            <a:pPr lvl="0" indent="901700" rtl="0">
              <a:lnSpc>
                <a:spcPct val="115000"/>
              </a:lnSpc>
              <a:spcBef>
                <a:spcPts val="0"/>
              </a:spcBef>
              <a:buNone/>
            </a:pPr>
            <a:r>
              <a:rPr lang="zh-CN">
                <a:solidFill>
                  <a:schemeClr val="dk1"/>
                </a:solidFill>
              </a:rPr>
              <a:t>		</a:t>
            </a:r>
          </a:p>
          <a:p>
            <a:pPr rtl="0">
              <a:spcBef>
                <a:spcPts val="0"/>
              </a:spcBef>
              <a:buNone/>
            </a:pPr>
            <a:endParaRPr/>
          </a:p>
          <a:p>
            <a:pPr rtl="0">
              <a:spcBef>
                <a:spcPts val="0"/>
              </a:spcBef>
              <a:buNone/>
            </a:pPr>
            <a:r>
              <a:rPr lang="zh-CN"/>
              <a:t>We also have, for 1&lt;= K &lt;= N</a:t>
            </a:r>
          </a:p>
          <a:p>
            <a:pPr rtl="0">
              <a:spcBef>
                <a:spcPts val="0"/>
              </a:spcBef>
              <a:buNone/>
            </a:pPr>
            <a:endParaRPr/>
          </a:p>
          <a:p>
            <a:pPr rtl="0">
              <a:spcBef>
                <a:spcPts val="0"/>
              </a:spcBef>
              <a:buNone/>
            </a:pPr>
            <a:endParaRPr/>
          </a:p>
          <a:p>
            <a:pPr lvl="0" rtl="0">
              <a:lnSpc>
                <a:spcPct val="115000"/>
              </a:lnSpc>
              <a:spcBef>
                <a:spcPts val="0"/>
              </a:spcBef>
              <a:buNone/>
            </a:pPr>
            <a:r>
              <a:rPr lang="zh-CN">
                <a:solidFill>
                  <a:srgbClr val="FF0000"/>
                </a:solidFill>
              </a:rPr>
              <a:t>Assume constant stepsize with parameter a constant θ &gt; 0</a:t>
            </a:r>
            <a:r>
              <a:rPr lang="zh-CN" sz="1000">
                <a:solidFill>
                  <a:srgbClr val="FF0000"/>
                </a:solidFill>
              </a:rPr>
              <a:t> , i.e.</a:t>
            </a:r>
          </a:p>
          <a:p>
            <a:pPr>
              <a:spcBef>
                <a:spcPts val="0"/>
              </a:spcBef>
              <a:buNone/>
            </a:pPr>
            <a:endParaRPr/>
          </a:p>
        </p:txBody>
      </p:sp>
      <p:pic>
        <p:nvPicPr>
          <p:cNvPr id="162" name="Shape 162"/>
          <p:cNvPicPr preferRelativeResize="0"/>
          <p:nvPr/>
        </p:nvPicPr>
        <p:blipFill>
          <a:blip r:embed="rId3">
            <a:alphaModFix/>
          </a:blip>
          <a:stretch>
            <a:fillRect/>
          </a:stretch>
        </p:blipFill>
        <p:spPr>
          <a:xfrm>
            <a:off x="3609475" y="1396575"/>
            <a:ext cx="1925049" cy="353799"/>
          </a:xfrm>
          <a:prstGeom prst="rect">
            <a:avLst/>
          </a:prstGeom>
          <a:noFill/>
          <a:ln>
            <a:noFill/>
          </a:ln>
        </p:spPr>
      </p:pic>
      <p:pic>
        <p:nvPicPr>
          <p:cNvPr id="163" name="Shape 163"/>
          <p:cNvPicPr preferRelativeResize="0"/>
          <p:nvPr/>
        </p:nvPicPr>
        <p:blipFill>
          <a:blip r:embed="rId4">
            <a:alphaModFix/>
          </a:blip>
          <a:stretch>
            <a:fillRect/>
          </a:stretch>
        </p:blipFill>
        <p:spPr>
          <a:xfrm>
            <a:off x="2681825" y="1776225"/>
            <a:ext cx="1639273" cy="353800"/>
          </a:xfrm>
          <a:prstGeom prst="rect">
            <a:avLst/>
          </a:prstGeom>
          <a:noFill/>
          <a:ln>
            <a:noFill/>
          </a:ln>
        </p:spPr>
      </p:pic>
      <p:pic>
        <p:nvPicPr>
          <p:cNvPr id="164" name="Shape 164"/>
          <p:cNvPicPr preferRelativeResize="0"/>
          <p:nvPr/>
        </p:nvPicPr>
        <p:blipFill>
          <a:blip r:embed="rId5">
            <a:alphaModFix/>
          </a:blip>
          <a:stretch>
            <a:fillRect/>
          </a:stretch>
        </p:blipFill>
        <p:spPr>
          <a:xfrm>
            <a:off x="4344412" y="1858850"/>
            <a:ext cx="365624" cy="188525"/>
          </a:xfrm>
          <a:prstGeom prst="rect">
            <a:avLst/>
          </a:prstGeom>
          <a:noFill/>
          <a:ln>
            <a:noFill/>
          </a:ln>
        </p:spPr>
      </p:pic>
      <p:pic>
        <p:nvPicPr>
          <p:cNvPr id="165" name="Shape 165"/>
          <p:cNvPicPr preferRelativeResize="0"/>
          <p:nvPr/>
        </p:nvPicPr>
        <p:blipFill>
          <a:blip r:embed="rId6">
            <a:alphaModFix/>
          </a:blip>
          <a:stretch>
            <a:fillRect/>
          </a:stretch>
        </p:blipFill>
        <p:spPr>
          <a:xfrm>
            <a:off x="2681825" y="2248000"/>
            <a:ext cx="1763157" cy="353800"/>
          </a:xfrm>
          <a:prstGeom prst="rect">
            <a:avLst/>
          </a:prstGeom>
          <a:noFill/>
          <a:ln>
            <a:noFill/>
          </a:ln>
        </p:spPr>
      </p:pic>
      <p:pic>
        <p:nvPicPr>
          <p:cNvPr id="166" name="Shape 166"/>
          <p:cNvPicPr preferRelativeResize="0"/>
          <p:nvPr/>
        </p:nvPicPr>
        <p:blipFill>
          <a:blip r:embed="rId7">
            <a:alphaModFix/>
          </a:blip>
          <a:stretch>
            <a:fillRect/>
          </a:stretch>
        </p:blipFill>
        <p:spPr>
          <a:xfrm>
            <a:off x="4466325" y="2354275"/>
            <a:ext cx="320525" cy="141250"/>
          </a:xfrm>
          <a:prstGeom prst="rect">
            <a:avLst/>
          </a:prstGeom>
          <a:noFill/>
          <a:ln>
            <a:noFill/>
          </a:ln>
        </p:spPr>
      </p:pic>
      <p:pic>
        <p:nvPicPr>
          <p:cNvPr id="167" name="Shape 167"/>
          <p:cNvPicPr preferRelativeResize="0"/>
          <p:nvPr/>
        </p:nvPicPr>
        <p:blipFill>
          <a:blip r:embed="rId8">
            <a:alphaModFix/>
          </a:blip>
          <a:stretch>
            <a:fillRect/>
          </a:stretch>
        </p:blipFill>
        <p:spPr>
          <a:xfrm>
            <a:off x="2567450" y="2929375"/>
            <a:ext cx="2513739" cy="393599"/>
          </a:xfrm>
          <a:prstGeom prst="rect">
            <a:avLst/>
          </a:prstGeom>
          <a:noFill/>
          <a:ln>
            <a:noFill/>
          </a:ln>
        </p:spPr>
      </p:pic>
      <p:pic>
        <p:nvPicPr>
          <p:cNvPr id="168" name="Shape 168"/>
          <p:cNvPicPr preferRelativeResize="0"/>
          <p:nvPr/>
        </p:nvPicPr>
        <p:blipFill>
          <a:blip r:embed="rId9">
            <a:alphaModFix/>
          </a:blip>
          <a:stretch>
            <a:fillRect/>
          </a:stretch>
        </p:blipFill>
        <p:spPr>
          <a:xfrm>
            <a:off x="5126950" y="3031908"/>
            <a:ext cx="396552" cy="188525"/>
          </a:xfrm>
          <a:prstGeom prst="rect">
            <a:avLst/>
          </a:prstGeom>
          <a:noFill/>
          <a:ln>
            <a:noFill/>
          </a:ln>
        </p:spPr>
      </p:pic>
      <p:pic>
        <p:nvPicPr>
          <p:cNvPr id="169" name="Shape 169"/>
          <p:cNvPicPr preferRelativeResize="0"/>
          <p:nvPr/>
        </p:nvPicPr>
        <p:blipFill>
          <a:blip r:embed="rId10">
            <a:alphaModFix/>
          </a:blip>
          <a:stretch>
            <a:fillRect/>
          </a:stretch>
        </p:blipFill>
        <p:spPr>
          <a:xfrm>
            <a:off x="3004687" y="3593439"/>
            <a:ext cx="1639275" cy="345110"/>
          </a:xfrm>
          <a:prstGeom prst="rect">
            <a:avLst/>
          </a:prstGeom>
          <a:noFill/>
          <a:ln>
            <a:noFill/>
          </a:ln>
        </p:spPr>
      </p:pic>
      <p:pic>
        <p:nvPicPr>
          <p:cNvPr id="170" name="Shape 170"/>
          <p:cNvPicPr preferRelativeResize="0"/>
          <p:nvPr/>
        </p:nvPicPr>
        <p:blipFill>
          <a:blip r:embed="rId11">
            <a:alphaModFix/>
          </a:blip>
          <a:stretch>
            <a:fillRect/>
          </a:stretch>
        </p:blipFill>
        <p:spPr>
          <a:xfrm>
            <a:off x="1009675" y="4078025"/>
            <a:ext cx="5854599" cy="800625"/>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14</a:t>
            </a:fld>
            <a:endParaRPr lang="zh-CN"/>
          </a:p>
        </p:txBody>
      </p:sp>
      <p:sp>
        <p:nvSpPr>
          <p:cNvPr id="176" name="Shape 176"/>
          <p:cNvSpPr txBox="1"/>
          <p:nvPr/>
        </p:nvSpPr>
        <p:spPr>
          <a:xfrm>
            <a:off x="275325" y="1053175"/>
            <a:ext cx="8459999" cy="2540400"/>
          </a:xfrm>
          <a:prstGeom prst="rect">
            <a:avLst/>
          </a:prstGeom>
          <a:noFill/>
          <a:ln>
            <a:noFill/>
          </a:ln>
        </p:spPr>
        <p:txBody>
          <a:bodyPr lIns="91425" tIns="91425" rIns="91425" bIns="91425" anchor="t" anchorCtr="0">
            <a:noAutofit/>
          </a:bodyPr>
          <a:lstStyle/>
          <a:p>
            <a:pPr rtl="0">
              <a:spcBef>
                <a:spcPts val="0"/>
              </a:spcBef>
              <a:buNone/>
            </a:pPr>
            <a:r>
              <a:rPr lang="zh-CN"/>
              <a:t>Based on</a:t>
            </a:r>
          </a:p>
          <a:p>
            <a:pPr rtl="0">
              <a:spcBef>
                <a:spcPts val="0"/>
              </a:spcBef>
              <a:buNone/>
            </a:pPr>
            <a:endParaRPr/>
          </a:p>
          <a:p>
            <a:pPr marL="457200" lvl="0" indent="-317500" rtl="0">
              <a:spcBef>
                <a:spcPts val="0"/>
              </a:spcBef>
              <a:buClr>
                <a:srgbClr val="000000"/>
              </a:buClr>
              <a:buSzPct val="100000"/>
              <a:buFont typeface="Arial"/>
              <a:buChar char="●"/>
            </a:pPr>
            <a:r>
              <a:rPr lang="zh-CN"/>
              <a:t>Robust SA’s expected error in term of the objective value is O(N</a:t>
            </a:r>
            <a:r>
              <a:rPr lang="zh-CN" baseline="30000"/>
              <a:t>-1/2</a:t>
            </a:r>
            <a:r>
              <a:rPr lang="zh-CN"/>
              <a:t>), which is worse than the classic SA (</a:t>
            </a:r>
            <a:r>
              <a:rPr lang="zh-CN">
                <a:solidFill>
                  <a:schemeClr val="dk1"/>
                </a:solidFill>
              </a:rPr>
              <a:t>O(N</a:t>
            </a:r>
            <a:r>
              <a:rPr lang="zh-CN" baseline="30000">
                <a:solidFill>
                  <a:schemeClr val="dk1"/>
                </a:solidFill>
              </a:rPr>
              <a:t>-1</a:t>
            </a:r>
            <a:r>
              <a:rPr lang="zh-CN">
                <a:solidFill>
                  <a:schemeClr val="dk1"/>
                </a:solidFill>
              </a:rPr>
              <a:t>)</a:t>
            </a:r>
            <a:r>
              <a:rPr lang="zh-CN"/>
              <a:t>) </a:t>
            </a:r>
          </a:p>
          <a:p>
            <a:pPr marL="1371600" lvl="1" indent="-317500" rtl="0">
              <a:spcBef>
                <a:spcPts val="0"/>
              </a:spcBef>
              <a:buClr>
                <a:srgbClr val="000000"/>
              </a:buClr>
              <a:buSzPct val="100000"/>
              <a:buFont typeface="Arial"/>
              <a:buChar char="○"/>
            </a:pPr>
            <a:r>
              <a:rPr lang="zh-CN"/>
              <a:t>Roubust SA only assumes convexity </a:t>
            </a:r>
          </a:p>
          <a:p>
            <a:pPr marL="1371600" lvl="1" indent="-317500" rtl="0">
              <a:spcBef>
                <a:spcPts val="0"/>
              </a:spcBef>
              <a:buClr>
                <a:srgbClr val="000000"/>
              </a:buClr>
              <a:buSzPct val="100000"/>
              <a:buFont typeface="Arial"/>
              <a:buChar char="○"/>
            </a:pPr>
            <a:r>
              <a:rPr lang="zh-CN"/>
              <a:t>the classic SA assumes:</a:t>
            </a:r>
          </a:p>
          <a:p>
            <a:pPr marL="1828800" lvl="2" indent="-317500" rtl="0">
              <a:spcBef>
                <a:spcPts val="0"/>
              </a:spcBef>
              <a:buClr>
                <a:srgbClr val="000000"/>
              </a:buClr>
              <a:buSzPct val="100000"/>
              <a:buFont typeface="Arial"/>
              <a:buChar char="■"/>
            </a:pPr>
            <a:r>
              <a:rPr lang="zh-CN"/>
              <a:t>smooth</a:t>
            </a:r>
          </a:p>
          <a:p>
            <a:pPr marL="1828800" lvl="2" indent="-317500" rtl="0">
              <a:spcBef>
                <a:spcPts val="0"/>
              </a:spcBef>
              <a:buClr>
                <a:srgbClr val="000000"/>
              </a:buClr>
              <a:buSzPct val="100000"/>
              <a:buFont typeface="Arial"/>
              <a:buChar char="■"/>
            </a:pPr>
            <a:r>
              <a:rPr lang="zh-CN"/>
              <a:t>strongly convex function </a:t>
            </a:r>
          </a:p>
          <a:p>
            <a:pPr marL="1828800" lvl="2" indent="-317500" rtl="0">
              <a:spcBef>
                <a:spcPts val="0"/>
              </a:spcBef>
              <a:buClr>
                <a:srgbClr val="000000"/>
              </a:buClr>
              <a:buSzPct val="100000"/>
              <a:buFont typeface="Arial"/>
              <a:buChar char="■"/>
            </a:pPr>
            <a:r>
              <a:rPr lang="zh-CN"/>
              <a:t>with domain which contains the minimum point x</a:t>
            </a:r>
            <a:r>
              <a:rPr lang="zh-CN" baseline="-25000"/>
              <a:t>*</a:t>
            </a:r>
          </a:p>
          <a:p>
            <a:pPr rtl="0">
              <a:spcBef>
                <a:spcPts val="0"/>
              </a:spcBef>
              <a:buNone/>
            </a:pPr>
            <a:endParaRPr/>
          </a:p>
          <a:p>
            <a:pPr marL="457200" lvl="0" indent="-317500" rtl="0">
              <a:spcBef>
                <a:spcPts val="0"/>
              </a:spcBef>
              <a:buClr>
                <a:srgbClr val="000000"/>
              </a:buClr>
              <a:buSzPct val="100000"/>
              <a:buFont typeface="Arial"/>
              <a:buChar char="●"/>
            </a:pPr>
            <a:r>
              <a:rPr lang="zh-CN"/>
              <a:t>For Robust SA, no need to tune a fine stepsize (so called robust)</a:t>
            </a:r>
          </a:p>
        </p:txBody>
      </p:sp>
      <p:pic>
        <p:nvPicPr>
          <p:cNvPr id="177" name="Shape 177"/>
          <p:cNvPicPr preferRelativeResize="0"/>
          <p:nvPr/>
        </p:nvPicPr>
        <p:blipFill>
          <a:blip r:embed="rId3">
            <a:alphaModFix/>
          </a:blip>
          <a:stretch>
            <a:fillRect/>
          </a:stretch>
        </p:blipFill>
        <p:spPr>
          <a:xfrm>
            <a:off x="1176375" y="990600"/>
            <a:ext cx="5962025" cy="505799"/>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15</a:t>
            </a:fld>
            <a:endParaRPr lang="zh-CN"/>
          </a:p>
        </p:txBody>
      </p:sp>
      <p:sp>
        <p:nvSpPr>
          <p:cNvPr id="183" name="Shape 183"/>
          <p:cNvSpPr txBox="1"/>
          <p:nvPr/>
        </p:nvSpPr>
        <p:spPr>
          <a:xfrm>
            <a:off x="982400" y="102050"/>
            <a:ext cx="7026899" cy="4899600"/>
          </a:xfrm>
          <a:prstGeom prst="rect">
            <a:avLst/>
          </a:prstGeom>
          <a:noFill/>
          <a:ln>
            <a:noFill/>
          </a:ln>
        </p:spPr>
        <p:txBody>
          <a:bodyPr lIns="91425" tIns="91425" rIns="91425" bIns="91425" anchor="t" anchorCtr="0">
            <a:noAutofit/>
          </a:bodyPr>
          <a:lstStyle/>
          <a:p>
            <a:pPr lvl="0" rtl="0">
              <a:spcBef>
                <a:spcPts val="0"/>
              </a:spcBef>
              <a:buNone/>
            </a:pPr>
            <a:r>
              <a:rPr lang="zh-CN" sz="1800" b="1"/>
              <a:t>Using varying stepsizes:</a:t>
            </a:r>
            <a:r>
              <a:rPr lang="zh-CN" b="1">
                <a:solidFill>
                  <a:srgbClr val="FF0000"/>
                </a:solidFill>
              </a:rPr>
              <a:t> </a:t>
            </a:r>
          </a:p>
          <a:p>
            <a:pPr marL="0" lvl="0" indent="0" rtl="0">
              <a:lnSpc>
                <a:spcPct val="115000"/>
              </a:lnSpc>
              <a:spcBef>
                <a:spcPts val="0"/>
              </a:spcBef>
              <a:buNone/>
            </a:pPr>
            <a:r>
              <a:rPr lang="zh-CN">
                <a:solidFill>
                  <a:srgbClr val="FF0000"/>
                </a:solidFill>
              </a:rPr>
              <a:t>Assume:</a:t>
            </a:r>
            <a:r>
              <a:rPr lang="zh-CN">
                <a:solidFill>
                  <a:schemeClr val="dk1"/>
                </a:solidFill>
              </a:rPr>
              <a:t> </a:t>
            </a:r>
          </a:p>
          <a:p>
            <a:pPr marL="457200" lvl="0" indent="-317500" rtl="0">
              <a:lnSpc>
                <a:spcPct val="115000"/>
              </a:lnSpc>
              <a:spcBef>
                <a:spcPts val="0"/>
              </a:spcBef>
              <a:buClr>
                <a:srgbClr val="FF0000"/>
              </a:buClr>
              <a:buSzPct val="100000"/>
              <a:buFont typeface="Arial"/>
              <a:buChar char="●"/>
            </a:pPr>
            <a:r>
              <a:rPr lang="zh-CN">
                <a:solidFill>
                  <a:srgbClr val="FF0000"/>
                </a:solidFill>
              </a:rPr>
              <a:t>the number N of iterations of the method is not fixed</a:t>
            </a:r>
          </a:p>
          <a:p>
            <a:pPr marL="457200" lvl="0" indent="-317500" rtl="0">
              <a:lnSpc>
                <a:spcPct val="115000"/>
              </a:lnSpc>
              <a:spcBef>
                <a:spcPts val="0"/>
              </a:spcBef>
              <a:buClr>
                <a:srgbClr val="FF0000"/>
              </a:buClr>
              <a:buSzPct val="100000"/>
              <a:buFont typeface="Arial"/>
              <a:buChar char="●"/>
            </a:pPr>
            <a:r>
              <a:rPr lang="zh-CN">
                <a:solidFill>
                  <a:srgbClr val="FF0000"/>
                </a:solidFill>
              </a:rPr>
              <a:t>using stepsize  </a:t>
            </a:r>
          </a:p>
          <a:p>
            <a:pPr rtl="0">
              <a:spcBef>
                <a:spcPts val="0"/>
              </a:spcBef>
              <a:buNone/>
            </a:pPr>
            <a:endParaRPr/>
          </a:p>
          <a:p>
            <a:pPr lvl="0" rtl="0">
              <a:spcBef>
                <a:spcPts val="0"/>
              </a:spcBef>
              <a:buNone/>
            </a:pPr>
            <a:r>
              <a:rPr lang="zh-CN"/>
              <a:t>We have, for 1&lt;= K &lt;= N</a:t>
            </a:r>
          </a:p>
          <a:p>
            <a:pPr lvl="0" rtl="0">
              <a:spcBef>
                <a:spcPts val="0"/>
              </a:spcBef>
              <a:buNone/>
            </a:pPr>
            <a:endParaRPr/>
          </a:p>
          <a:p>
            <a:pPr lvl="0" rtl="0">
              <a:spcBef>
                <a:spcPts val="0"/>
              </a:spcBef>
              <a:buNone/>
            </a:pPr>
            <a:endParaRPr/>
          </a:p>
          <a:p>
            <a:pPr lvl="0" rtl="0">
              <a:lnSpc>
                <a:spcPct val="115000"/>
              </a:lnSpc>
              <a:spcBef>
                <a:spcPts val="0"/>
              </a:spcBef>
              <a:buClr>
                <a:schemeClr val="dk1"/>
              </a:buClr>
              <a:buSzPct val="78571"/>
              <a:buFont typeface="Arial"/>
              <a:buNone/>
            </a:pPr>
            <a:r>
              <a:rPr lang="zh-CN">
                <a:solidFill>
                  <a:schemeClr val="dk1"/>
                </a:solidFill>
              </a:rPr>
              <a:t>					</a:t>
            </a:r>
          </a:p>
          <a:p>
            <a:pPr lvl="0" rtl="0">
              <a:lnSpc>
                <a:spcPct val="115000"/>
              </a:lnSpc>
              <a:spcBef>
                <a:spcPts val="0"/>
              </a:spcBef>
              <a:buClr>
                <a:schemeClr val="dk1"/>
              </a:buClr>
              <a:buSzPct val="110000"/>
              <a:buFont typeface="Arial"/>
              <a:buNone/>
            </a:pPr>
            <a:r>
              <a:rPr lang="zh-CN" sz="1000">
                <a:solidFill>
                  <a:schemeClr val="dk1"/>
                </a:solidFill>
              </a:rPr>
              <a:t>setting K = ⌈ rN ⌉, with a fixed r ∈ (0,1), </a:t>
            </a:r>
          </a:p>
          <a:p>
            <a:pPr lvl="0" rtl="0">
              <a:lnSpc>
                <a:spcPct val="115000"/>
              </a:lnSpc>
              <a:spcBef>
                <a:spcPts val="0"/>
              </a:spcBef>
              <a:buClr>
                <a:schemeClr val="dk1"/>
              </a:buClr>
              <a:buSzPct val="78571"/>
              <a:buFont typeface="Arial"/>
              <a:buNone/>
            </a:pPr>
            <a:r>
              <a:rPr lang="zh-CN">
                <a:solidFill>
                  <a:schemeClr val="dk1"/>
                </a:solidFill>
              </a:rPr>
              <a:t>				</a:t>
            </a:r>
          </a:p>
          <a:p>
            <a:pPr lvl="0" rtl="0">
              <a:lnSpc>
                <a:spcPct val="115000"/>
              </a:lnSpc>
              <a:spcBef>
                <a:spcPts val="0"/>
              </a:spcBef>
              <a:buClr>
                <a:schemeClr val="dk1"/>
              </a:buClr>
              <a:buSzPct val="78571"/>
              <a:buFont typeface="Arial"/>
              <a:buNone/>
            </a:pPr>
            <a:r>
              <a:rPr lang="zh-CN">
                <a:solidFill>
                  <a:schemeClr val="dk1"/>
                </a:solidFill>
              </a:rPr>
              <a:t>			</a:t>
            </a:r>
          </a:p>
          <a:p>
            <a:pPr lvl="0" rtl="0">
              <a:lnSpc>
                <a:spcPct val="115000"/>
              </a:lnSpc>
              <a:spcBef>
                <a:spcPts val="0"/>
              </a:spcBef>
              <a:buClr>
                <a:schemeClr val="dk1"/>
              </a:buClr>
              <a:buSzPct val="78571"/>
              <a:buFont typeface="Arial"/>
              <a:buNone/>
            </a:pPr>
            <a:r>
              <a:rPr lang="zh-CN">
                <a:solidFill>
                  <a:schemeClr val="dk1"/>
                </a:solidFill>
              </a:rPr>
              <a:t>		</a:t>
            </a:r>
          </a:p>
          <a:p>
            <a:pPr lvl="0" rtl="0">
              <a:spcBef>
                <a:spcPts val="0"/>
              </a:spcBef>
              <a:buNone/>
            </a:pPr>
            <a:endParaRPr/>
          </a:p>
        </p:txBody>
      </p:sp>
      <p:pic>
        <p:nvPicPr>
          <p:cNvPr id="184" name="Shape 184"/>
          <p:cNvPicPr preferRelativeResize="0"/>
          <p:nvPr/>
        </p:nvPicPr>
        <p:blipFill>
          <a:blip r:embed="rId3">
            <a:alphaModFix/>
          </a:blip>
          <a:stretch>
            <a:fillRect/>
          </a:stretch>
        </p:blipFill>
        <p:spPr>
          <a:xfrm>
            <a:off x="2724150" y="934575"/>
            <a:ext cx="1261749" cy="294899"/>
          </a:xfrm>
          <a:prstGeom prst="rect">
            <a:avLst/>
          </a:prstGeom>
          <a:noFill/>
          <a:ln>
            <a:noFill/>
          </a:ln>
        </p:spPr>
      </p:pic>
      <p:pic>
        <p:nvPicPr>
          <p:cNvPr id="185" name="Shape 185"/>
          <p:cNvPicPr preferRelativeResize="0"/>
          <p:nvPr/>
        </p:nvPicPr>
        <p:blipFill>
          <a:blip r:embed="rId4">
            <a:alphaModFix/>
          </a:blip>
          <a:stretch>
            <a:fillRect/>
          </a:stretch>
        </p:blipFill>
        <p:spPr>
          <a:xfrm>
            <a:off x="1919025" y="1717700"/>
            <a:ext cx="3201474" cy="443875"/>
          </a:xfrm>
          <a:prstGeom prst="rect">
            <a:avLst/>
          </a:prstGeom>
          <a:noFill/>
          <a:ln>
            <a:noFill/>
          </a:ln>
        </p:spPr>
      </p:pic>
      <p:pic>
        <p:nvPicPr>
          <p:cNvPr id="186" name="Shape 186"/>
          <p:cNvPicPr preferRelativeResize="0"/>
          <p:nvPr/>
        </p:nvPicPr>
        <p:blipFill>
          <a:blip r:embed="rId5">
            <a:alphaModFix/>
          </a:blip>
          <a:stretch>
            <a:fillRect/>
          </a:stretch>
        </p:blipFill>
        <p:spPr>
          <a:xfrm>
            <a:off x="5147675" y="1845375"/>
            <a:ext cx="416055" cy="188525"/>
          </a:xfrm>
          <a:prstGeom prst="rect">
            <a:avLst/>
          </a:prstGeom>
          <a:noFill/>
          <a:ln>
            <a:noFill/>
          </a:ln>
        </p:spPr>
      </p:pic>
      <p:pic>
        <p:nvPicPr>
          <p:cNvPr id="187" name="Shape 187"/>
          <p:cNvPicPr preferRelativeResize="0"/>
          <p:nvPr/>
        </p:nvPicPr>
        <p:blipFill>
          <a:blip r:embed="rId6">
            <a:alphaModFix/>
          </a:blip>
          <a:stretch>
            <a:fillRect/>
          </a:stretch>
        </p:blipFill>
        <p:spPr>
          <a:xfrm>
            <a:off x="1459075" y="2295875"/>
            <a:ext cx="617021" cy="188525"/>
          </a:xfrm>
          <a:prstGeom prst="rect">
            <a:avLst/>
          </a:prstGeom>
          <a:noFill/>
          <a:ln>
            <a:noFill/>
          </a:ln>
        </p:spPr>
      </p:pic>
      <p:pic>
        <p:nvPicPr>
          <p:cNvPr id="188" name="Shape 188"/>
          <p:cNvPicPr preferRelativeResize="0"/>
          <p:nvPr/>
        </p:nvPicPr>
        <p:blipFill>
          <a:blip r:embed="rId7">
            <a:alphaModFix/>
          </a:blip>
          <a:stretch>
            <a:fillRect/>
          </a:stretch>
        </p:blipFill>
        <p:spPr>
          <a:xfrm>
            <a:off x="1561150" y="2618700"/>
            <a:ext cx="4499964" cy="393600"/>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152450" y="197750"/>
            <a:ext cx="8771699" cy="4513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zh-CN" sz="2000" b="1">
                <a:solidFill>
                  <a:schemeClr val="dk1"/>
                </a:solidFill>
              </a:rPr>
              <a:t>Mirror descent SA </a:t>
            </a:r>
            <a:r>
              <a:rPr lang="zh-CN" sz="2000" b="1"/>
              <a:t> (general lp norm):</a:t>
            </a:r>
          </a:p>
          <a:p>
            <a:pPr lvl="0" rtl="0">
              <a:lnSpc>
                <a:spcPct val="115000"/>
              </a:lnSpc>
              <a:spcBef>
                <a:spcPts val="0"/>
              </a:spcBef>
              <a:buNone/>
            </a:pPr>
            <a:r>
              <a:rPr lang="zh-CN"/>
              <a:t>Notation: </a:t>
            </a:r>
          </a:p>
          <a:p>
            <a:pPr marL="914400" lvl="0" indent="-317500" rtl="0">
              <a:lnSpc>
                <a:spcPct val="115000"/>
              </a:lnSpc>
              <a:spcBef>
                <a:spcPts val="0"/>
              </a:spcBef>
              <a:buClr>
                <a:srgbClr val="000000"/>
              </a:buClr>
              <a:buSzPct val="100000"/>
              <a:buFont typeface="Arial"/>
              <a:buChar char="●"/>
            </a:pPr>
            <a:r>
              <a:rPr lang="zh-CN"/>
              <a:t>refer to the 2.2 Robust Euclidean SA as E-SA</a:t>
            </a:r>
          </a:p>
          <a:p>
            <a:pPr marL="914400" lvl="0" indent="-317500" rtl="0">
              <a:lnSpc>
                <a:spcPct val="115000"/>
              </a:lnSpc>
              <a:spcBef>
                <a:spcPts val="0"/>
              </a:spcBef>
              <a:buClr>
                <a:srgbClr val="000000"/>
              </a:buClr>
              <a:buSzPct val="100000"/>
              <a:buFont typeface="Arial"/>
              <a:buChar char="●"/>
            </a:pPr>
            <a:r>
              <a:rPr lang="zh-CN">
                <a:solidFill>
                  <a:schemeClr val="dk1"/>
                </a:solidFill>
              </a:rPr>
              <a:t>∥ · ∥ be a (general) norm on R</a:t>
            </a:r>
            <a:r>
              <a:rPr lang="zh-CN" baseline="30000">
                <a:solidFill>
                  <a:schemeClr val="dk1"/>
                </a:solidFill>
              </a:rPr>
              <a:t>n</a:t>
            </a:r>
          </a:p>
          <a:p>
            <a:pPr marL="914400" lvl="0" indent="-317500" rtl="0">
              <a:lnSpc>
                <a:spcPct val="115000"/>
              </a:lnSpc>
              <a:spcBef>
                <a:spcPts val="0"/>
              </a:spcBef>
              <a:buClr>
                <a:schemeClr val="dk1"/>
              </a:buClr>
              <a:buSzPct val="100000"/>
              <a:buFont typeface="Arial"/>
              <a:buChar char="●"/>
            </a:pPr>
            <a:r>
              <a:rPr lang="zh-CN">
                <a:solidFill>
                  <a:schemeClr val="dk1"/>
                </a:solidFill>
              </a:rPr>
              <a:t>                                                             -&gt; a linear function space</a:t>
            </a:r>
          </a:p>
          <a:p>
            <a:pPr marL="914400" lvl="0" indent="-317500" rtl="0">
              <a:lnSpc>
                <a:spcPct val="115000"/>
              </a:lnSpc>
              <a:spcBef>
                <a:spcPts val="0"/>
              </a:spcBef>
              <a:buClr>
                <a:schemeClr val="dk1"/>
              </a:buClr>
              <a:buSzPct val="100000"/>
              <a:buFont typeface="Arial"/>
              <a:buChar char="●"/>
            </a:pPr>
            <a:r>
              <a:rPr lang="zh-CN">
                <a:solidFill>
                  <a:schemeClr val="dk1"/>
                </a:solidFill>
              </a:rPr>
              <a:t>a function ω : X → R is a distance-generating function modulus α &gt; 0 with respect to ∥ · ∥             -&gt;   </a:t>
            </a:r>
            <a:r>
              <a:rPr lang="zh-CN">
                <a:solidFill>
                  <a:srgbClr val="0000FF"/>
                </a:solidFill>
              </a:rPr>
              <a:t>(ω is the f(x) in previous sections)</a:t>
            </a:r>
          </a:p>
          <a:p>
            <a:pPr lvl="0" rtl="0">
              <a:lnSpc>
                <a:spcPct val="115000"/>
              </a:lnSpc>
              <a:spcBef>
                <a:spcPts val="0"/>
              </a:spcBef>
              <a:buNone/>
            </a:pPr>
            <a:r>
              <a:rPr lang="zh-CN">
                <a:solidFill>
                  <a:schemeClr val="dk1"/>
                </a:solidFill>
              </a:rPr>
              <a:t>with </a:t>
            </a:r>
            <a:r>
              <a:rPr lang="zh-CN" b="1">
                <a:solidFill>
                  <a:srgbClr val="FF0000"/>
                </a:solidFill>
              </a:rPr>
              <a:t>assumptions</a:t>
            </a:r>
            <a:r>
              <a:rPr lang="zh-CN">
                <a:solidFill>
                  <a:schemeClr val="dk1"/>
                </a:solidFill>
              </a:rPr>
              <a:t>:</a:t>
            </a:r>
          </a:p>
          <a:p>
            <a:pPr marL="914400" lvl="0" indent="-317500" rtl="0">
              <a:lnSpc>
                <a:spcPct val="115000"/>
              </a:lnSpc>
              <a:spcBef>
                <a:spcPts val="0"/>
              </a:spcBef>
              <a:buClr>
                <a:srgbClr val="000000"/>
              </a:buClr>
              <a:buSzPct val="100000"/>
              <a:buFont typeface="Arial"/>
              <a:buChar char="●"/>
            </a:pPr>
            <a:r>
              <a:rPr lang="zh-CN">
                <a:solidFill>
                  <a:schemeClr val="dk1"/>
                </a:solidFill>
              </a:rPr>
              <a:t>ω  is </a:t>
            </a:r>
            <a:r>
              <a:rPr lang="zh-CN" b="1">
                <a:solidFill>
                  <a:srgbClr val="FF0000"/>
                </a:solidFill>
              </a:rPr>
              <a:t>continously differentiabl </a:t>
            </a:r>
            <a:r>
              <a:rPr lang="zh-CN">
                <a:solidFill>
                  <a:schemeClr val="dk1"/>
                </a:solidFill>
              </a:rPr>
              <a:t>and </a:t>
            </a:r>
            <a:r>
              <a:rPr lang="zh-CN" b="1">
                <a:solidFill>
                  <a:srgbClr val="FF0000"/>
                </a:solidFill>
              </a:rPr>
              <a:t>strongly</a:t>
            </a:r>
            <a:r>
              <a:rPr lang="zh-CN">
                <a:solidFill>
                  <a:schemeClr val="dk1"/>
                </a:solidFill>
              </a:rPr>
              <a:t> </a:t>
            </a:r>
            <a:r>
              <a:rPr lang="zh-CN" b="1">
                <a:solidFill>
                  <a:srgbClr val="FF0000"/>
                </a:solidFill>
              </a:rPr>
              <a:t>convex </a:t>
            </a:r>
            <a:r>
              <a:rPr lang="zh-CN">
                <a:solidFill>
                  <a:schemeClr val="dk1"/>
                </a:solidFill>
              </a:rPr>
              <a:t>with parameter α with respect to ∥ · ∥, i.e.</a:t>
            </a:r>
          </a:p>
          <a:p>
            <a:pPr rtl="0">
              <a:lnSpc>
                <a:spcPct val="115000"/>
              </a:lnSpc>
              <a:spcBef>
                <a:spcPts val="0"/>
              </a:spcBef>
              <a:buNone/>
            </a:pPr>
            <a:endParaRPr>
              <a:solidFill>
                <a:schemeClr val="dk1"/>
              </a:solidFill>
            </a:endParaRPr>
          </a:p>
          <a:p>
            <a:pPr lvl="0" rtl="0">
              <a:lnSpc>
                <a:spcPct val="115000"/>
              </a:lnSpc>
              <a:spcBef>
                <a:spcPts val="0"/>
              </a:spcBef>
              <a:buNone/>
            </a:pPr>
            <a:endParaRPr>
              <a:solidFill>
                <a:schemeClr val="dk1"/>
              </a:solidFill>
            </a:endParaRPr>
          </a:p>
          <a:p>
            <a:pPr marL="914400" lvl="0" indent="-317500" rtl="0">
              <a:lnSpc>
                <a:spcPct val="115000"/>
              </a:lnSpc>
              <a:spcBef>
                <a:spcPts val="0"/>
              </a:spcBef>
              <a:buClr>
                <a:schemeClr val="dk1"/>
              </a:buClr>
              <a:buFont typeface="Arial"/>
              <a:buChar char="●"/>
            </a:pPr>
            <a:endParaRPr>
              <a:solidFill>
                <a:schemeClr val="dk1"/>
              </a:solidFill>
            </a:endParaRPr>
          </a:p>
          <a:p>
            <a:pPr rtl="0">
              <a:lnSpc>
                <a:spcPct val="115000"/>
              </a:lnSpc>
              <a:spcBef>
                <a:spcPts val="0"/>
              </a:spcBef>
              <a:buNone/>
            </a:pPr>
            <a:endParaRPr>
              <a:solidFill>
                <a:schemeClr val="dk1"/>
              </a:solidFill>
            </a:endParaRPr>
          </a:p>
          <a:p>
            <a:pPr rtl="0">
              <a:lnSpc>
                <a:spcPct val="115000"/>
              </a:lnSpc>
              <a:spcBef>
                <a:spcPts val="0"/>
              </a:spcBef>
              <a:buNone/>
            </a:pPr>
            <a:r>
              <a:rPr lang="zh-CN">
                <a:solidFill>
                  <a:schemeClr val="dk1"/>
                </a:solidFill>
              </a:rPr>
              <a:t>with similar deduction, we get:</a:t>
            </a:r>
          </a:p>
          <a:p>
            <a:pPr lvl="0" rtl="0">
              <a:lnSpc>
                <a:spcPct val="115000"/>
              </a:lnSpc>
              <a:spcBef>
                <a:spcPts val="0"/>
              </a:spcBef>
              <a:buNone/>
            </a:pPr>
            <a:endParaRPr>
              <a:solidFill>
                <a:schemeClr val="dk1"/>
              </a:solidFill>
            </a:endParaRPr>
          </a:p>
          <a:p>
            <a:pPr lvl="0" rtl="0">
              <a:spcBef>
                <a:spcPts val="0"/>
              </a:spcBef>
              <a:buNone/>
            </a:pPr>
            <a:endParaRPr sz="1800"/>
          </a:p>
        </p:txBody>
      </p:sp>
      <p:sp>
        <p:nvSpPr>
          <p:cNvPr id="194" name="Shape 19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16</a:t>
            </a:fld>
            <a:endParaRPr lang="zh-CN"/>
          </a:p>
        </p:txBody>
      </p:sp>
      <p:pic>
        <p:nvPicPr>
          <p:cNvPr id="195" name="Shape 195"/>
          <p:cNvPicPr preferRelativeResize="0"/>
          <p:nvPr/>
        </p:nvPicPr>
        <p:blipFill>
          <a:blip r:embed="rId3">
            <a:alphaModFix/>
          </a:blip>
          <a:stretch>
            <a:fillRect/>
          </a:stretch>
        </p:blipFill>
        <p:spPr>
          <a:xfrm>
            <a:off x="1128175" y="1373900"/>
            <a:ext cx="2968850" cy="248050"/>
          </a:xfrm>
          <a:prstGeom prst="rect">
            <a:avLst/>
          </a:prstGeom>
          <a:noFill/>
          <a:ln>
            <a:noFill/>
          </a:ln>
        </p:spPr>
      </p:pic>
      <p:pic>
        <p:nvPicPr>
          <p:cNvPr id="196" name="Shape 196"/>
          <p:cNvPicPr preferRelativeResize="0"/>
          <p:nvPr/>
        </p:nvPicPr>
        <p:blipFill>
          <a:blip r:embed="rId4">
            <a:alphaModFix/>
          </a:blip>
          <a:stretch>
            <a:fillRect/>
          </a:stretch>
        </p:blipFill>
        <p:spPr>
          <a:xfrm>
            <a:off x="1683950" y="2653275"/>
            <a:ext cx="3633597" cy="248050"/>
          </a:xfrm>
          <a:prstGeom prst="rect">
            <a:avLst/>
          </a:prstGeom>
          <a:noFill/>
          <a:ln>
            <a:noFill/>
          </a:ln>
        </p:spPr>
      </p:pic>
      <p:sp>
        <p:nvSpPr>
          <p:cNvPr id="197" name="Shape 197"/>
          <p:cNvSpPr txBox="1"/>
          <p:nvPr/>
        </p:nvSpPr>
        <p:spPr>
          <a:xfrm>
            <a:off x="5395925" y="2643025"/>
            <a:ext cx="717299" cy="248099"/>
          </a:xfrm>
          <a:prstGeom prst="rect">
            <a:avLst/>
          </a:prstGeom>
          <a:noFill/>
          <a:ln>
            <a:noFill/>
          </a:ln>
        </p:spPr>
        <p:txBody>
          <a:bodyPr lIns="91425" tIns="91425" rIns="91425" bIns="91425" anchor="ctr" anchorCtr="0">
            <a:noAutofit/>
          </a:bodyPr>
          <a:lstStyle/>
          <a:p>
            <a:pPr>
              <a:spcBef>
                <a:spcPts val="0"/>
              </a:spcBef>
              <a:buNone/>
            </a:pPr>
            <a:r>
              <a:rPr lang="zh-CN"/>
              <a:t>where</a:t>
            </a:r>
          </a:p>
        </p:txBody>
      </p:sp>
      <p:pic>
        <p:nvPicPr>
          <p:cNvPr id="198" name="Shape 198"/>
          <p:cNvPicPr preferRelativeResize="0"/>
          <p:nvPr/>
        </p:nvPicPr>
        <p:blipFill>
          <a:blip r:embed="rId5">
            <a:alphaModFix/>
          </a:blip>
          <a:stretch>
            <a:fillRect/>
          </a:stretch>
        </p:blipFill>
        <p:spPr>
          <a:xfrm>
            <a:off x="6113225" y="2653270"/>
            <a:ext cx="1830207" cy="248050"/>
          </a:xfrm>
          <a:prstGeom prst="rect">
            <a:avLst/>
          </a:prstGeom>
          <a:noFill/>
          <a:ln>
            <a:noFill/>
          </a:ln>
        </p:spPr>
      </p:pic>
      <p:pic>
        <p:nvPicPr>
          <p:cNvPr id="199" name="Shape 199"/>
          <p:cNvPicPr preferRelativeResize="0"/>
          <p:nvPr/>
        </p:nvPicPr>
        <p:blipFill>
          <a:blip r:embed="rId6">
            <a:alphaModFix/>
          </a:blip>
          <a:stretch>
            <a:fillRect/>
          </a:stretch>
        </p:blipFill>
        <p:spPr>
          <a:xfrm>
            <a:off x="1128175" y="3108575"/>
            <a:ext cx="2091128" cy="248100"/>
          </a:xfrm>
          <a:prstGeom prst="rect">
            <a:avLst/>
          </a:prstGeom>
          <a:noFill/>
          <a:ln>
            <a:noFill/>
          </a:ln>
        </p:spPr>
      </p:pic>
      <p:pic>
        <p:nvPicPr>
          <p:cNvPr id="200" name="Shape 200"/>
          <p:cNvPicPr preferRelativeResize="0"/>
          <p:nvPr/>
        </p:nvPicPr>
        <p:blipFill>
          <a:blip r:embed="rId7">
            <a:alphaModFix/>
          </a:blip>
          <a:stretch>
            <a:fillRect/>
          </a:stretch>
        </p:blipFill>
        <p:spPr>
          <a:xfrm>
            <a:off x="1461022" y="3932650"/>
            <a:ext cx="5672319" cy="601250"/>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7" name="Shape 207"/>
          <p:cNvSpPr txBox="1"/>
          <p:nvPr/>
        </p:nvSpPr>
        <p:spPr>
          <a:xfrm>
            <a:off x="206800" y="178047"/>
            <a:ext cx="8775599" cy="4691399"/>
          </a:xfrm>
          <a:prstGeom prst="rect">
            <a:avLst/>
          </a:prstGeom>
          <a:noFill/>
          <a:ln>
            <a:noFill/>
          </a:ln>
        </p:spPr>
        <p:txBody>
          <a:bodyPr lIns="91425" tIns="91425" rIns="91425" bIns="91425" anchor="t" anchorCtr="0">
            <a:noAutofit/>
          </a:bodyPr>
          <a:lstStyle/>
          <a:p>
            <a:pPr marL="0" lvl="0" indent="0" rtl="0">
              <a:lnSpc>
                <a:spcPct val="115000"/>
              </a:lnSpc>
              <a:spcBef>
                <a:spcPts val="0"/>
              </a:spcBef>
              <a:buClr>
                <a:schemeClr val="dk1"/>
              </a:buClr>
              <a:buSzPct val="78571"/>
              <a:buFont typeface="Arial"/>
              <a:buNone/>
            </a:pPr>
            <a:r>
              <a:rPr lang="zh-CN" dirty="0"/>
              <a:t>begin from formula 2.41, </a:t>
            </a:r>
            <a:r>
              <a:rPr lang="zh-CN" b="1" dirty="0">
                <a:solidFill>
                  <a:srgbClr val="FF0000"/>
                </a:solidFill>
              </a:rPr>
              <a:t>assume that the method starts with the minimizer of ω</a:t>
            </a:r>
            <a:r>
              <a:rPr lang="zh-CN" dirty="0">
                <a:solidFill>
                  <a:schemeClr val="dk1"/>
                </a:solidFill>
              </a:rPr>
              <a:t>				</a:t>
            </a:r>
          </a:p>
          <a:p>
            <a:pPr marL="0" lvl="0" indent="0" rtl="0">
              <a:lnSpc>
                <a:spcPct val="115000"/>
              </a:lnSpc>
              <a:spcBef>
                <a:spcPts val="0"/>
              </a:spcBef>
              <a:buClr>
                <a:schemeClr val="dk1"/>
              </a:buClr>
              <a:buSzPct val="78571"/>
              <a:buFont typeface="Arial"/>
              <a:buNone/>
            </a:pPr>
            <a:r>
              <a:rPr lang="zh-CN" dirty="0">
                <a:solidFill>
                  <a:schemeClr val="dk1"/>
                </a:solidFill>
              </a:rPr>
              <a:t>deduct further, we get:</a:t>
            </a:r>
          </a:p>
          <a:p>
            <a:pPr marL="0" lvl="0" indent="0" rtl="0">
              <a:lnSpc>
                <a:spcPct val="115000"/>
              </a:lnSpc>
              <a:spcBef>
                <a:spcPts val="0"/>
              </a:spcBef>
              <a:buClr>
                <a:schemeClr val="dk1"/>
              </a:buClr>
              <a:buFont typeface="Arial"/>
              <a:buNone/>
            </a:pPr>
            <a:endParaRPr dirty="0">
              <a:solidFill>
                <a:schemeClr val="dk1"/>
              </a:solidFill>
            </a:endParaRPr>
          </a:p>
          <a:p>
            <a:pPr marL="0" lvl="0" indent="0" rtl="0">
              <a:lnSpc>
                <a:spcPct val="115000"/>
              </a:lnSpc>
              <a:spcBef>
                <a:spcPts val="0"/>
              </a:spcBef>
              <a:buClr>
                <a:schemeClr val="dk1"/>
              </a:buClr>
              <a:buFont typeface="Arial"/>
              <a:buNone/>
            </a:pPr>
            <a:endParaRPr dirty="0">
              <a:solidFill>
                <a:schemeClr val="dk1"/>
              </a:solidFill>
            </a:endParaRPr>
          </a:p>
          <a:p>
            <a:pPr lvl="0" indent="317500" rtl="0">
              <a:lnSpc>
                <a:spcPct val="115000"/>
              </a:lnSpc>
              <a:spcBef>
                <a:spcPts val="0"/>
              </a:spcBef>
              <a:buNone/>
            </a:pPr>
            <a:r>
              <a:rPr lang="zh-CN" dirty="0">
                <a:solidFill>
                  <a:schemeClr val="dk1"/>
                </a:solidFill>
              </a:rPr>
              <a:t>		</a:t>
            </a:r>
          </a:p>
          <a:p>
            <a:pPr lvl="0" indent="317500" rtl="0">
              <a:lnSpc>
                <a:spcPct val="115000"/>
              </a:lnSpc>
              <a:spcBef>
                <a:spcPts val="0"/>
              </a:spcBef>
              <a:buNone/>
            </a:pPr>
            <a:endParaRPr dirty="0">
              <a:solidFill>
                <a:schemeClr val="dk1"/>
              </a:solidFill>
            </a:endParaRPr>
          </a:p>
          <a:p>
            <a:pPr lvl="0" indent="317500" rtl="0">
              <a:lnSpc>
                <a:spcPct val="115000"/>
              </a:lnSpc>
              <a:spcBef>
                <a:spcPts val="0"/>
              </a:spcBef>
              <a:buNone/>
            </a:pPr>
            <a:endParaRPr dirty="0">
              <a:solidFill>
                <a:schemeClr val="dk1"/>
              </a:solidFill>
            </a:endParaRPr>
          </a:p>
          <a:p>
            <a:pPr marL="457200" lvl="0" indent="-317500" rtl="0">
              <a:lnSpc>
                <a:spcPct val="115000"/>
              </a:lnSpc>
              <a:spcBef>
                <a:spcPts val="0"/>
              </a:spcBef>
              <a:buClr>
                <a:schemeClr val="dk1"/>
              </a:buClr>
              <a:buSzPct val="100000"/>
              <a:buFont typeface="Arial"/>
              <a:buChar char="❖"/>
            </a:pPr>
            <a:r>
              <a:rPr lang="zh-CN" b="1" dirty="0">
                <a:solidFill>
                  <a:schemeClr val="dk1"/>
                </a:solidFill>
              </a:rPr>
              <a:t>Using a constant stepsize:</a:t>
            </a:r>
          </a:p>
          <a:p>
            <a:pPr marL="457200" lvl="0" indent="-317500" rtl="0">
              <a:lnSpc>
                <a:spcPct val="115000"/>
              </a:lnSpc>
              <a:spcBef>
                <a:spcPts val="0"/>
              </a:spcBef>
              <a:buClr>
                <a:srgbClr val="FF0000"/>
              </a:buClr>
              <a:buSzPct val="100000"/>
              <a:buFont typeface="Arial"/>
              <a:buChar char="●"/>
            </a:pPr>
            <a:r>
              <a:rPr lang="zh-CN" dirty="0">
                <a:solidFill>
                  <a:srgbClr val="FF0000"/>
                </a:solidFill>
              </a:rPr>
              <a:t>assuming</a:t>
            </a:r>
            <a:r>
              <a:rPr lang="zh-CN" dirty="0">
                <a:solidFill>
                  <a:schemeClr val="dk1"/>
                </a:solidFill>
              </a:rPr>
              <a:t> </a:t>
            </a:r>
            <a:r>
              <a:rPr lang="zh-CN" dirty="0">
                <a:solidFill>
                  <a:srgbClr val="FF0000"/>
                </a:solidFill>
              </a:rPr>
              <a:t>the number N of iterations of the method is fixed in advance </a:t>
            </a:r>
          </a:p>
          <a:p>
            <a:pPr marL="457200" lvl="0" indent="-317500" rtl="0">
              <a:lnSpc>
                <a:spcPct val="115000"/>
              </a:lnSpc>
              <a:spcBef>
                <a:spcPts val="0"/>
              </a:spcBef>
              <a:buClr>
                <a:srgbClr val="FF0000"/>
              </a:buClr>
              <a:buSzPct val="100000"/>
              <a:buFont typeface="Arial"/>
              <a:buChar char="●"/>
            </a:pPr>
            <a:r>
              <a:rPr lang="zh-CN" dirty="0">
                <a:solidFill>
                  <a:srgbClr val="FF0000"/>
                </a:solidFill>
              </a:rPr>
              <a:t>γ</a:t>
            </a:r>
            <a:r>
              <a:rPr lang="zh-CN" baseline="-25000" dirty="0">
                <a:solidFill>
                  <a:srgbClr val="FF0000"/>
                </a:solidFill>
              </a:rPr>
              <a:t>t </a:t>
            </a:r>
            <a:r>
              <a:rPr lang="zh-CN" dirty="0">
                <a:solidFill>
                  <a:srgbClr val="FF0000"/>
                </a:solidFill>
              </a:rPr>
              <a:t>= γ &gt; 0, t = 1,...,N. </a:t>
            </a:r>
          </a:p>
          <a:p>
            <a:pPr rtl="0">
              <a:lnSpc>
                <a:spcPct val="115000"/>
              </a:lnSpc>
              <a:spcBef>
                <a:spcPts val="0"/>
              </a:spcBef>
              <a:buNone/>
            </a:pPr>
            <a:endParaRPr dirty="0">
              <a:solidFill>
                <a:srgbClr val="FF0000"/>
              </a:solidFill>
            </a:endParaRPr>
          </a:p>
          <a:p>
            <a:pPr rtl="0">
              <a:lnSpc>
                <a:spcPct val="115000"/>
              </a:lnSpc>
              <a:spcBef>
                <a:spcPts val="0"/>
              </a:spcBef>
              <a:buNone/>
            </a:pPr>
            <a:endParaRPr dirty="0">
              <a:solidFill>
                <a:srgbClr val="FF0000"/>
              </a:solidFill>
            </a:endParaRPr>
          </a:p>
          <a:p>
            <a:pPr rtl="0">
              <a:lnSpc>
                <a:spcPct val="115000"/>
              </a:lnSpc>
              <a:spcBef>
                <a:spcPts val="0"/>
              </a:spcBef>
              <a:buNone/>
            </a:pPr>
            <a:endParaRPr dirty="0">
              <a:solidFill>
                <a:srgbClr val="FF0000"/>
              </a:solidFill>
            </a:endParaRPr>
          </a:p>
          <a:p>
            <a:pPr rtl="0">
              <a:lnSpc>
                <a:spcPct val="115000"/>
              </a:lnSpc>
              <a:spcBef>
                <a:spcPts val="0"/>
              </a:spcBef>
              <a:buNone/>
            </a:pPr>
            <a:endParaRPr dirty="0">
              <a:solidFill>
                <a:srgbClr val="FF0000"/>
              </a:solidFill>
            </a:endParaRPr>
          </a:p>
          <a:p>
            <a:pPr marL="457200" lvl="0" indent="-317500" rtl="0">
              <a:lnSpc>
                <a:spcPct val="115000"/>
              </a:lnSpc>
              <a:spcBef>
                <a:spcPts val="0"/>
              </a:spcBef>
              <a:buClr>
                <a:srgbClr val="FF0000"/>
              </a:buClr>
              <a:buSzPct val="100000"/>
              <a:buFont typeface="Arial"/>
              <a:buChar char="●"/>
            </a:pPr>
            <a:r>
              <a:rPr lang="zh-CN" dirty="0">
                <a:solidFill>
                  <a:srgbClr val="FF0000"/>
                </a:solidFill>
              </a:rPr>
              <a:t>assume a constant parameter 𝞠 &gt; 0, and the stepsize is</a:t>
            </a:r>
          </a:p>
          <a:p>
            <a:pPr>
              <a:spcBef>
                <a:spcPts val="0"/>
              </a:spcBef>
              <a:buNone/>
            </a:pPr>
            <a:endParaRPr dirty="0"/>
          </a:p>
        </p:txBody>
      </p:sp>
      <p:pic>
        <p:nvPicPr>
          <p:cNvPr id="205" name="Shape 205"/>
          <p:cNvPicPr preferRelativeResize="0"/>
          <p:nvPr/>
        </p:nvPicPr>
        <p:blipFill>
          <a:blip r:embed="rId3">
            <a:alphaModFix/>
          </a:blip>
          <a:stretch>
            <a:fillRect/>
          </a:stretch>
        </p:blipFill>
        <p:spPr>
          <a:xfrm>
            <a:off x="5230270" y="3888741"/>
            <a:ext cx="1897504" cy="393600"/>
          </a:xfrm>
          <a:prstGeom prst="rect">
            <a:avLst/>
          </a:prstGeom>
          <a:noFill/>
          <a:ln>
            <a:noFill/>
          </a:ln>
        </p:spPr>
      </p:pic>
      <p:sp>
        <p:nvSpPr>
          <p:cNvPr id="206" name="Shape 20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17</a:t>
            </a:fld>
            <a:endParaRPr lang="zh-CN"/>
          </a:p>
        </p:txBody>
      </p:sp>
      <p:pic>
        <p:nvPicPr>
          <p:cNvPr id="208" name="Shape 208"/>
          <p:cNvPicPr preferRelativeResize="0"/>
          <p:nvPr/>
        </p:nvPicPr>
        <p:blipFill>
          <a:blip r:embed="rId4">
            <a:alphaModFix/>
          </a:blip>
          <a:stretch>
            <a:fillRect/>
          </a:stretch>
        </p:blipFill>
        <p:spPr>
          <a:xfrm>
            <a:off x="3267175" y="662900"/>
            <a:ext cx="1828800" cy="342900"/>
          </a:xfrm>
          <a:prstGeom prst="rect">
            <a:avLst/>
          </a:prstGeom>
          <a:noFill/>
          <a:ln>
            <a:noFill/>
          </a:ln>
        </p:spPr>
      </p:pic>
      <p:pic>
        <p:nvPicPr>
          <p:cNvPr id="209" name="Shape 209"/>
          <p:cNvPicPr preferRelativeResize="0"/>
          <p:nvPr/>
        </p:nvPicPr>
        <p:blipFill>
          <a:blip r:embed="rId5">
            <a:alphaModFix/>
          </a:blip>
          <a:stretch>
            <a:fillRect/>
          </a:stretch>
        </p:blipFill>
        <p:spPr>
          <a:xfrm>
            <a:off x="1749850" y="1361000"/>
            <a:ext cx="4673574" cy="580524"/>
          </a:xfrm>
          <a:prstGeom prst="rect">
            <a:avLst/>
          </a:prstGeom>
          <a:noFill/>
          <a:ln>
            <a:noFill/>
          </a:ln>
        </p:spPr>
      </p:pic>
      <p:pic>
        <p:nvPicPr>
          <p:cNvPr id="210" name="Shape 210"/>
          <p:cNvPicPr preferRelativeResize="0"/>
          <p:nvPr/>
        </p:nvPicPr>
        <p:blipFill>
          <a:blip r:embed="rId6">
            <a:alphaModFix/>
          </a:blip>
          <a:stretch>
            <a:fillRect/>
          </a:stretch>
        </p:blipFill>
        <p:spPr>
          <a:xfrm>
            <a:off x="3084312" y="2751715"/>
            <a:ext cx="2229450" cy="470500"/>
          </a:xfrm>
          <a:prstGeom prst="rect">
            <a:avLst/>
          </a:prstGeom>
          <a:noFill/>
          <a:ln>
            <a:noFill/>
          </a:ln>
        </p:spPr>
      </p:pic>
      <p:pic>
        <p:nvPicPr>
          <p:cNvPr id="211" name="Shape 211"/>
          <p:cNvPicPr preferRelativeResize="0"/>
          <p:nvPr/>
        </p:nvPicPr>
        <p:blipFill>
          <a:blip r:embed="rId7">
            <a:alphaModFix/>
          </a:blip>
          <a:stretch>
            <a:fillRect/>
          </a:stretch>
        </p:blipFill>
        <p:spPr>
          <a:xfrm>
            <a:off x="2667512" y="3166350"/>
            <a:ext cx="3286795" cy="580524"/>
          </a:xfrm>
          <a:prstGeom prst="rect">
            <a:avLst/>
          </a:prstGeom>
          <a:noFill/>
          <a:ln>
            <a:noFill/>
          </a:ln>
        </p:spPr>
      </p:pic>
      <p:pic>
        <p:nvPicPr>
          <p:cNvPr id="212" name="Shape 212"/>
          <p:cNvPicPr preferRelativeResize="0"/>
          <p:nvPr/>
        </p:nvPicPr>
        <p:blipFill>
          <a:blip r:embed="rId8">
            <a:alphaModFix/>
          </a:blip>
          <a:stretch>
            <a:fillRect/>
          </a:stretch>
        </p:blipFill>
        <p:spPr>
          <a:xfrm>
            <a:off x="5423637" y="2798125"/>
            <a:ext cx="391250" cy="208249"/>
          </a:xfrm>
          <a:prstGeom prst="rect">
            <a:avLst/>
          </a:prstGeom>
          <a:noFill/>
          <a:ln>
            <a:noFill/>
          </a:ln>
        </p:spPr>
      </p:pic>
      <p:pic>
        <p:nvPicPr>
          <p:cNvPr id="213" name="Shape 213"/>
          <p:cNvPicPr preferRelativeResize="0"/>
          <p:nvPr/>
        </p:nvPicPr>
        <p:blipFill>
          <a:blip r:embed="rId9">
            <a:alphaModFix/>
          </a:blip>
          <a:stretch>
            <a:fillRect/>
          </a:stretch>
        </p:blipFill>
        <p:spPr>
          <a:xfrm>
            <a:off x="6047287" y="3380125"/>
            <a:ext cx="429199" cy="246250"/>
          </a:xfrm>
          <a:prstGeom prst="rect">
            <a:avLst/>
          </a:prstGeom>
          <a:noFill/>
          <a:ln>
            <a:noFill/>
          </a:ln>
        </p:spPr>
      </p:pic>
      <p:pic>
        <p:nvPicPr>
          <p:cNvPr id="214" name="Shape 214"/>
          <p:cNvPicPr preferRelativeResize="0"/>
          <p:nvPr/>
        </p:nvPicPr>
        <p:blipFill>
          <a:blip r:embed="rId10">
            <a:alphaModFix/>
          </a:blip>
          <a:stretch>
            <a:fillRect/>
          </a:stretch>
        </p:blipFill>
        <p:spPr>
          <a:xfrm>
            <a:off x="2028175" y="4299649"/>
            <a:ext cx="5022075" cy="827174"/>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18</a:t>
            </a:fld>
            <a:endParaRPr lang="zh-CN"/>
          </a:p>
        </p:txBody>
      </p:sp>
      <p:sp>
        <p:nvSpPr>
          <p:cNvPr id="220" name="Shape 220"/>
          <p:cNvSpPr txBox="1"/>
          <p:nvPr/>
        </p:nvSpPr>
        <p:spPr>
          <a:xfrm>
            <a:off x="219725" y="90475"/>
            <a:ext cx="8530200" cy="4943699"/>
          </a:xfrm>
          <a:prstGeom prst="rect">
            <a:avLst/>
          </a:prstGeom>
          <a:noFill/>
          <a:ln>
            <a:noFill/>
          </a:ln>
        </p:spPr>
        <p:txBody>
          <a:bodyPr lIns="91425" tIns="91425" rIns="91425" bIns="91425" anchor="t" anchorCtr="0">
            <a:noAutofit/>
          </a:bodyPr>
          <a:lstStyle/>
          <a:p>
            <a:pPr rtl="0">
              <a:spcBef>
                <a:spcPts val="0"/>
              </a:spcBef>
              <a:buNone/>
            </a:pPr>
            <a:r>
              <a:rPr lang="zh-CN" sz="1800"/>
              <a:t>Analysis of deviations</a:t>
            </a:r>
          </a:p>
          <a:p>
            <a:pPr rtl="0">
              <a:spcBef>
                <a:spcPts val="0"/>
              </a:spcBef>
              <a:buNone/>
            </a:pPr>
            <a:endParaRPr sz="1800"/>
          </a:p>
          <a:p>
            <a:pPr marL="457200" lvl="0" indent="-342900" rtl="0">
              <a:spcBef>
                <a:spcPts val="0"/>
              </a:spcBef>
              <a:buClr>
                <a:srgbClr val="FF0000"/>
              </a:buClr>
              <a:buSzPct val="100000"/>
              <a:buFont typeface="Arial"/>
              <a:buChar char="●"/>
            </a:pPr>
            <a:r>
              <a:rPr lang="zh-CN" sz="1800">
                <a:solidFill>
                  <a:srgbClr val="FF0000"/>
                </a:solidFill>
              </a:rPr>
              <a:t>assume a stronger inequation:</a:t>
            </a:r>
          </a:p>
          <a:p>
            <a:pPr marL="914400" lvl="1" indent="-342900">
              <a:spcBef>
                <a:spcPts val="0"/>
              </a:spcBef>
              <a:buClr>
                <a:srgbClr val="000000"/>
              </a:buClr>
              <a:buSzPct val="100000"/>
              <a:buFont typeface="Arial"/>
              <a:buChar char="○"/>
            </a:pPr>
            <a:r>
              <a:rPr lang="zh-CN" sz="1800"/>
              <a:t>comparing to </a:t>
            </a:r>
          </a:p>
        </p:txBody>
      </p:sp>
      <p:pic>
        <p:nvPicPr>
          <p:cNvPr id="221" name="Shape 221"/>
          <p:cNvPicPr preferRelativeResize="0"/>
          <p:nvPr/>
        </p:nvPicPr>
        <p:blipFill>
          <a:blip r:embed="rId3">
            <a:alphaModFix/>
          </a:blip>
          <a:stretch>
            <a:fillRect/>
          </a:stretch>
        </p:blipFill>
        <p:spPr>
          <a:xfrm>
            <a:off x="3982225" y="704375"/>
            <a:ext cx="2881174" cy="334150"/>
          </a:xfrm>
          <a:prstGeom prst="rect">
            <a:avLst/>
          </a:prstGeom>
          <a:noFill/>
          <a:ln>
            <a:noFill/>
          </a:ln>
        </p:spPr>
      </p:pic>
      <p:pic>
        <p:nvPicPr>
          <p:cNvPr id="222" name="Shape 222"/>
          <p:cNvPicPr preferRelativeResize="0"/>
          <p:nvPr/>
        </p:nvPicPr>
        <p:blipFill>
          <a:blip r:embed="rId4">
            <a:alphaModFix/>
          </a:blip>
          <a:stretch>
            <a:fillRect/>
          </a:stretch>
        </p:blipFill>
        <p:spPr>
          <a:xfrm>
            <a:off x="2562800" y="1038525"/>
            <a:ext cx="2091128" cy="248100"/>
          </a:xfrm>
          <a:prstGeom prst="rect">
            <a:avLst/>
          </a:prstGeom>
          <a:noFill/>
          <a:ln>
            <a:noFill/>
          </a:ln>
        </p:spPr>
      </p:pic>
      <p:pic>
        <p:nvPicPr>
          <p:cNvPr id="223" name="Shape 223"/>
          <p:cNvPicPr preferRelativeResize="0"/>
          <p:nvPr/>
        </p:nvPicPr>
        <p:blipFill>
          <a:blip r:embed="rId5">
            <a:alphaModFix/>
          </a:blip>
          <a:stretch>
            <a:fillRect/>
          </a:stretch>
        </p:blipFill>
        <p:spPr>
          <a:xfrm>
            <a:off x="460512" y="1776400"/>
            <a:ext cx="8048625" cy="1590675"/>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19</a:t>
            </a:fld>
            <a:endParaRPr lang="zh-CN"/>
          </a:p>
        </p:txBody>
      </p:sp>
      <p:sp>
        <p:nvSpPr>
          <p:cNvPr id="229" name="Shape 229"/>
          <p:cNvSpPr txBox="1"/>
          <p:nvPr/>
        </p:nvSpPr>
        <p:spPr>
          <a:xfrm>
            <a:off x="390150" y="155100"/>
            <a:ext cx="7722300" cy="4846499"/>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zh-CN" b="1"/>
              <a:t>Using varying stepsize</a:t>
            </a:r>
          </a:p>
          <a:p>
            <a:pPr rtl="0">
              <a:spcBef>
                <a:spcPts val="0"/>
              </a:spcBef>
              <a:buNone/>
            </a:pPr>
            <a:r>
              <a:rPr lang="zh-CN"/>
              <a:t>  With similar deduction, we get, for 1&lt;= K &lt;= N,</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zh-CN"/>
              <a:t>  minimize the right-hand side, we get a decreasing stepsize policy</a:t>
            </a:r>
          </a:p>
          <a:p>
            <a:pPr rtl="0">
              <a:spcBef>
                <a:spcPts val="0"/>
              </a:spcBef>
              <a:buNone/>
            </a:pPr>
            <a:endParaRPr/>
          </a:p>
          <a:p>
            <a:pPr>
              <a:spcBef>
                <a:spcPts val="0"/>
              </a:spcBef>
              <a:buNone/>
            </a:pPr>
            <a:r>
              <a:rPr lang="zh-CN"/>
              <a:t>  </a:t>
            </a:r>
          </a:p>
        </p:txBody>
      </p:sp>
      <p:pic>
        <p:nvPicPr>
          <p:cNvPr id="230" name="Shape 230"/>
          <p:cNvPicPr preferRelativeResize="0"/>
          <p:nvPr/>
        </p:nvPicPr>
        <p:blipFill>
          <a:blip r:embed="rId3">
            <a:alphaModFix/>
          </a:blip>
          <a:stretch>
            <a:fillRect/>
          </a:stretch>
        </p:blipFill>
        <p:spPr>
          <a:xfrm>
            <a:off x="1783300" y="779050"/>
            <a:ext cx="4791175" cy="641224"/>
          </a:xfrm>
          <a:prstGeom prst="rect">
            <a:avLst/>
          </a:prstGeom>
          <a:noFill/>
          <a:ln>
            <a:noFill/>
          </a:ln>
        </p:spPr>
      </p:pic>
      <p:pic>
        <p:nvPicPr>
          <p:cNvPr id="231" name="Shape 231"/>
          <p:cNvPicPr preferRelativeResize="0"/>
          <p:nvPr/>
        </p:nvPicPr>
        <p:blipFill>
          <a:blip r:embed="rId4">
            <a:alphaModFix/>
          </a:blip>
          <a:stretch>
            <a:fillRect/>
          </a:stretch>
        </p:blipFill>
        <p:spPr>
          <a:xfrm>
            <a:off x="3302100" y="2117275"/>
            <a:ext cx="2167324" cy="466374"/>
          </a:xfrm>
          <a:prstGeom prst="rect">
            <a:avLst/>
          </a:prstGeom>
          <a:noFill/>
          <a:ln>
            <a:noFill/>
          </a:ln>
        </p:spPr>
      </p:pic>
      <p:pic>
        <p:nvPicPr>
          <p:cNvPr id="232" name="Shape 232"/>
          <p:cNvPicPr preferRelativeResize="0"/>
          <p:nvPr/>
        </p:nvPicPr>
        <p:blipFill>
          <a:blip r:embed="rId5">
            <a:alphaModFix/>
          </a:blip>
          <a:stretch>
            <a:fillRect/>
          </a:stretch>
        </p:blipFill>
        <p:spPr>
          <a:xfrm>
            <a:off x="5499050" y="2265283"/>
            <a:ext cx="358925" cy="170349"/>
          </a:xfrm>
          <a:prstGeom prst="rect">
            <a:avLst/>
          </a:prstGeom>
          <a:noFill/>
          <a:ln>
            <a:noFill/>
          </a:ln>
        </p:spPr>
      </p:pic>
      <p:pic>
        <p:nvPicPr>
          <p:cNvPr id="233" name="Shape 233"/>
          <p:cNvPicPr preferRelativeResize="0"/>
          <p:nvPr/>
        </p:nvPicPr>
        <p:blipFill>
          <a:blip r:embed="rId6">
            <a:alphaModFix/>
          </a:blip>
          <a:stretch>
            <a:fillRect/>
          </a:stretch>
        </p:blipFill>
        <p:spPr>
          <a:xfrm>
            <a:off x="574850" y="2716450"/>
            <a:ext cx="5586049" cy="1791275"/>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p:nvPr/>
        </p:nvSpPr>
        <p:spPr>
          <a:xfrm>
            <a:off x="1835575" y="1018325"/>
            <a:ext cx="5675400" cy="3314399"/>
          </a:xfrm>
          <a:prstGeom prst="rect">
            <a:avLst/>
          </a:prstGeom>
          <a:noFill/>
          <a:ln>
            <a:noFill/>
          </a:ln>
        </p:spPr>
        <p:txBody>
          <a:bodyPr lIns="91425" tIns="91425" rIns="91425" bIns="91425" anchor="t" anchorCtr="0">
            <a:noAutofit/>
          </a:bodyPr>
          <a:lstStyle/>
          <a:p>
            <a:pPr rtl="0">
              <a:spcBef>
                <a:spcPts val="0"/>
              </a:spcBef>
              <a:buNone/>
            </a:pPr>
            <a:r>
              <a:rPr lang="zh-CN" sz="2400" b="1"/>
              <a:t>Two problems discussed:</a:t>
            </a:r>
          </a:p>
          <a:p>
            <a:pPr rtl="0">
              <a:spcBef>
                <a:spcPts val="0"/>
              </a:spcBef>
              <a:buNone/>
            </a:pPr>
            <a:endParaRPr/>
          </a:p>
          <a:p>
            <a:pPr marL="457200" lvl="0" indent="-317500" rtl="0">
              <a:spcBef>
                <a:spcPts val="0"/>
              </a:spcBef>
              <a:buClr>
                <a:srgbClr val="000000"/>
              </a:buClr>
              <a:buSzPct val="100000"/>
              <a:buFont typeface="Arial"/>
              <a:buAutoNum type="arabicPeriod"/>
            </a:pPr>
            <a:r>
              <a:rPr lang="zh-CN"/>
              <a:t>stochastic optimization problem:</a:t>
            </a:r>
          </a:p>
          <a:p>
            <a:pPr rtl="0">
              <a:spcBef>
                <a:spcPts val="0"/>
              </a:spcBef>
              <a:buNone/>
            </a:pPr>
            <a:endParaRPr/>
          </a:p>
          <a:p>
            <a:pPr rtl="0">
              <a:spcBef>
                <a:spcPts val="0"/>
              </a:spcBef>
              <a:buNone/>
            </a:pPr>
            <a:endParaRPr/>
          </a:p>
          <a:p>
            <a:pPr rtl="0">
              <a:spcBef>
                <a:spcPts val="0"/>
              </a:spcBef>
              <a:buNone/>
            </a:pPr>
            <a:endParaRPr/>
          </a:p>
          <a:p>
            <a:pPr lvl="0" rtl="0">
              <a:spcBef>
                <a:spcPts val="0"/>
              </a:spcBef>
              <a:buNone/>
            </a:pPr>
            <a:endParaRPr/>
          </a:p>
          <a:p>
            <a:pPr marL="457200" lvl="0" indent="-317500" rtl="0">
              <a:spcBef>
                <a:spcPts val="0"/>
              </a:spcBef>
              <a:buClr>
                <a:srgbClr val="000000"/>
              </a:buClr>
              <a:buSzPct val="100000"/>
              <a:buFont typeface="Arial"/>
              <a:buAutoNum type="arabicPeriod"/>
            </a:pPr>
            <a:r>
              <a:rPr lang="zh-CN"/>
              <a:t>convex-concave stochastic saddle point problems</a:t>
            </a:r>
          </a:p>
        </p:txBody>
      </p:sp>
      <p:pic>
        <p:nvPicPr>
          <p:cNvPr id="37" name="Shape 37"/>
          <p:cNvPicPr preferRelativeResize="0"/>
          <p:nvPr/>
        </p:nvPicPr>
        <p:blipFill>
          <a:blip r:embed="rId3">
            <a:alphaModFix/>
          </a:blip>
          <a:stretch>
            <a:fillRect/>
          </a:stretch>
        </p:blipFill>
        <p:spPr>
          <a:xfrm>
            <a:off x="2986825" y="2104725"/>
            <a:ext cx="2438400" cy="523875"/>
          </a:xfrm>
          <a:prstGeom prst="rect">
            <a:avLst/>
          </a:prstGeom>
          <a:noFill/>
          <a:ln>
            <a:noFill/>
          </a:ln>
        </p:spPr>
      </p:pic>
      <p:pic>
        <p:nvPicPr>
          <p:cNvPr id="38" name="Shape 38"/>
          <p:cNvPicPr preferRelativeResize="0"/>
          <p:nvPr/>
        </p:nvPicPr>
        <p:blipFill>
          <a:blip r:embed="rId4">
            <a:alphaModFix/>
          </a:blip>
          <a:stretch>
            <a:fillRect/>
          </a:stretch>
        </p:blipFill>
        <p:spPr>
          <a:xfrm>
            <a:off x="2909000" y="3252775"/>
            <a:ext cx="3248025" cy="447675"/>
          </a:xfrm>
          <a:prstGeom prst="rect">
            <a:avLst/>
          </a:prstGeom>
          <a:noFill/>
          <a:ln>
            <a:noFill/>
          </a:ln>
        </p:spPr>
      </p:pic>
      <p:sp>
        <p:nvSpPr>
          <p:cNvPr id="39" name="Shape 3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a:t>
            </a:fld>
            <a:endParaRPr lang="zh-CN"/>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20</a:t>
            </a:fld>
            <a:endParaRPr lang="zh-CN"/>
          </a:p>
        </p:txBody>
      </p:sp>
      <p:sp>
        <p:nvSpPr>
          <p:cNvPr id="239" name="Shape 239"/>
          <p:cNvSpPr txBox="1"/>
          <p:nvPr/>
        </p:nvSpPr>
        <p:spPr>
          <a:xfrm>
            <a:off x="355425" y="213250"/>
            <a:ext cx="8329799" cy="4749599"/>
          </a:xfrm>
          <a:prstGeom prst="rect">
            <a:avLst/>
          </a:prstGeom>
          <a:noFill/>
          <a:ln>
            <a:noFill/>
          </a:ln>
        </p:spPr>
        <p:txBody>
          <a:bodyPr lIns="91425" tIns="91425" rIns="91425" bIns="91425" anchor="t" anchorCtr="0">
            <a:noAutofit/>
          </a:bodyPr>
          <a:lstStyle/>
          <a:p>
            <a:pPr rtl="0">
              <a:spcBef>
                <a:spcPts val="0"/>
              </a:spcBef>
              <a:buNone/>
            </a:pPr>
            <a:r>
              <a:rPr lang="zh-CN" sz="1800"/>
              <a:t>Comparison between E-SA and M-SA</a:t>
            </a:r>
          </a:p>
          <a:p>
            <a:pPr marL="457200" lvl="0" indent="-304800" rtl="0">
              <a:spcBef>
                <a:spcPts val="0"/>
              </a:spcBef>
              <a:buClr>
                <a:srgbClr val="000000"/>
              </a:buClr>
              <a:buSzPct val="100000"/>
              <a:buFont typeface="Arial"/>
              <a:buChar char="-"/>
            </a:pPr>
            <a:r>
              <a:rPr lang="zh-CN" sz="1200"/>
              <a:t>the same convegence speed: O(N</a:t>
            </a:r>
            <a:r>
              <a:rPr lang="zh-CN" sz="1200" baseline="30000"/>
              <a:t>-1/2</a:t>
            </a:r>
            <a:r>
              <a:rPr lang="zh-CN" sz="1200"/>
              <a:t>) in terms of the expected error of the objective</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zh-CN"/>
              <a:t>For E-SA,                                                           </a:t>
            </a:r>
          </a:p>
          <a:p>
            <a:pPr rtl="0">
              <a:spcBef>
                <a:spcPts val="0"/>
              </a:spcBef>
              <a:buNone/>
            </a:pPr>
            <a:endParaRPr/>
          </a:p>
          <a:p>
            <a:pPr rtl="0">
              <a:spcBef>
                <a:spcPts val="0"/>
              </a:spcBef>
              <a:buNone/>
            </a:pPr>
            <a:endParaRPr/>
          </a:p>
          <a:p>
            <a:pPr rtl="0">
              <a:spcBef>
                <a:spcPts val="0"/>
              </a:spcBef>
              <a:buNone/>
            </a:pPr>
            <a:r>
              <a:rPr lang="zh-CN"/>
              <a:t>For M-SA(l</a:t>
            </a:r>
            <a:r>
              <a:rPr lang="zh-CN" baseline="-25000"/>
              <a:t>1</a:t>
            </a:r>
            <a:r>
              <a:rPr lang="zh-CN"/>
              <a:t> norm),  </a:t>
            </a: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zh-CN"/>
              <a:t>Get a ratio:                                                          </a:t>
            </a:r>
          </a:p>
          <a:p>
            <a:pPr lvl="0" rtl="0">
              <a:spcBef>
                <a:spcPts val="0"/>
              </a:spcBef>
              <a:buNone/>
            </a:pPr>
            <a:endParaRPr/>
          </a:p>
          <a:p>
            <a:pPr rtl="0">
              <a:spcBef>
                <a:spcPts val="0"/>
              </a:spcBef>
              <a:buNone/>
            </a:pPr>
            <a:r>
              <a:rPr lang="zh-CN" b="1">
                <a:solidFill>
                  <a:srgbClr val="4A86E8"/>
                </a:solidFill>
              </a:rPr>
              <a:t>Conclusion: under the example’s setting, </a:t>
            </a:r>
          </a:p>
          <a:p>
            <a:pPr marL="457200" lvl="0" indent="-317500" rtl="0">
              <a:spcBef>
                <a:spcPts val="0"/>
              </a:spcBef>
              <a:buClr>
                <a:srgbClr val="4A86E8"/>
              </a:buClr>
              <a:buSzPct val="100000"/>
              <a:buFont typeface="Arial"/>
              <a:buChar char="●"/>
            </a:pPr>
            <a:r>
              <a:rPr lang="zh-CN" b="1">
                <a:solidFill>
                  <a:srgbClr val="4A86E8"/>
                </a:solidFill>
              </a:rPr>
              <a:t>l</a:t>
            </a:r>
            <a:r>
              <a:rPr lang="zh-CN" b="1" baseline="-25000">
                <a:solidFill>
                  <a:srgbClr val="4A86E8"/>
                </a:solidFill>
              </a:rPr>
              <a:t>1</a:t>
            </a:r>
            <a:r>
              <a:rPr lang="zh-CN" b="1">
                <a:solidFill>
                  <a:srgbClr val="4A86E8"/>
                </a:solidFill>
              </a:rPr>
              <a:t> never is much worse than the l</a:t>
            </a:r>
            <a:r>
              <a:rPr lang="zh-CN" b="1" baseline="-25000">
                <a:solidFill>
                  <a:srgbClr val="4A86E8"/>
                </a:solidFill>
              </a:rPr>
              <a:t>2</a:t>
            </a:r>
            <a:r>
              <a:rPr lang="zh-CN" b="1">
                <a:solidFill>
                  <a:srgbClr val="4A86E8"/>
                </a:solidFill>
              </a:rPr>
              <a:t>, b/c on the left-hand side, the ratio is related to</a:t>
            </a:r>
          </a:p>
          <a:p>
            <a:pPr marL="457200" lvl="0" indent="-317500" rtl="0">
              <a:spcBef>
                <a:spcPts val="0"/>
              </a:spcBef>
              <a:buClr>
                <a:srgbClr val="4A86E8"/>
              </a:buClr>
              <a:buSzPct val="100000"/>
              <a:buFont typeface="Arial"/>
              <a:buChar char="●"/>
            </a:pPr>
            <a:r>
              <a:rPr lang="zh-CN" b="1">
                <a:solidFill>
                  <a:srgbClr val="4A86E8"/>
                </a:solidFill>
              </a:rPr>
              <a:t>l</a:t>
            </a:r>
            <a:r>
              <a:rPr lang="zh-CN" b="1" baseline="-25000">
                <a:solidFill>
                  <a:srgbClr val="4A86E8"/>
                </a:solidFill>
              </a:rPr>
              <a:t>1</a:t>
            </a:r>
            <a:r>
              <a:rPr lang="zh-CN" b="1">
                <a:solidFill>
                  <a:srgbClr val="4A86E8"/>
                </a:solidFill>
              </a:rPr>
              <a:t> could ne far better than l</a:t>
            </a:r>
            <a:r>
              <a:rPr lang="zh-CN" b="1" baseline="-25000">
                <a:solidFill>
                  <a:srgbClr val="4A86E8"/>
                </a:solidFill>
              </a:rPr>
              <a:t>2</a:t>
            </a:r>
            <a:r>
              <a:rPr lang="zh-CN" b="1">
                <a:solidFill>
                  <a:srgbClr val="4A86E8"/>
                </a:solidFill>
              </a:rPr>
              <a:t>, b/c on the right-hand side, the ratio is related to n</a:t>
            </a:r>
          </a:p>
          <a:p>
            <a:pPr>
              <a:spcBef>
                <a:spcPts val="0"/>
              </a:spcBef>
              <a:buNone/>
            </a:pPr>
            <a:r>
              <a:rPr lang="zh-CN"/>
              <a:t>	</a:t>
            </a:r>
          </a:p>
        </p:txBody>
      </p:sp>
      <p:pic>
        <p:nvPicPr>
          <p:cNvPr id="240" name="Shape 240"/>
          <p:cNvPicPr preferRelativeResize="0"/>
          <p:nvPr/>
        </p:nvPicPr>
        <p:blipFill>
          <a:blip r:embed="rId3">
            <a:alphaModFix/>
          </a:blip>
          <a:stretch>
            <a:fillRect/>
          </a:stretch>
        </p:blipFill>
        <p:spPr>
          <a:xfrm>
            <a:off x="488425" y="857350"/>
            <a:ext cx="6219324" cy="1486749"/>
          </a:xfrm>
          <a:prstGeom prst="rect">
            <a:avLst/>
          </a:prstGeom>
          <a:noFill/>
          <a:ln>
            <a:noFill/>
          </a:ln>
        </p:spPr>
      </p:pic>
      <p:pic>
        <p:nvPicPr>
          <p:cNvPr id="241" name="Shape 241"/>
          <p:cNvPicPr preferRelativeResize="0"/>
          <p:nvPr/>
        </p:nvPicPr>
        <p:blipFill>
          <a:blip r:embed="rId4">
            <a:alphaModFix/>
          </a:blip>
          <a:stretch>
            <a:fillRect/>
          </a:stretch>
        </p:blipFill>
        <p:spPr>
          <a:xfrm>
            <a:off x="876150" y="2665650"/>
            <a:ext cx="3576299" cy="326400"/>
          </a:xfrm>
          <a:prstGeom prst="rect">
            <a:avLst/>
          </a:prstGeom>
          <a:noFill/>
          <a:ln>
            <a:noFill/>
          </a:ln>
        </p:spPr>
      </p:pic>
      <p:pic>
        <p:nvPicPr>
          <p:cNvPr id="242" name="Shape 242"/>
          <p:cNvPicPr preferRelativeResize="0"/>
          <p:nvPr/>
        </p:nvPicPr>
        <p:blipFill>
          <a:blip r:embed="rId5">
            <a:alphaModFix/>
          </a:blip>
          <a:stretch>
            <a:fillRect/>
          </a:stretch>
        </p:blipFill>
        <p:spPr>
          <a:xfrm>
            <a:off x="4482075" y="2638200"/>
            <a:ext cx="2447999" cy="326399"/>
          </a:xfrm>
          <a:prstGeom prst="rect">
            <a:avLst/>
          </a:prstGeom>
          <a:noFill/>
          <a:ln>
            <a:noFill/>
          </a:ln>
        </p:spPr>
      </p:pic>
      <p:pic>
        <p:nvPicPr>
          <p:cNvPr id="243" name="Shape 243"/>
          <p:cNvPicPr preferRelativeResize="0"/>
          <p:nvPr/>
        </p:nvPicPr>
        <p:blipFill>
          <a:blip r:embed="rId6">
            <a:alphaModFix/>
          </a:blip>
          <a:stretch>
            <a:fillRect/>
          </a:stretch>
        </p:blipFill>
        <p:spPr>
          <a:xfrm>
            <a:off x="914950" y="3389800"/>
            <a:ext cx="4001948" cy="326400"/>
          </a:xfrm>
          <a:prstGeom prst="rect">
            <a:avLst/>
          </a:prstGeom>
          <a:noFill/>
          <a:ln>
            <a:noFill/>
          </a:ln>
        </p:spPr>
      </p:pic>
      <p:pic>
        <p:nvPicPr>
          <p:cNvPr id="244" name="Shape 244"/>
          <p:cNvPicPr preferRelativeResize="0"/>
          <p:nvPr/>
        </p:nvPicPr>
        <p:blipFill>
          <a:blip r:embed="rId7">
            <a:alphaModFix/>
          </a:blip>
          <a:stretch>
            <a:fillRect/>
          </a:stretch>
        </p:blipFill>
        <p:spPr>
          <a:xfrm>
            <a:off x="4916900" y="3389800"/>
            <a:ext cx="1606894" cy="326399"/>
          </a:xfrm>
          <a:prstGeom prst="rect">
            <a:avLst/>
          </a:prstGeom>
          <a:noFill/>
          <a:ln>
            <a:noFill/>
          </a:ln>
        </p:spPr>
      </p:pic>
      <p:pic>
        <p:nvPicPr>
          <p:cNvPr id="245" name="Shape 245"/>
          <p:cNvPicPr preferRelativeResize="0"/>
          <p:nvPr/>
        </p:nvPicPr>
        <p:blipFill>
          <a:blip r:embed="rId8">
            <a:alphaModFix/>
          </a:blip>
          <a:stretch>
            <a:fillRect/>
          </a:stretch>
        </p:blipFill>
        <p:spPr>
          <a:xfrm>
            <a:off x="1515950" y="3755175"/>
            <a:ext cx="2645699" cy="472225"/>
          </a:xfrm>
          <a:prstGeom prst="rect">
            <a:avLst/>
          </a:prstGeom>
          <a:noFill/>
          <a:ln>
            <a:noFill/>
          </a:ln>
        </p:spPr>
      </p:pic>
      <p:cxnSp>
        <p:nvCxnSpPr>
          <p:cNvPr id="246" name="Shape 246"/>
          <p:cNvCxnSpPr/>
          <p:nvPr/>
        </p:nvCxnSpPr>
        <p:spPr>
          <a:xfrm>
            <a:off x="1602625" y="4223850"/>
            <a:ext cx="348900" cy="0"/>
          </a:xfrm>
          <a:prstGeom prst="straightConnector1">
            <a:avLst/>
          </a:prstGeom>
          <a:noFill/>
          <a:ln w="19050" cap="flat">
            <a:solidFill>
              <a:srgbClr val="4A86E8"/>
            </a:solidFill>
            <a:prstDash val="solid"/>
            <a:round/>
            <a:headEnd type="none" w="lg" len="lg"/>
            <a:tailEnd type="none" w="lg" len="lg"/>
          </a:ln>
        </p:spPr>
      </p:cxnSp>
      <p:cxnSp>
        <p:nvCxnSpPr>
          <p:cNvPr id="247" name="Shape 247"/>
          <p:cNvCxnSpPr>
            <a:stCxn id="245" idx="2"/>
          </p:cNvCxnSpPr>
          <p:nvPr/>
        </p:nvCxnSpPr>
        <p:spPr>
          <a:xfrm rot="10800000" flipH="1">
            <a:off x="2838799" y="4223800"/>
            <a:ext cx="489299" cy="3600"/>
          </a:xfrm>
          <a:prstGeom prst="straightConnector1">
            <a:avLst/>
          </a:prstGeom>
          <a:noFill/>
          <a:ln w="19050" cap="flat">
            <a:solidFill>
              <a:srgbClr val="4A86E8"/>
            </a:solidFill>
            <a:prstDash val="solid"/>
            <a:round/>
            <a:headEnd type="none" w="lg" len="lg"/>
            <a:tailEnd type="none" w="lg" len="lg"/>
          </a:ln>
        </p:spPr>
      </p:cxnSp>
      <p:pic>
        <p:nvPicPr>
          <p:cNvPr id="248" name="Shape 248"/>
          <p:cNvPicPr preferRelativeResize="0"/>
          <p:nvPr/>
        </p:nvPicPr>
        <p:blipFill>
          <a:blip r:embed="rId9">
            <a:alphaModFix/>
          </a:blip>
          <a:stretch>
            <a:fillRect/>
          </a:stretch>
        </p:blipFill>
        <p:spPr>
          <a:xfrm>
            <a:off x="7846350" y="4521250"/>
            <a:ext cx="489299" cy="260959"/>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21</a:t>
            </a:fld>
            <a:endParaRPr lang="zh-CN"/>
          </a:p>
        </p:txBody>
      </p:sp>
      <p:sp>
        <p:nvSpPr>
          <p:cNvPr id="254" name="Shape 254"/>
          <p:cNvSpPr txBox="1"/>
          <p:nvPr/>
        </p:nvSpPr>
        <p:spPr>
          <a:xfrm>
            <a:off x="355425" y="213250"/>
            <a:ext cx="8329799" cy="4749599"/>
          </a:xfrm>
          <a:prstGeom prst="rect">
            <a:avLst/>
          </a:prstGeom>
          <a:noFill/>
          <a:ln>
            <a:noFill/>
          </a:ln>
        </p:spPr>
        <p:txBody>
          <a:bodyPr lIns="91425" tIns="91425" rIns="91425" bIns="91425" anchor="t" anchorCtr="0">
            <a:noAutofit/>
          </a:bodyPr>
          <a:lstStyle/>
          <a:p>
            <a:pPr rtl="0">
              <a:spcBef>
                <a:spcPts val="0"/>
              </a:spcBef>
              <a:buNone/>
            </a:pPr>
            <a:r>
              <a:rPr lang="zh-CN" sz="1800"/>
              <a:t>Comparison between M-SA and SSA</a:t>
            </a:r>
          </a:p>
          <a:p>
            <a:pPr lvl="0" rtl="0">
              <a:spcBef>
                <a:spcPts val="0"/>
              </a:spcBef>
              <a:buNone/>
            </a:pPr>
            <a:endParaRPr sz="1800"/>
          </a:p>
          <a:p>
            <a:pPr marL="457200" lvl="0" indent="-304800" rtl="0">
              <a:spcBef>
                <a:spcPts val="0"/>
              </a:spcBef>
              <a:buClr>
                <a:srgbClr val="000000"/>
              </a:buClr>
              <a:buSzPct val="100000"/>
              <a:buFont typeface="Arial"/>
              <a:buChar char="-"/>
            </a:pPr>
            <a:r>
              <a:rPr lang="zh-CN" sz="1200"/>
              <a:t>compare the required iteration numbers for M-SA and the required smaple size of SSA to reach </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rtl="0">
              <a:spcBef>
                <a:spcPts val="0"/>
              </a:spcBef>
              <a:buNone/>
            </a:pPr>
            <a:endParaRPr/>
          </a:p>
          <a:p>
            <a:pPr rtl="0">
              <a:spcBef>
                <a:spcPts val="0"/>
              </a:spcBef>
              <a:buNone/>
            </a:pPr>
            <a:endParaRPr/>
          </a:p>
          <a:p>
            <a:pPr lvl="0" rtl="0">
              <a:spcBef>
                <a:spcPts val="0"/>
              </a:spcBef>
              <a:buNone/>
            </a:pPr>
            <a:endParaRPr/>
          </a:p>
          <a:p>
            <a:pPr rtl="0">
              <a:spcBef>
                <a:spcPts val="0"/>
              </a:spcBef>
              <a:buNone/>
            </a:pPr>
            <a:r>
              <a:rPr lang="zh-CN"/>
              <a:t>Conclusions:</a:t>
            </a:r>
          </a:p>
          <a:p>
            <a:pPr marL="457200" lvl="0" indent="-317500" rtl="0">
              <a:spcBef>
                <a:spcPts val="0"/>
              </a:spcBef>
              <a:buClr>
                <a:schemeClr val="dk1"/>
              </a:buClr>
              <a:buSzPct val="100000"/>
              <a:buFont typeface="Arial"/>
              <a:buChar char="●"/>
            </a:pPr>
            <a:r>
              <a:rPr lang="zh-CN">
                <a:solidFill>
                  <a:schemeClr val="dk1"/>
                </a:solidFill>
              </a:rPr>
              <a:t>both SA and SAA methods have logarithmic in δ and quadratic (or nearly so) in 1/ε complexity in terms of the corresponding sample sizes.</a:t>
            </a:r>
          </a:p>
          <a:p>
            <a:pPr marL="457200" lvl="0" indent="-317500" rtl="0">
              <a:spcBef>
                <a:spcPts val="0"/>
              </a:spcBef>
              <a:buClr>
                <a:schemeClr val="dk1"/>
              </a:buClr>
              <a:buSzPct val="100000"/>
              <a:buFont typeface="Arial"/>
              <a:buChar char="●"/>
            </a:pPr>
            <a:r>
              <a:rPr lang="zh-CN">
                <a:solidFill>
                  <a:schemeClr val="dk1"/>
                </a:solidFill>
              </a:rPr>
              <a:t>the SAA method requires solution of the corresponding (deterministic) problem </a:t>
            </a:r>
          </a:p>
          <a:p>
            <a:pPr marL="457200" lvl="0" indent="-317500" rtl="0">
              <a:spcBef>
                <a:spcPts val="0"/>
              </a:spcBef>
              <a:buClr>
                <a:schemeClr val="dk1"/>
              </a:buClr>
              <a:buSzPct val="100000"/>
              <a:buFont typeface="Arial"/>
              <a:buChar char="●"/>
            </a:pPr>
            <a:r>
              <a:rPr lang="zh-CN">
                <a:solidFill>
                  <a:schemeClr val="dk1"/>
                </a:solidFill>
              </a:rPr>
              <a:t>the SA approach is based on simple calculations as long as stochastic subgradients could be easily computed</a:t>
            </a:r>
          </a:p>
          <a:p>
            <a:pPr lvl="0" indent="317500" rtl="0">
              <a:lnSpc>
                <a:spcPct val="115000"/>
              </a:lnSpc>
              <a:spcBef>
                <a:spcPts val="0"/>
              </a:spcBef>
              <a:buClr>
                <a:schemeClr val="dk1"/>
              </a:buClr>
              <a:buSzPct val="78571"/>
              <a:buFont typeface="Arial"/>
              <a:buNone/>
            </a:pPr>
            <a:r>
              <a:rPr lang="zh-CN">
                <a:solidFill>
                  <a:schemeClr val="dk1"/>
                </a:solidFill>
              </a:rPr>
              <a:t>				</a:t>
            </a:r>
          </a:p>
          <a:p>
            <a:pPr lvl="0" indent="317500" rtl="0">
              <a:lnSpc>
                <a:spcPct val="115000"/>
              </a:lnSpc>
              <a:spcBef>
                <a:spcPts val="0"/>
              </a:spcBef>
              <a:buClr>
                <a:schemeClr val="dk1"/>
              </a:buClr>
              <a:buSzPct val="78571"/>
              <a:buFont typeface="Arial"/>
              <a:buNone/>
            </a:pPr>
            <a:r>
              <a:rPr lang="zh-CN">
                <a:solidFill>
                  <a:schemeClr val="dk1"/>
                </a:solidFill>
              </a:rPr>
              <a:t>			</a:t>
            </a:r>
          </a:p>
          <a:p>
            <a:pPr lvl="0" indent="317500" rtl="0">
              <a:lnSpc>
                <a:spcPct val="115000"/>
              </a:lnSpc>
              <a:spcBef>
                <a:spcPts val="0"/>
              </a:spcBef>
              <a:buClr>
                <a:schemeClr val="dk1"/>
              </a:buClr>
              <a:buSzPct val="78571"/>
              <a:buFont typeface="Arial"/>
              <a:buNone/>
            </a:pPr>
            <a:r>
              <a:rPr lang="zh-CN">
                <a:solidFill>
                  <a:schemeClr val="dk1"/>
                </a:solidFill>
              </a:rPr>
              <a:t>		</a:t>
            </a:r>
          </a:p>
          <a:p>
            <a:pPr lvl="0" rtl="0">
              <a:spcBef>
                <a:spcPts val="0"/>
              </a:spcBef>
              <a:buNone/>
            </a:pPr>
            <a:endParaRPr/>
          </a:p>
        </p:txBody>
      </p:sp>
      <p:pic>
        <p:nvPicPr>
          <p:cNvPr id="255" name="Shape 255"/>
          <p:cNvPicPr preferRelativeResize="0"/>
          <p:nvPr/>
        </p:nvPicPr>
        <p:blipFill>
          <a:blip r:embed="rId3">
            <a:alphaModFix/>
          </a:blip>
          <a:stretch>
            <a:fillRect/>
          </a:stretch>
        </p:blipFill>
        <p:spPr>
          <a:xfrm>
            <a:off x="882625" y="1029175"/>
            <a:ext cx="2181831" cy="260949"/>
          </a:xfrm>
          <a:prstGeom prst="rect">
            <a:avLst/>
          </a:prstGeom>
          <a:noFill/>
          <a:ln>
            <a:noFill/>
          </a:ln>
        </p:spPr>
      </p:pic>
      <p:pic>
        <p:nvPicPr>
          <p:cNvPr id="256" name="Shape 256"/>
          <p:cNvPicPr preferRelativeResize="0"/>
          <p:nvPr/>
        </p:nvPicPr>
        <p:blipFill>
          <a:blip r:embed="rId4">
            <a:alphaModFix/>
          </a:blip>
          <a:stretch>
            <a:fillRect/>
          </a:stretch>
        </p:blipFill>
        <p:spPr>
          <a:xfrm>
            <a:off x="2825875" y="1516607"/>
            <a:ext cx="2645700" cy="343792"/>
          </a:xfrm>
          <a:prstGeom prst="rect">
            <a:avLst/>
          </a:prstGeom>
          <a:noFill/>
          <a:ln>
            <a:noFill/>
          </a:ln>
        </p:spPr>
      </p:pic>
      <p:pic>
        <p:nvPicPr>
          <p:cNvPr id="257" name="Shape 257"/>
          <p:cNvPicPr preferRelativeResize="0"/>
          <p:nvPr/>
        </p:nvPicPr>
        <p:blipFill>
          <a:blip r:embed="rId5">
            <a:alphaModFix/>
          </a:blip>
          <a:stretch>
            <a:fillRect/>
          </a:stretch>
        </p:blipFill>
        <p:spPr>
          <a:xfrm>
            <a:off x="2267400" y="2005750"/>
            <a:ext cx="4349874" cy="308825"/>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22</a:t>
            </a:fld>
            <a:endParaRPr lang="zh-CN"/>
          </a:p>
        </p:txBody>
      </p:sp>
      <p:sp>
        <p:nvSpPr>
          <p:cNvPr id="263" name="Shape 263"/>
          <p:cNvSpPr txBox="1"/>
          <p:nvPr/>
        </p:nvSpPr>
        <p:spPr>
          <a:xfrm>
            <a:off x="920525" y="165750"/>
            <a:ext cx="6598799" cy="334500"/>
          </a:xfrm>
          <a:prstGeom prst="rect">
            <a:avLst/>
          </a:prstGeom>
          <a:noFill/>
          <a:ln>
            <a:noFill/>
          </a:ln>
        </p:spPr>
        <p:txBody>
          <a:bodyPr lIns="91425" tIns="91425" rIns="91425" bIns="91425" anchor="ctr" anchorCtr="0">
            <a:noAutofit/>
          </a:bodyPr>
          <a:lstStyle/>
          <a:p>
            <a:pPr marL="0" lvl="0" indent="0" algn="ctr" rtl="0">
              <a:lnSpc>
                <a:spcPct val="115000"/>
              </a:lnSpc>
              <a:spcBef>
                <a:spcPts val="0"/>
              </a:spcBef>
              <a:buNone/>
            </a:pPr>
            <a:r>
              <a:rPr lang="zh-CN" sz="3000">
                <a:solidFill>
                  <a:schemeClr val="dk1"/>
                </a:solidFill>
              </a:rPr>
              <a:t>Stochastic saddle point problem </a:t>
            </a:r>
            <a:r>
              <a:rPr lang="zh-CN" sz="3000" b="1"/>
              <a:t>:</a:t>
            </a:r>
          </a:p>
        </p:txBody>
      </p:sp>
      <p:pic>
        <p:nvPicPr>
          <p:cNvPr id="264" name="Shape 264"/>
          <p:cNvPicPr preferRelativeResize="0"/>
          <p:nvPr/>
        </p:nvPicPr>
        <p:blipFill>
          <a:blip r:embed="rId3">
            <a:alphaModFix/>
          </a:blip>
          <a:stretch>
            <a:fillRect/>
          </a:stretch>
        </p:blipFill>
        <p:spPr>
          <a:xfrm>
            <a:off x="2640350" y="585375"/>
            <a:ext cx="3286125" cy="485775"/>
          </a:xfrm>
          <a:prstGeom prst="rect">
            <a:avLst/>
          </a:prstGeom>
          <a:noFill/>
          <a:ln>
            <a:noFill/>
          </a:ln>
        </p:spPr>
      </p:pic>
      <p:sp>
        <p:nvSpPr>
          <p:cNvPr id="265" name="Shape 265"/>
          <p:cNvSpPr txBox="1"/>
          <p:nvPr/>
        </p:nvSpPr>
        <p:spPr>
          <a:xfrm>
            <a:off x="226175" y="1033950"/>
            <a:ext cx="8782200" cy="3967800"/>
          </a:xfrm>
          <a:prstGeom prst="rect">
            <a:avLst/>
          </a:prstGeom>
          <a:noFill/>
          <a:ln>
            <a:noFill/>
          </a:ln>
        </p:spPr>
        <p:txBody>
          <a:bodyPr lIns="91425" tIns="91425" rIns="91425" bIns="91425" anchor="t" anchorCtr="0">
            <a:noAutofit/>
          </a:bodyPr>
          <a:lstStyle/>
          <a:p>
            <a:pPr rtl="0">
              <a:spcBef>
                <a:spcPts val="0"/>
              </a:spcBef>
              <a:buNone/>
            </a:pPr>
            <a:r>
              <a:rPr lang="zh-CN"/>
              <a:t>similar assumptions.</a:t>
            </a:r>
          </a:p>
          <a:p>
            <a:pPr marL="457200" indent="-228600" rtl="0">
              <a:lnSpc>
                <a:spcPct val="115000"/>
              </a:lnSpc>
              <a:spcBef>
                <a:spcPts val="0"/>
              </a:spcBef>
              <a:buNone/>
            </a:pPr>
            <a:endParaRPr/>
          </a:p>
          <a:p>
            <a:pPr marL="457200" lvl="0" indent="-317500" rtl="0">
              <a:lnSpc>
                <a:spcPct val="115000"/>
              </a:lnSpc>
              <a:spcBef>
                <a:spcPts val="0"/>
              </a:spcBef>
              <a:buClr>
                <a:schemeClr val="dk1"/>
              </a:buClr>
              <a:buSzPct val="100000"/>
              <a:buFont typeface="Arial"/>
              <a:buChar char="❖"/>
            </a:pPr>
            <a:r>
              <a:rPr lang="zh-CN">
                <a:solidFill>
                  <a:schemeClr val="dk1"/>
                </a:solidFill>
              </a:rPr>
              <a:t>Mirror SA algorithm for saddle point problems </a:t>
            </a:r>
          </a:p>
          <a:p>
            <a:pPr marL="457200" lvl="0" indent="-317500" rtl="0">
              <a:lnSpc>
                <a:spcPct val="115000"/>
              </a:lnSpc>
              <a:spcBef>
                <a:spcPts val="0"/>
              </a:spcBef>
              <a:buClr>
                <a:schemeClr val="dk1"/>
              </a:buClr>
              <a:buSzPct val="100000"/>
              <a:buFont typeface="Arial"/>
              <a:buChar char="-"/>
            </a:pPr>
            <a:r>
              <a:rPr lang="zh-CN">
                <a:solidFill>
                  <a:schemeClr val="dk1"/>
                </a:solidFill>
              </a:rPr>
              <a:t>with similar assumptions and deduction, we get:</a:t>
            </a:r>
          </a:p>
          <a:p>
            <a:pPr marL="914400" lvl="1" indent="-317500" rtl="0">
              <a:lnSpc>
                <a:spcPct val="115000"/>
              </a:lnSpc>
              <a:spcBef>
                <a:spcPts val="0"/>
              </a:spcBef>
              <a:buClr>
                <a:schemeClr val="dk1"/>
              </a:buClr>
              <a:buSzPct val="100000"/>
              <a:buFont typeface="Arial"/>
              <a:buChar char="➢"/>
            </a:pPr>
            <a:r>
              <a:rPr lang="zh-CN">
                <a:solidFill>
                  <a:schemeClr val="dk1"/>
                </a:solidFill>
              </a:rPr>
              <a:t>for constant stepsize approach:</a:t>
            </a:r>
          </a:p>
          <a:p>
            <a:pPr marL="1371600" lvl="2" indent="-292100" rtl="0">
              <a:lnSpc>
                <a:spcPct val="115000"/>
              </a:lnSpc>
              <a:spcBef>
                <a:spcPts val="0"/>
              </a:spcBef>
              <a:buClr>
                <a:schemeClr val="dk1"/>
              </a:buClr>
              <a:buSzPct val="100000"/>
              <a:buFont typeface="Arial"/>
              <a:buChar char="■"/>
            </a:pPr>
            <a:r>
              <a:rPr lang="zh-CN" sz="1000">
                <a:solidFill>
                  <a:schemeClr val="dk1"/>
                </a:solidFill>
              </a:rPr>
              <a:t>For a fixed number of steps N,with the constant stepsize policy</a:t>
            </a:r>
          </a:p>
          <a:p>
            <a:pPr rtl="0">
              <a:lnSpc>
                <a:spcPct val="115000"/>
              </a:lnSpc>
              <a:spcBef>
                <a:spcPts val="0"/>
              </a:spcBef>
              <a:buNone/>
            </a:pPr>
            <a:endParaRPr>
              <a:solidFill>
                <a:schemeClr val="dk1"/>
              </a:solidFill>
            </a:endParaRPr>
          </a:p>
          <a:p>
            <a:pPr rtl="0">
              <a:lnSpc>
                <a:spcPct val="115000"/>
              </a:lnSpc>
              <a:spcBef>
                <a:spcPts val="0"/>
              </a:spcBef>
              <a:buNone/>
            </a:pPr>
            <a:endParaRPr>
              <a:solidFill>
                <a:schemeClr val="dk1"/>
              </a:solidFill>
            </a:endParaRPr>
          </a:p>
          <a:p>
            <a:pPr rtl="0">
              <a:lnSpc>
                <a:spcPct val="115000"/>
              </a:lnSpc>
              <a:spcBef>
                <a:spcPts val="0"/>
              </a:spcBef>
              <a:buNone/>
            </a:pPr>
            <a:endParaRPr>
              <a:solidFill>
                <a:schemeClr val="dk1"/>
              </a:solidFill>
            </a:endParaRPr>
          </a:p>
          <a:p>
            <a:pPr rtl="0">
              <a:lnSpc>
                <a:spcPct val="115000"/>
              </a:lnSpc>
              <a:spcBef>
                <a:spcPts val="0"/>
              </a:spcBef>
              <a:buNone/>
            </a:pPr>
            <a:endParaRPr>
              <a:solidFill>
                <a:schemeClr val="dk1"/>
              </a:solidFill>
            </a:endParaRPr>
          </a:p>
          <a:p>
            <a:pPr marL="914400" lvl="0" indent="-317500" rtl="0">
              <a:lnSpc>
                <a:spcPct val="115000"/>
              </a:lnSpc>
              <a:spcBef>
                <a:spcPts val="0"/>
              </a:spcBef>
              <a:buClr>
                <a:schemeClr val="dk1"/>
              </a:buClr>
              <a:buSzPct val="100000"/>
              <a:buFont typeface="Arial"/>
              <a:buChar char="➢"/>
            </a:pPr>
            <a:r>
              <a:rPr lang="zh-CN">
                <a:solidFill>
                  <a:schemeClr val="dk1"/>
                </a:solidFill>
              </a:rPr>
              <a:t>for variable stepsize:                                 , we have:</a:t>
            </a:r>
          </a:p>
          <a:p>
            <a:pPr rtl="0">
              <a:lnSpc>
                <a:spcPct val="115000"/>
              </a:lnSpc>
              <a:spcBef>
                <a:spcPts val="0"/>
              </a:spcBef>
              <a:buNone/>
            </a:pPr>
            <a:endParaRPr>
              <a:solidFill>
                <a:schemeClr val="dk1"/>
              </a:solidFill>
            </a:endParaRPr>
          </a:p>
          <a:p>
            <a:pPr lvl="0" rtl="0">
              <a:lnSpc>
                <a:spcPct val="115000"/>
              </a:lnSpc>
              <a:spcBef>
                <a:spcPts val="0"/>
              </a:spcBef>
              <a:buNone/>
            </a:pPr>
            <a:endParaRPr>
              <a:solidFill>
                <a:schemeClr val="dk1"/>
              </a:solidFill>
            </a:endParaRPr>
          </a:p>
          <a:p>
            <a:pPr rtl="0">
              <a:lnSpc>
                <a:spcPct val="115000"/>
              </a:lnSpc>
              <a:spcBef>
                <a:spcPts val="0"/>
              </a:spcBef>
              <a:buNone/>
            </a:pPr>
            <a:endParaRPr>
              <a:solidFill>
                <a:schemeClr val="dk1"/>
              </a:solidFill>
            </a:endParaRPr>
          </a:p>
          <a:p>
            <a:pPr lvl="0" rtl="0">
              <a:lnSpc>
                <a:spcPct val="115000"/>
              </a:lnSpc>
              <a:spcBef>
                <a:spcPts val="0"/>
              </a:spcBef>
              <a:buNone/>
            </a:pPr>
            <a:endParaRPr>
              <a:solidFill>
                <a:schemeClr val="dk1"/>
              </a:solidFill>
            </a:endParaRPr>
          </a:p>
        </p:txBody>
      </p:sp>
      <p:pic>
        <p:nvPicPr>
          <p:cNvPr id="266" name="Shape 266"/>
          <p:cNvPicPr preferRelativeResize="0"/>
          <p:nvPr/>
        </p:nvPicPr>
        <p:blipFill>
          <a:blip r:embed="rId4">
            <a:alphaModFix/>
          </a:blip>
          <a:stretch>
            <a:fillRect/>
          </a:stretch>
        </p:blipFill>
        <p:spPr>
          <a:xfrm>
            <a:off x="5160600" y="2234850"/>
            <a:ext cx="1701841" cy="334499"/>
          </a:xfrm>
          <a:prstGeom prst="rect">
            <a:avLst/>
          </a:prstGeom>
          <a:noFill/>
          <a:ln>
            <a:noFill/>
          </a:ln>
        </p:spPr>
      </p:pic>
      <p:pic>
        <p:nvPicPr>
          <p:cNvPr id="267" name="Shape 267"/>
          <p:cNvPicPr preferRelativeResize="0"/>
          <p:nvPr/>
        </p:nvPicPr>
        <p:blipFill>
          <a:blip r:embed="rId5">
            <a:alphaModFix/>
          </a:blip>
          <a:stretch>
            <a:fillRect/>
          </a:stretch>
        </p:blipFill>
        <p:spPr>
          <a:xfrm>
            <a:off x="1322769" y="2569350"/>
            <a:ext cx="4053774" cy="711400"/>
          </a:xfrm>
          <a:prstGeom prst="rect">
            <a:avLst/>
          </a:prstGeom>
          <a:noFill/>
          <a:ln>
            <a:noFill/>
          </a:ln>
        </p:spPr>
      </p:pic>
      <p:pic>
        <p:nvPicPr>
          <p:cNvPr id="268" name="Shape 268"/>
          <p:cNvPicPr preferRelativeResize="0"/>
          <p:nvPr/>
        </p:nvPicPr>
        <p:blipFill>
          <a:blip r:embed="rId6">
            <a:alphaModFix/>
          </a:blip>
          <a:stretch>
            <a:fillRect/>
          </a:stretch>
        </p:blipFill>
        <p:spPr>
          <a:xfrm>
            <a:off x="2903700" y="3389025"/>
            <a:ext cx="1507005" cy="393600"/>
          </a:xfrm>
          <a:prstGeom prst="rect">
            <a:avLst/>
          </a:prstGeom>
          <a:noFill/>
          <a:ln>
            <a:noFill/>
          </a:ln>
        </p:spPr>
      </p:pic>
      <p:pic>
        <p:nvPicPr>
          <p:cNvPr id="269" name="Shape 269"/>
          <p:cNvPicPr preferRelativeResize="0"/>
          <p:nvPr/>
        </p:nvPicPr>
        <p:blipFill>
          <a:blip r:embed="rId7">
            <a:alphaModFix/>
          </a:blip>
          <a:stretch>
            <a:fillRect/>
          </a:stretch>
        </p:blipFill>
        <p:spPr>
          <a:xfrm>
            <a:off x="1371100" y="3834550"/>
            <a:ext cx="4677499" cy="811899"/>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23</a:t>
            </a:fld>
            <a:endParaRPr lang="zh-CN"/>
          </a:p>
        </p:txBody>
      </p:sp>
      <p:sp>
        <p:nvSpPr>
          <p:cNvPr id="275" name="Shape 275"/>
          <p:cNvSpPr txBox="1"/>
          <p:nvPr/>
        </p:nvSpPr>
        <p:spPr>
          <a:xfrm>
            <a:off x="245575" y="271400"/>
            <a:ext cx="8523600" cy="4704599"/>
          </a:xfrm>
          <a:prstGeom prst="rect">
            <a:avLst/>
          </a:prstGeom>
          <a:noFill/>
          <a:ln>
            <a:noFill/>
          </a:ln>
        </p:spPr>
        <p:txBody>
          <a:bodyPr lIns="91425" tIns="91425" rIns="91425" bIns="91425" anchor="t" anchorCtr="0">
            <a:noAutofit/>
          </a:bodyPr>
          <a:lstStyle/>
          <a:p>
            <a:pPr marL="914400" lvl="0" indent="-317500" rtl="0">
              <a:spcBef>
                <a:spcPts val="0"/>
              </a:spcBef>
              <a:buClr>
                <a:srgbClr val="000000"/>
              </a:buClr>
              <a:buSzPct val="100000"/>
              <a:buFont typeface="Arial"/>
              <a:buChar char="➢"/>
            </a:pPr>
            <a:r>
              <a:rPr lang="zh-CN"/>
              <a:t>deviration analysis for varying stepsize</a:t>
            </a:r>
          </a:p>
          <a:p>
            <a:pPr marL="914400" lvl="0" indent="-317500" rtl="0">
              <a:spcBef>
                <a:spcPts val="0"/>
              </a:spcBef>
              <a:buClr>
                <a:srgbClr val="FF0000"/>
              </a:buClr>
              <a:buSzPct val="100000"/>
              <a:buFont typeface="Arial"/>
              <a:buChar char="➢"/>
            </a:pPr>
            <a:r>
              <a:rPr lang="zh-CN">
                <a:solidFill>
                  <a:srgbClr val="FF0000"/>
                </a:solidFill>
              </a:rPr>
              <a:t>assume :</a:t>
            </a:r>
          </a:p>
          <a:p>
            <a:pPr rtl="0">
              <a:spcBef>
                <a:spcPts val="0"/>
              </a:spcBef>
              <a:buNone/>
            </a:pPr>
            <a:endParaRPr>
              <a:solidFill>
                <a:srgbClr val="FF0000"/>
              </a:solidFill>
            </a:endParaRPr>
          </a:p>
          <a:p>
            <a:pPr rtl="0">
              <a:spcBef>
                <a:spcPts val="0"/>
              </a:spcBef>
              <a:buNone/>
            </a:pPr>
            <a:endParaRPr>
              <a:solidFill>
                <a:srgbClr val="FF0000"/>
              </a:solidFill>
            </a:endParaRPr>
          </a:p>
          <a:p>
            <a:pPr rtl="0">
              <a:spcBef>
                <a:spcPts val="0"/>
              </a:spcBef>
              <a:buNone/>
            </a:pPr>
            <a:endParaRPr>
              <a:solidFill>
                <a:srgbClr val="FF0000"/>
              </a:solidFill>
            </a:endParaRPr>
          </a:p>
          <a:p>
            <a:pPr rtl="0">
              <a:spcBef>
                <a:spcPts val="0"/>
              </a:spcBef>
              <a:buNone/>
            </a:pPr>
            <a:endParaRPr>
              <a:solidFill>
                <a:srgbClr val="FF0000"/>
              </a:solidFill>
            </a:endParaRPr>
          </a:p>
          <a:p>
            <a:pPr rtl="0">
              <a:spcBef>
                <a:spcPts val="0"/>
              </a:spcBef>
              <a:buNone/>
            </a:pPr>
            <a:endParaRPr>
              <a:solidFill>
                <a:srgbClr val="FF0000"/>
              </a:solidFill>
            </a:endParaRPr>
          </a:p>
          <a:p>
            <a:pPr marL="1371600" lvl="0" indent="-317500" rtl="0">
              <a:spcBef>
                <a:spcPts val="0"/>
              </a:spcBef>
              <a:buClr>
                <a:srgbClr val="000000"/>
              </a:buClr>
              <a:buSzPct val="100000"/>
              <a:buFont typeface="Arial"/>
              <a:buChar char="❏"/>
            </a:pPr>
            <a:r>
              <a:rPr lang="zh-CN"/>
              <a:t>we have:</a:t>
            </a:r>
          </a:p>
          <a:p>
            <a:pPr lvl="0" rtl="0">
              <a:spcBef>
                <a:spcPts val="0"/>
              </a:spcBef>
              <a:buNone/>
            </a:pPr>
            <a:endParaRPr/>
          </a:p>
        </p:txBody>
      </p:sp>
      <p:pic>
        <p:nvPicPr>
          <p:cNvPr id="276" name="Shape 276"/>
          <p:cNvPicPr preferRelativeResize="0"/>
          <p:nvPr/>
        </p:nvPicPr>
        <p:blipFill>
          <a:blip r:embed="rId3">
            <a:alphaModFix/>
          </a:blip>
          <a:stretch>
            <a:fillRect/>
          </a:stretch>
        </p:blipFill>
        <p:spPr>
          <a:xfrm>
            <a:off x="2045800" y="825525"/>
            <a:ext cx="2794374" cy="439849"/>
          </a:xfrm>
          <a:prstGeom prst="rect">
            <a:avLst/>
          </a:prstGeom>
          <a:noFill/>
          <a:ln>
            <a:noFill/>
          </a:ln>
        </p:spPr>
      </p:pic>
      <p:pic>
        <p:nvPicPr>
          <p:cNvPr id="277" name="Shape 277"/>
          <p:cNvPicPr preferRelativeResize="0"/>
          <p:nvPr/>
        </p:nvPicPr>
        <p:blipFill>
          <a:blip r:embed="rId4">
            <a:alphaModFix/>
          </a:blip>
          <a:stretch>
            <a:fillRect/>
          </a:stretch>
        </p:blipFill>
        <p:spPr>
          <a:xfrm>
            <a:off x="961300" y="2187450"/>
            <a:ext cx="5785199" cy="933750"/>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a:blip r:embed="rId3">
            <a:alphaModFix/>
          </a:blip>
          <a:stretch>
            <a:fillRect/>
          </a:stretch>
        </p:blipFill>
        <p:spPr>
          <a:xfrm>
            <a:off x="7499925" y="1381600"/>
            <a:ext cx="1579449" cy="356200"/>
          </a:xfrm>
          <a:prstGeom prst="rect">
            <a:avLst/>
          </a:prstGeom>
          <a:noFill/>
          <a:ln>
            <a:noFill/>
          </a:ln>
        </p:spPr>
      </p:pic>
      <p:sp>
        <p:nvSpPr>
          <p:cNvPr id="283" name="Shape 28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24</a:t>
            </a:fld>
            <a:endParaRPr lang="zh-CN"/>
          </a:p>
        </p:txBody>
      </p:sp>
      <p:sp>
        <p:nvSpPr>
          <p:cNvPr id="284" name="Shape 284"/>
          <p:cNvSpPr txBox="1"/>
          <p:nvPr/>
        </p:nvSpPr>
        <p:spPr>
          <a:xfrm>
            <a:off x="394200" y="219725"/>
            <a:ext cx="8239200" cy="4646399"/>
          </a:xfrm>
          <a:prstGeom prst="rect">
            <a:avLst/>
          </a:prstGeom>
          <a:noFill/>
          <a:ln>
            <a:noFill/>
          </a:ln>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zh-CN" sz="1800"/>
              <a:t>Application to minimax stochastic problems</a:t>
            </a:r>
          </a:p>
          <a:p>
            <a:pPr marL="0" indent="0" rtl="0">
              <a:spcBef>
                <a:spcPts val="0"/>
              </a:spcBef>
              <a:buNone/>
            </a:pPr>
            <a:endParaRPr/>
          </a:p>
          <a:p>
            <a:pPr marL="0" indent="0" rtl="0">
              <a:spcBef>
                <a:spcPts val="0"/>
              </a:spcBef>
              <a:buNone/>
            </a:pPr>
            <a:r>
              <a:rPr lang="zh-CN"/>
              <a:t>Considering problem:                                          </a:t>
            </a:r>
          </a:p>
          <a:p>
            <a:pPr marL="0" indent="0" rtl="0">
              <a:spcBef>
                <a:spcPts val="0"/>
              </a:spcBef>
              <a:buNone/>
            </a:pPr>
            <a:endParaRPr/>
          </a:p>
          <a:p>
            <a:pPr marL="0" lvl="0" indent="0" rtl="0">
              <a:lnSpc>
                <a:spcPct val="115000"/>
              </a:lnSpc>
              <a:spcBef>
                <a:spcPts val="0"/>
              </a:spcBef>
              <a:buNone/>
            </a:pPr>
            <a:r>
              <a:rPr lang="zh-CN" b="1">
                <a:solidFill>
                  <a:srgbClr val="FF0000"/>
                </a:solidFill>
              </a:rPr>
              <a:t>assume</a:t>
            </a:r>
            <a:r>
              <a:rPr lang="zh-CN"/>
              <a:t> : </a:t>
            </a:r>
            <a:r>
              <a:rPr lang="zh-CN">
                <a:solidFill>
                  <a:schemeClr val="dk1"/>
                </a:solidFill>
              </a:rPr>
              <a:t>the expected value functions f</a:t>
            </a:r>
            <a:r>
              <a:rPr lang="zh-CN" baseline="-25000">
                <a:solidFill>
                  <a:schemeClr val="dk1"/>
                </a:solidFill>
              </a:rPr>
              <a:t>i</a:t>
            </a:r>
            <a:r>
              <a:rPr lang="zh-CN">
                <a:solidFill>
                  <a:schemeClr val="dk1"/>
                </a:solidFill>
              </a:rPr>
              <a:t>(·), i = 1,...,m, are </a:t>
            </a:r>
            <a:r>
              <a:rPr lang="zh-CN" b="1">
                <a:solidFill>
                  <a:srgbClr val="FF0000"/>
                </a:solidFill>
              </a:rPr>
              <a:t>well defined, finite valued, convex, and Lipschitz continuous on X</a:t>
            </a:r>
            <a:r>
              <a:rPr lang="zh-CN">
                <a:solidFill>
                  <a:schemeClr val="dk1"/>
                </a:solidFill>
              </a:rPr>
              <a:t> and similar other assumptions. Then the problem equal to: </a:t>
            </a:r>
          </a:p>
          <a:p>
            <a:pPr marL="0" lvl="0" indent="0" rtl="0">
              <a:lnSpc>
                <a:spcPct val="115000"/>
              </a:lnSpc>
              <a:spcBef>
                <a:spcPts val="0"/>
              </a:spcBef>
              <a:buNone/>
            </a:pPr>
            <a:endParaRPr>
              <a:solidFill>
                <a:schemeClr val="dk1"/>
              </a:solidFill>
            </a:endParaRPr>
          </a:p>
          <a:p>
            <a:pPr marL="0" lvl="0" indent="0" rtl="0">
              <a:lnSpc>
                <a:spcPct val="115000"/>
              </a:lnSpc>
              <a:spcBef>
                <a:spcPts val="0"/>
              </a:spcBef>
              <a:buNone/>
            </a:pPr>
            <a:r>
              <a:rPr lang="zh-CN">
                <a:solidFill>
                  <a:schemeClr val="dk1"/>
                </a:solidFill>
              </a:rPr>
              <a:t>Using the constant stepsize policy, we get:</a:t>
            </a:r>
          </a:p>
          <a:p>
            <a:pPr marL="0" lvl="0" indent="0" rtl="0">
              <a:lnSpc>
                <a:spcPct val="115000"/>
              </a:lnSpc>
              <a:spcBef>
                <a:spcPts val="0"/>
              </a:spcBef>
              <a:buNone/>
            </a:pPr>
            <a:endParaRPr>
              <a:solidFill>
                <a:schemeClr val="dk1"/>
              </a:solidFill>
            </a:endParaRPr>
          </a:p>
          <a:p>
            <a:pPr marL="0" lvl="0" indent="0" rtl="0">
              <a:lnSpc>
                <a:spcPct val="115000"/>
              </a:lnSpc>
              <a:spcBef>
                <a:spcPts val="0"/>
              </a:spcBef>
              <a:buNone/>
            </a:pPr>
            <a:endParaRPr>
              <a:solidFill>
                <a:schemeClr val="dk1"/>
              </a:solidFill>
            </a:endParaRPr>
          </a:p>
          <a:p>
            <a:pPr marL="0" lvl="0" indent="0" rtl="0">
              <a:lnSpc>
                <a:spcPct val="115000"/>
              </a:lnSpc>
              <a:spcBef>
                <a:spcPts val="0"/>
              </a:spcBef>
              <a:buNone/>
            </a:pPr>
            <a:endParaRPr>
              <a:solidFill>
                <a:schemeClr val="dk1"/>
              </a:solidFill>
            </a:endParaRPr>
          </a:p>
          <a:p>
            <a:pPr marL="0" lvl="0" indent="0" rtl="0">
              <a:lnSpc>
                <a:spcPct val="115000"/>
              </a:lnSpc>
              <a:spcBef>
                <a:spcPts val="0"/>
              </a:spcBef>
              <a:buNone/>
            </a:pPr>
            <a:endParaRPr>
              <a:solidFill>
                <a:schemeClr val="dk1"/>
              </a:solidFill>
            </a:endParaRPr>
          </a:p>
          <a:p>
            <a:pPr marL="0" lvl="0" indent="0" rtl="0">
              <a:lnSpc>
                <a:spcPct val="115000"/>
              </a:lnSpc>
              <a:spcBef>
                <a:spcPts val="0"/>
              </a:spcBef>
              <a:buNone/>
            </a:pPr>
            <a:endParaRPr>
              <a:solidFill>
                <a:schemeClr val="dk1"/>
              </a:solidFill>
            </a:endParaRPr>
          </a:p>
          <a:p>
            <a:pPr marL="0" lvl="0" indent="0" rtl="0">
              <a:lnSpc>
                <a:spcPct val="115000"/>
              </a:lnSpc>
              <a:spcBef>
                <a:spcPts val="0"/>
              </a:spcBef>
              <a:buNone/>
            </a:pPr>
            <a:endParaRPr>
              <a:solidFill>
                <a:schemeClr val="dk1"/>
              </a:solidFill>
            </a:endParaRPr>
          </a:p>
          <a:p>
            <a:pPr marL="0" lvl="0" indent="0" rtl="0">
              <a:lnSpc>
                <a:spcPct val="115000"/>
              </a:lnSpc>
              <a:spcBef>
                <a:spcPts val="0"/>
              </a:spcBef>
              <a:buNone/>
            </a:pPr>
            <a:endParaRPr>
              <a:solidFill>
                <a:schemeClr val="dk1"/>
              </a:solidFill>
            </a:endParaRPr>
          </a:p>
          <a:p>
            <a:pPr marL="0" lvl="0" indent="0" rtl="0">
              <a:lnSpc>
                <a:spcPct val="115000"/>
              </a:lnSpc>
              <a:spcBef>
                <a:spcPts val="0"/>
              </a:spcBef>
              <a:buNone/>
            </a:pPr>
            <a:r>
              <a:rPr lang="zh-CN" b="1">
                <a:solidFill>
                  <a:srgbClr val="4A86E8"/>
                </a:solidFill>
              </a:rPr>
              <a:t>Conclusion: The error of the saddle point mirror SA algorithm in this case is “almost independent” of the number m of constraints (it grows as O(√lnm) as m increases) </a:t>
            </a:r>
          </a:p>
          <a:p>
            <a:pPr lvl="0" indent="2654300" rtl="0">
              <a:lnSpc>
                <a:spcPct val="115000"/>
              </a:lnSpc>
              <a:spcBef>
                <a:spcPts val="0"/>
              </a:spcBef>
              <a:buNone/>
            </a:pPr>
            <a:r>
              <a:rPr lang="zh-CN">
                <a:solidFill>
                  <a:schemeClr val="dk1"/>
                </a:solidFill>
              </a:rPr>
              <a:t>				</a:t>
            </a:r>
          </a:p>
          <a:p>
            <a:pPr lvl="0" indent="2654300" rtl="0">
              <a:lnSpc>
                <a:spcPct val="115000"/>
              </a:lnSpc>
              <a:spcBef>
                <a:spcPts val="0"/>
              </a:spcBef>
              <a:buNone/>
            </a:pPr>
            <a:r>
              <a:rPr lang="zh-CN">
                <a:solidFill>
                  <a:schemeClr val="dk1"/>
                </a:solidFill>
              </a:rPr>
              <a:t>			</a:t>
            </a:r>
          </a:p>
          <a:p>
            <a:pPr lvl="0" indent="2654300" rtl="0">
              <a:lnSpc>
                <a:spcPct val="115000"/>
              </a:lnSpc>
              <a:spcBef>
                <a:spcPts val="0"/>
              </a:spcBef>
              <a:buNone/>
            </a:pPr>
            <a:r>
              <a:rPr lang="zh-CN">
                <a:solidFill>
                  <a:schemeClr val="dk1"/>
                </a:solidFill>
              </a:rPr>
              <a:t>		</a:t>
            </a:r>
          </a:p>
          <a:p>
            <a:pPr marL="0" lvl="0" indent="0" rtl="0">
              <a:lnSpc>
                <a:spcPct val="115000"/>
              </a:lnSpc>
              <a:spcBef>
                <a:spcPts val="0"/>
              </a:spcBef>
              <a:buNone/>
            </a:pPr>
            <a:endParaRPr>
              <a:solidFill>
                <a:schemeClr val="dk1"/>
              </a:solidFill>
            </a:endParaRPr>
          </a:p>
          <a:p>
            <a:pPr marL="0" lvl="0" indent="0" rtl="0">
              <a:lnSpc>
                <a:spcPct val="115000"/>
              </a:lnSpc>
              <a:spcBef>
                <a:spcPts val="0"/>
              </a:spcBef>
              <a:buClr>
                <a:schemeClr val="dk1"/>
              </a:buClr>
              <a:buSzPct val="78571"/>
              <a:buFont typeface="Arial"/>
              <a:buNone/>
            </a:pPr>
            <a:r>
              <a:rPr lang="zh-CN">
                <a:solidFill>
                  <a:schemeClr val="dk1"/>
                </a:solidFill>
              </a:rPr>
              <a:t>		</a:t>
            </a:r>
          </a:p>
          <a:p>
            <a:pPr marL="0" indent="0">
              <a:spcBef>
                <a:spcPts val="0"/>
              </a:spcBef>
              <a:buNone/>
            </a:pPr>
            <a:endParaRPr/>
          </a:p>
        </p:txBody>
      </p:sp>
      <p:pic>
        <p:nvPicPr>
          <p:cNvPr id="285" name="Shape 285"/>
          <p:cNvPicPr preferRelativeResize="0"/>
          <p:nvPr/>
        </p:nvPicPr>
        <p:blipFill>
          <a:blip r:embed="rId4">
            <a:alphaModFix/>
          </a:blip>
          <a:stretch>
            <a:fillRect/>
          </a:stretch>
        </p:blipFill>
        <p:spPr>
          <a:xfrm>
            <a:off x="2233225" y="669375"/>
            <a:ext cx="3114675" cy="447675"/>
          </a:xfrm>
          <a:prstGeom prst="rect">
            <a:avLst/>
          </a:prstGeom>
          <a:noFill/>
          <a:ln>
            <a:noFill/>
          </a:ln>
        </p:spPr>
      </p:pic>
      <p:pic>
        <p:nvPicPr>
          <p:cNvPr id="286" name="Shape 286"/>
          <p:cNvPicPr preferRelativeResize="0"/>
          <p:nvPr/>
        </p:nvPicPr>
        <p:blipFill>
          <a:blip r:embed="rId5">
            <a:alphaModFix/>
          </a:blip>
          <a:stretch>
            <a:fillRect/>
          </a:stretch>
        </p:blipFill>
        <p:spPr>
          <a:xfrm>
            <a:off x="1974725" y="2269900"/>
            <a:ext cx="4396974" cy="1577300"/>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25</a:t>
            </a:fld>
            <a:endParaRPr lang="zh-CN"/>
          </a:p>
        </p:txBody>
      </p:sp>
      <p:sp>
        <p:nvSpPr>
          <p:cNvPr id="292" name="Shape 292"/>
          <p:cNvSpPr txBox="1"/>
          <p:nvPr/>
        </p:nvSpPr>
        <p:spPr>
          <a:xfrm>
            <a:off x="168025" y="187400"/>
            <a:ext cx="8594700" cy="4743299"/>
          </a:xfrm>
          <a:prstGeom prst="rect">
            <a:avLst/>
          </a:prstGeom>
          <a:noFill/>
          <a:ln>
            <a:noFill/>
          </a:ln>
        </p:spPr>
        <p:txBody>
          <a:bodyPr lIns="91425" tIns="91425" rIns="91425" bIns="91425" anchor="t" anchorCtr="0">
            <a:noAutofit/>
          </a:bodyPr>
          <a:lstStyle/>
          <a:p>
            <a:pPr rtl="0">
              <a:spcBef>
                <a:spcPts val="0"/>
              </a:spcBef>
              <a:buNone/>
            </a:pPr>
            <a:r>
              <a:rPr lang="zh-CN"/>
              <a:t>Finally, let’s talk about the </a:t>
            </a:r>
            <a:r>
              <a:rPr lang="zh-CN" b="1">
                <a:solidFill>
                  <a:srgbClr val="FF0000"/>
                </a:solidFill>
              </a:rPr>
              <a:t>oracle</a:t>
            </a:r>
            <a:r>
              <a:rPr lang="zh-CN"/>
              <a:t>: </a:t>
            </a:r>
            <a:r>
              <a:rPr lang="zh-CN">
                <a:solidFill>
                  <a:schemeClr val="dk1"/>
                </a:solidFill>
              </a:rPr>
              <a:t>In order to obtain a realization G(x, y, ξ),one has to compute m random subgradients G</a:t>
            </a:r>
            <a:r>
              <a:rPr lang="zh-CN" baseline="-25000">
                <a:solidFill>
                  <a:schemeClr val="dk1"/>
                </a:solidFill>
              </a:rPr>
              <a:t>i</a:t>
            </a:r>
            <a:r>
              <a:rPr lang="zh-CN">
                <a:solidFill>
                  <a:schemeClr val="dk1"/>
                </a:solidFill>
              </a:rPr>
              <a:t>(x, ξ), i = 1, . . . , m, and then their convex combination</a:t>
            </a:r>
            <a:r>
              <a:rPr lang="zh-CN" sz="1000">
                <a:solidFill>
                  <a:schemeClr val="dk1"/>
                </a:solidFill>
              </a:rPr>
              <a:t> </a:t>
            </a:r>
          </a:p>
          <a:p>
            <a:pPr rtl="0">
              <a:spcBef>
                <a:spcPts val="0"/>
              </a:spcBef>
              <a:buNone/>
            </a:pPr>
            <a:endParaRPr sz="1000">
              <a:solidFill>
                <a:schemeClr val="dk1"/>
              </a:solidFill>
            </a:endParaRPr>
          </a:p>
          <a:p>
            <a:pPr rtl="0">
              <a:spcBef>
                <a:spcPts val="0"/>
              </a:spcBef>
              <a:buNone/>
            </a:pPr>
            <a:endParaRPr sz="1000">
              <a:solidFill>
                <a:schemeClr val="dk1"/>
              </a:solidFill>
            </a:endParaRPr>
          </a:p>
          <a:p>
            <a:pPr rtl="0">
              <a:spcBef>
                <a:spcPts val="0"/>
              </a:spcBef>
              <a:buNone/>
            </a:pPr>
            <a:endParaRPr sz="1000">
              <a:solidFill>
                <a:schemeClr val="dk1"/>
              </a:solidFill>
            </a:endParaRPr>
          </a:p>
          <a:p>
            <a:pPr rtl="0">
              <a:spcBef>
                <a:spcPts val="0"/>
              </a:spcBef>
              <a:buNone/>
            </a:pPr>
            <a:endParaRPr sz="1000">
              <a:solidFill>
                <a:schemeClr val="dk1"/>
              </a:solidFill>
            </a:endParaRPr>
          </a:p>
          <a:p>
            <a:pPr rtl="0">
              <a:spcBef>
                <a:spcPts val="0"/>
              </a:spcBef>
              <a:buNone/>
            </a:pPr>
            <a:endParaRPr sz="1000">
              <a:solidFill>
                <a:schemeClr val="dk1"/>
              </a:solidFill>
            </a:endParaRPr>
          </a:p>
          <a:p>
            <a:pPr rtl="0">
              <a:spcBef>
                <a:spcPts val="0"/>
              </a:spcBef>
              <a:buNone/>
            </a:pPr>
            <a:endParaRPr sz="1000">
              <a:solidFill>
                <a:schemeClr val="dk1"/>
              </a:solidFill>
            </a:endParaRPr>
          </a:p>
          <a:p>
            <a:pPr rtl="0">
              <a:spcBef>
                <a:spcPts val="0"/>
              </a:spcBef>
              <a:buNone/>
            </a:pPr>
            <a:endParaRPr sz="1000">
              <a:solidFill>
                <a:schemeClr val="dk1"/>
              </a:solidFill>
            </a:endParaRPr>
          </a:p>
          <a:p>
            <a:pPr rtl="0">
              <a:spcBef>
                <a:spcPts val="0"/>
              </a:spcBef>
              <a:buNone/>
            </a:pPr>
            <a:r>
              <a:rPr lang="zh-CN">
                <a:solidFill>
                  <a:schemeClr val="dk1"/>
                </a:solidFill>
              </a:rPr>
              <a:t>The minimax stochastic problem can be treat as a stochastic descending problem with a randomized oracle </a:t>
            </a:r>
          </a:p>
        </p:txBody>
      </p:sp>
      <p:pic>
        <p:nvPicPr>
          <p:cNvPr id="293" name="Shape 293"/>
          <p:cNvPicPr preferRelativeResize="0"/>
          <p:nvPr/>
        </p:nvPicPr>
        <p:blipFill>
          <a:blip r:embed="rId3">
            <a:alphaModFix/>
          </a:blip>
          <a:stretch>
            <a:fillRect/>
          </a:stretch>
        </p:blipFill>
        <p:spPr>
          <a:xfrm>
            <a:off x="5897275" y="507825"/>
            <a:ext cx="1094225" cy="228875"/>
          </a:xfrm>
          <a:prstGeom prst="rect">
            <a:avLst/>
          </a:prstGeom>
          <a:noFill/>
          <a:ln>
            <a:noFill/>
          </a:ln>
        </p:spPr>
      </p:pic>
      <p:pic>
        <p:nvPicPr>
          <p:cNvPr id="294" name="Shape 294"/>
          <p:cNvPicPr preferRelativeResize="0"/>
          <p:nvPr/>
        </p:nvPicPr>
        <p:blipFill>
          <a:blip r:embed="rId4">
            <a:alphaModFix/>
          </a:blip>
          <a:stretch>
            <a:fillRect/>
          </a:stretch>
        </p:blipFill>
        <p:spPr>
          <a:xfrm>
            <a:off x="2210075" y="2807275"/>
            <a:ext cx="3951100" cy="581549"/>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148625" y="200325"/>
            <a:ext cx="8659199" cy="4788599"/>
          </a:xfrm>
          <a:prstGeom prst="rect">
            <a:avLst/>
          </a:prstGeom>
          <a:noFill/>
          <a:ln>
            <a:noFill/>
          </a:ln>
        </p:spPr>
        <p:txBody>
          <a:bodyPr lIns="91425" tIns="91425" rIns="91425" bIns="91425" anchor="t" anchorCtr="0">
            <a:noAutofit/>
          </a:bodyPr>
          <a:lstStyle/>
          <a:p>
            <a:pPr marL="457200" lvl="0" indent="-317500" rtl="0">
              <a:lnSpc>
                <a:spcPct val="115000"/>
              </a:lnSpc>
              <a:spcBef>
                <a:spcPts val="0"/>
              </a:spcBef>
              <a:buClr>
                <a:schemeClr val="dk1"/>
              </a:buClr>
              <a:buSzPct val="100000"/>
              <a:buFont typeface="Arial"/>
              <a:buChar char="❖"/>
            </a:pPr>
            <a:r>
              <a:rPr lang="zh-CN">
                <a:solidFill>
                  <a:schemeClr val="dk1"/>
                </a:solidFill>
              </a:rPr>
              <a:t>Application to bilinear matrix games</a:t>
            </a:r>
          </a:p>
          <a:p>
            <a:pPr marL="457200" lvl="0" indent="0" rtl="0">
              <a:lnSpc>
                <a:spcPct val="115000"/>
              </a:lnSpc>
              <a:spcBef>
                <a:spcPts val="0"/>
              </a:spcBef>
              <a:buNone/>
            </a:pPr>
            <a:endParaRPr>
              <a:solidFill>
                <a:schemeClr val="dk1"/>
              </a:solidFill>
            </a:endParaRPr>
          </a:p>
        </p:txBody>
      </p:sp>
      <p:sp>
        <p:nvSpPr>
          <p:cNvPr id="300" name="Shape 300"/>
          <p:cNvSpPr txBox="1"/>
          <p:nvPr/>
        </p:nvSpPr>
        <p:spPr>
          <a:xfrm>
            <a:off x="631975" y="1471050"/>
            <a:ext cx="6793800" cy="3278700"/>
          </a:xfrm>
          <a:prstGeom prst="rect">
            <a:avLst/>
          </a:prstGeom>
          <a:noFill/>
          <a:ln>
            <a:noFill/>
          </a:ln>
        </p:spPr>
        <p:txBody>
          <a:bodyPr lIns="91425" tIns="91425" rIns="91425" bIns="91425" anchor="t" anchorCtr="0">
            <a:noAutofit/>
          </a:bodyPr>
          <a:lstStyle/>
          <a:p>
            <a:pPr rtl="0">
              <a:spcBef>
                <a:spcPts val="0"/>
              </a:spcBef>
              <a:buNone/>
            </a:pPr>
            <a:r>
              <a:rPr lang="zh-CN"/>
              <a:t>distance  function:</a:t>
            </a:r>
          </a:p>
          <a:p>
            <a:pPr rtl="0">
              <a:spcBef>
                <a:spcPts val="0"/>
              </a:spcBef>
              <a:buNone/>
            </a:pPr>
            <a:endParaRPr/>
          </a:p>
          <a:p>
            <a:pPr rtl="0">
              <a:spcBef>
                <a:spcPts val="0"/>
              </a:spcBef>
              <a:buNone/>
            </a:pPr>
            <a:r>
              <a:rPr lang="zh-CN"/>
              <a:t>already know:</a:t>
            </a:r>
          </a:p>
          <a:p>
            <a:pPr rtl="0">
              <a:spcBef>
                <a:spcPts val="0"/>
              </a:spcBef>
              <a:buNone/>
            </a:pPr>
            <a:endParaRPr/>
          </a:p>
          <a:p>
            <a:pPr rtl="0">
              <a:spcBef>
                <a:spcPts val="0"/>
              </a:spcBef>
              <a:buNone/>
            </a:pPr>
            <a:r>
              <a:rPr lang="zh-CN"/>
              <a:t>using randomized oracle:</a:t>
            </a:r>
          </a:p>
          <a:p>
            <a:pPr rtl="0">
              <a:spcBef>
                <a:spcPts val="0"/>
              </a:spcBef>
              <a:buNone/>
            </a:pPr>
            <a:endParaRPr/>
          </a:p>
          <a:p>
            <a:pPr rtl="0">
              <a:spcBef>
                <a:spcPts val="0"/>
              </a:spcBef>
              <a:buNone/>
            </a:pPr>
            <a:r>
              <a:rPr lang="zh-CN" b="1"/>
              <a:t>for expected error analysis:</a:t>
            </a:r>
          </a:p>
          <a:p>
            <a:pPr rtl="0">
              <a:spcBef>
                <a:spcPts val="0"/>
              </a:spcBef>
              <a:buNone/>
            </a:pPr>
            <a:endParaRPr/>
          </a:p>
          <a:p>
            <a:pPr rtl="0">
              <a:spcBef>
                <a:spcPts val="0"/>
              </a:spcBef>
              <a:buNone/>
            </a:pPr>
            <a:r>
              <a:rPr lang="zh-CN" b="1"/>
              <a:t>for deviation analysis:</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pic>
        <p:nvPicPr>
          <p:cNvPr id="301" name="Shape 301"/>
          <p:cNvPicPr preferRelativeResize="0"/>
          <p:nvPr/>
        </p:nvPicPr>
        <p:blipFill>
          <a:blip r:embed="rId3">
            <a:alphaModFix/>
          </a:blip>
          <a:stretch>
            <a:fillRect/>
          </a:stretch>
        </p:blipFill>
        <p:spPr>
          <a:xfrm>
            <a:off x="3158450" y="2712400"/>
            <a:ext cx="4804699" cy="458524"/>
          </a:xfrm>
          <a:prstGeom prst="rect">
            <a:avLst/>
          </a:prstGeom>
          <a:noFill/>
          <a:ln>
            <a:noFill/>
          </a:ln>
        </p:spPr>
      </p:pic>
      <p:sp>
        <p:nvSpPr>
          <p:cNvPr id="302" name="Shape 30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26</a:t>
            </a:fld>
            <a:endParaRPr lang="zh-CN"/>
          </a:p>
        </p:txBody>
      </p:sp>
      <p:pic>
        <p:nvPicPr>
          <p:cNvPr id="303" name="Shape 303"/>
          <p:cNvPicPr preferRelativeResize="0"/>
          <p:nvPr/>
        </p:nvPicPr>
        <p:blipFill>
          <a:blip r:embed="rId4">
            <a:alphaModFix/>
          </a:blip>
          <a:stretch>
            <a:fillRect/>
          </a:stretch>
        </p:blipFill>
        <p:spPr>
          <a:xfrm>
            <a:off x="3662675" y="286574"/>
            <a:ext cx="4804700" cy="1184477"/>
          </a:xfrm>
          <a:prstGeom prst="rect">
            <a:avLst/>
          </a:prstGeom>
          <a:noFill/>
          <a:ln>
            <a:noFill/>
          </a:ln>
        </p:spPr>
      </p:pic>
      <p:pic>
        <p:nvPicPr>
          <p:cNvPr id="304" name="Shape 304"/>
          <p:cNvPicPr preferRelativeResize="0"/>
          <p:nvPr/>
        </p:nvPicPr>
        <p:blipFill>
          <a:blip r:embed="rId5">
            <a:alphaModFix/>
          </a:blip>
          <a:stretch>
            <a:fillRect/>
          </a:stretch>
        </p:blipFill>
        <p:spPr>
          <a:xfrm>
            <a:off x="2305125" y="1471050"/>
            <a:ext cx="4962699" cy="522399"/>
          </a:xfrm>
          <a:prstGeom prst="rect">
            <a:avLst/>
          </a:prstGeom>
          <a:noFill/>
          <a:ln>
            <a:noFill/>
          </a:ln>
        </p:spPr>
      </p:pic>
      <p:pic>
        <p:nvPicPr>
          <p:cNvPr id="305" name="Shape 305"/>
          <p:cNvPicPr preferRelativeResize="0"/>
          <p:nvPr/>
        </p:nvPicPr>
        <p:blipFill>
          <a:blip r:embed="rId6">
            <a:alphaModFix/>
          </a:blip>
          <a:stretch>
            <a:fillRect/>
          </a:stretch>
        </p:blipFill>
        <p:spPr>
          <a:xfrm>
            <a:off x="1910100" y="1888487"/>
            <a:ext cx="2227400" cy="311825"/>
          </a:xfrm>
          <a:prstGeom prst="rect">
            <a:avLst/>
          </a:prstGeom>
          <a:noFill/>
          <a:ln>
            <a:noFill/>
          </a:ln>
        </p:spPr>
      </p:pic>
      <p:pic>
        <p:nvPicPr>
          <p:cNvPr id="306" name="Shape 306"/>
          <p:cNvPicPr preferRelativeResize="0"/>
          <p:nvPr/>
        </p:nvPicPr>
        <p:blipFill>
          <a:blip r:embed="rId7">
            <a:alphaModFix/>
          </a:blip>
          <a:stretch>
            <a:fillRect/>
          </a:stretch>
        </p:blipFill>
        <p:spPr>
          <a:xfrm>
            <a:off x="2867312" y="2239375"/>
            <a:ext cx="2244113" cy="522400"/>
          </a:xfrm>
          <a:prstGeom prst="rect">
            <a:avLst/>
          </a:prstGeom>
          <a:noFill/>
          <a:ln>
            <a:noFill/>
          </a:ln>
        </p:spPr>
      </p:pic>
      <p:pic>
        <p:nvPicPr>
          <p:cNvPr id="307" name="Shape 307"/>
          <p:cNvPicPr preferRelativeResize="0"/>
          <p:nvPr/>
        </p:nvPicPr>
        <p:blipFill>
          <a:blip r:embed="rId8">
            <a:alphaModFix/>
          </a:blip>
          <a:stretch>
            <a:fillRect/>
          </a:stretch>
        </p:blipFill>
        <p:spPr>
          <a:xfrm>
            <a:off x="2729062" y="3170925"/>
            <a:ext cx="3562422" cy="393600"/>
          </a:xfrm>
          <a:prstGeom prst="rect">
            <a:avLst/>
          </a:prstGeom>
          <a:noFill/>
          <a:ln>
            <a:noFill/>
          </a:ln>
        </p:spPr>
      </p:pic>
      <p:pic>
        <p:nvPicPr>
          <p:cNvPr id="308" name="Shape 308"/>
          <p:cNvPicPr preferRelativeResize="0"/>
          <p:nvPr/>
        </p:nvPicPr>
        <p:blipFill>
          <a:blip r:embed="rId9">
            <a:alphaModFix/>
          </a:blip>
          <a:stretch>
            <a:fillRect/>
          </a:stretch>
        </p:blipFill>
        <p:spPr>
          <a:xfrm>
            <a:off x="631975" y="3621150"/>
            <a:ext cx="5775476" cy="393599"/>
          </a:xfrm>
          <a:prstGeom prst="rect">
            <a:avLst/>
          </a:prstGeom>
          <a:noFill/>
          <a:ln>
            <a:noFill/>
          </a:ln>
        </p:spPr>
      </p:pic>
      <p:cxnSp>
        <p:nvCxnSpPr>
          <p:cNvPr id="309" name="Shape 309"/>
          <p:cNvCxnSpPr/>
          <p:nvPr/>
        </p:nvCxnSpPr>
        <p:spPr>
          <a:xfrm rot="10800000" flipH="1">
            <a:off x="7205250" y="3170925"/>
            <a:ext cx="819600" cy="19799"/>
          </a:xfrm>
          <a:prstGeom prst="straightConnector1">
            <a:avLst/>
          </a:prstGeom>
          <a:noFill/>
          <a:ln w="19050" cap="flat">
            <a:solidFill>
              <a:srgbClr val="4A86E8"/>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27</a:t>
            </a:fld>
            <a:endParaRPr lang="zh-CN"/>
          </a:p>
        </p:txBody>
      </p:sp>
      <p:pic>
        <p:nvPicPr>
          <p:cNvPr id="315" name="Shape 315"/>
          <p:cNvPicPr preferRelativeResize="0"/>
          <p:nvPr/>
        </p:nvPicPr>
        <p:blipFill>
          <a:blip r:embed="rId3">
            <a:alphaModFix/>
          </a:blip>
          <a:stretch>
            <a:fillRect/>
          </a:stretch>
        </p:blipFill>
        <p:spPr>
          <a:xfrm>
            <a:off x="537500" y="241275"/>
            <a:ext cx="3314700" cy="276225"/>
          </a:xfrm>
          <a:prstGeom prst="rect">
            <a:avLst/>
          </a:prstGeom>
          <a:noFill/>
          <a:ln>
            <a:noFill/>
          </a:ln>
        </p:spPr>
      </p:pic>
      <p:pic>
        <p:nvPicPr>
          <p:cNvPr id="316" name="Shape 316"/>
          <p:cNvPicPr preferRelativeResize="0"/>
          <p:nvPr/>
        </p:nvPicPr>
        <p:blipFill>
          <a:blip r:embed="rId4">
            <a:alphaModFix/>
          </a:blip>
          <a:stretch>
            <a:fillRect/>
          </a:stretch>
        </p:blipFill>
        <p:spPr>
          <a:xfrm>
            <a:off x="4260300" y="250800"/>
            <a:ext cx="1362075" cy="257175"/>
          </a:xfrm>
          <a:prstGeom prst="rect">
            <a:avLst/>
          </a:prstGeom>
          <a:noFill/>
          <a:ln>
            <a:noFill/>
          </a:ln>
        </p:spPr>
      </p:pic>
      <p:sp>
        <p:nvSpPr>
          <p:cNvPr id="317" name="Shape 317"/>
          <p:cNvSpPr txBox="1"/>
          <p:nvPr/>
        </p:nvSpPr>
        <p:spPr>
          <a:xfrm>
            <a:off x="537500" y="701100"/>
            <a:ext cx="7396199" cy="4216500"/>
          </a:xfrm>
          <a:prstGeom prst="rect">
            <a:avLst/>
          </a:prstGeom>
          <a:noFill/>
          <a:ln>
            <a:noFill/>
          </a:ln>
        </p:spPr>
        <p:txBody>
          <a:bodyPr lIns="91425" tIns="91425" rIns="91425" bIns="91425" anchor="t" anchorCtr="0">
            <a:noAutofit/>
          </a:bodyPr>
          <a:lstStyle/>
          <a:p>
            <a:pPr rtl="0">
              <a:spcBef>
                <a:spcPts val="0"/>
              </a:spcBef>
              <a:buNone/>
            </a:pPr>
            <a:r>
              <a:rPr lang="zh-CN"/>
              <a:t>we have error bound after N iterations:</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lvl="0" indent="774700" rtl="0">
              <a:lnSpc>
                <a:spcPct val="115000"/>
              </a:lnSpc>
              <a:spcBef>
                <a:spcPts val="0"/>
              </a:spcBef>
              <a:buNone/>
            </a:pPr>
            <a:endParaRPr/>
          </a:p>
          <a:p>
            <a:pPr marL="0" lvl="0" indent="0" rtl="0">
              <a:lnSpc>
                <a:spcPct val="115000"/>
              </a:lnSpc>
              <a:spcBef>
                <a:spcPts val="0"/>
              </a:spcBef>
              <a:buNone/>
            </a:pPr>
            <a:endParaRPr/>
          </a:p>
          <a:p>
            <a:pPr marL="0" lvl="0" indent="0" rtl="0">
              <a:lnSpc>
                <a:spcPct val="115000"/>
              </a:lnSpc>
              <a:spcBef>
                <a:spcPts val="0"/>
              </a:spcBef>
              <a:buNone/>
            </a:pPr>
            <a:r>
              <a:rPr lang="zh-CN">
                <a:solidFill>
                  <a:schemeClr val="dk1"/>
                </a:solidFill>
              </a:rPr>
              <a:t>the total number of entries in A used in the course of the entire computation does not exceed</a:t>
            </a:r>
            <a:r>
              <a:rPr lang="zh-CN" sz="1000">
                <a:solidFill>
                  <a:schemeClr val="dk1"/>
                </a:solidFill>
              </a:rPr>
              <a:t> </a:t>
            </a:r>
          </a:p>
          <a:p>
            <a:pPr marL="0" lvl="0" indent="0" rtl="0">
              <a:lnSpc>
                <a:spcPct val="115000"/>
              </a:lnSpc>
              <a:spcBef>
                <a:spcPts val="0"/>
              </a:spcBef>
              <a:buNone/>
            </a:pPr>
            <a:endParaRPr sz="1000">
              <a:solidFill>
                <a:schemeClr val="dk1"/>
              </a:solidFill>
            </a:endParaRPr>
          </a:p>
          <a:p>
            <a:pPr marL="0" lvl="0" indent="0" rtl="0">
              <a:lnSpc>
                <a:spcPct val="115000"/>
              </a:lnSpc>
              <a:spcBef>
                <a:spcPts val="0"/>
              </a:spcBef>
              <a:buNone/>
            </a:pPr>
            <a:endParaRPr sz="1000">
              <a:solidFill>
                <a:schemeClr val="dk1"/>
              </a:solidFill>
            </a:endParaRPr>
          </a:p>
          <a:p>
            <a:pPr marL="0" lvl="0" indent="0" rtl="0">
              <a:lnSpc>
                <a:spcPct val="115000"/>
              </a:lnSpc>
              <a:spcBef>
                <a:spcPts val="0"/>
              </a:spcBef>
              <a:buNone/>
            </a:pPr>
            <a:endParaRPr sz="1000">
              <a:solidFill>
                <a:schemeClr val="dk1"/>
              </a:solidFill>
            </a:endParaRPr>
          </a:p>
          <a:p>
            <a:pPr marL="0" lvl="0" indent="0" rtl="0">
              <a:lnSpc>
                <a:spcPct val="115000"/>
              </a:lnSpc>
              <a:spcBef>
                <a:spcPts val="0"/>
              </a:spcBef>
              <a:buNone/>
            </a:pPr>
            <a:endParaRPr sz="1000">
              <a:solidFill>
                <a:schemeClr val="dk1"/>
              </a:solidFill>
            </a:endParaRPr>
          </a:p>
          <a:p>
            <a:pPr marL="0" lvl="0" indent="0" rtl="0">
              <a:lnSpc>
                <a:spcPct val="115000"/>
              </a:lnSpc>
              <a:spcBef>
                <a:spcPts val="0"/>
              </a:spcBef>
              <a:buNone/>
            </a:pPr>
            <a:endParaRPr sz="1000">
              <a:solidFill>
                <a:schemeClr val="dk1"/>
              </a:solidFill>
            </a:endParaRPr>
          </a:p>
          <a:p>
            <a:pPr marL="0" lvl="0" indent="0" rtl="0">
              <a:lnSpc>
                <a:spcPct val="115000"/>
              </a:lnSpc>
              <a:spcBef>
                <a:spcPts val="0"/>
              </a:spcBef>
              <a:buClr>
                <a:schemeClr val="dk1"/>
              </a:buClr>
              <a:buFont typeface="Arial"/>
              <a:buNone/>
            </a:pPr>
            <a:endParaRPr>
              <a:solidFill>
                <a:schemeClr val="dk1"/>
              </a:solidFill>
            </a:endParaRPr>
          </a:p>
          <a:p>
            <a:pPr lvl="0" indent="774700" rtl="0">
              <a:lnSpc>
                <a:spcPct val="115000"/>
              </a:lnSpc>
              <a:spcBef>
                <a:spcPts val="0"/>
              </a:spcBef>
              <a:buClr>
                <a:schemeClr val="dk1"/>
              </a:buClr>
              <a:buSzPct val="78571"/>
              <a:buFont typeface="Arial"/>
              <a:buNone/>
            </a:pPr>
            <a:r>
              <a:rPr lang="zh-CN">
                <a:solidFill>
                  <a:schemeClr val="dk1"/>
                </a:solidFill>
              </a:rPr>
              <a:t>				</a:t>
            </a:r>
          </a:p>
          <a:p>
            <a:pPr lvl="0" indent="774700" rtl="0">
              <a:lnSpc>
                <a:spcPct val="115000"/>
              </a:lnSpc>
              <a:spcBef>
                <a:spcPts val="0"/>
              </a:spcBef>
              <a:buClr>
                <a:schemeClr val="dk1"/>
              </a:buClr>
              <a:buSzPct val="78571"/>
              <a:buFont typeface="Arial"/>
              <a:buNone/>
            </a:pPr>
            <a:r>
              <a:rPr lang="zh-CN">
                <a:solidFill>
                  <a:schemeClr val="dk1"/>
                </a:solidFill>
              </a:rPr>
              <a:t>			</a:t>
            </a:r>
          </a:p>
          <a:p>
            <a:pPr lvl="0" indent="774700" rtl="0">
              <a:lnSpc>
                <a:spcPct val="115000"/>
              </a:lnSpc>
              <a:spcBef>
                <a:spcPts val="0"/>
              </a:spcBef>
              <a:buClr>
                <a:schemeClr val="dk1"/>
              </a:buClr>
              <a:buSzPct val="78571"/>
              <a:buFont typeface="Arial"/>
              <a:buNone/>
            </a:pPr>
            <a:r>
              <a:rPr lang="zh-CN">
                <a:solidFill>
                  <a:schemeClr val="dk1"/>
                </a:solidFill>
              </a:rPr>
              <a:t>		</a:t>
            </a:r>
          </a:p>
          <a:p>
            <a:pPr>
              <a:spcBef>
                <a:spcPts val="0"/>
              </a:spcBef>
              <a:buNone/>
            </a:pPr>
            <a:endParaRPr/>
          </a:p>
        </p:txBody>
      </p:sp>
      <p:pic>
        <p:nvPicPr>
          <p:cNvPr id="318" name="Shape 318"/>
          <p:cNvPicPr preferRelativeResize="0"/>
          <p:nvPr/>
        </p:nvPicPr>
        <p:blipFill>
          <a:blip r:embed="rId5">
            <a:alphaModFix/>
          </a:blip>
          <a:stretch>
            <a:fillRect/>
          </a:stretch>
        </p:blipFill>
        <p:spPr>
          <a:xfrm>
            <a:off x="3796175" y="701100"/>
            <a:ext cx="1998637" cy="495724"/>
          </a:xfrm>
          <a:prstGeom prst="rect">
            <a:avLst/>
          </a:prstGeom>
          <a:noFill/>
          <a:ln>
            <a:noFill/>
          </a:ln>
        </p:spPr>
      </p:pic>
      <p:pic>
        <p:nvPicPr>
          <p:cNvPr id="319" name="Shape 319"/>
          <p:cNvPicPr preferRelativeResize="0"/>
          <p:nvPr/>
        </p:nvPicPr>
        <p:blipFill>
          <a:blip r:embed="rId6">
            <a:alphaModFix/>
          </a:blip>
          <a:stretch>
            <a:fillRect/>
          </a:stretch>
        </p:blipFill>
        <p:spPr>
          <a:xfrm>
            <a:off x="637512" y="1248500"/>
            <a:ext cx="3114675" cy="238125"/>
          </a:xfrm>
          <a:prstGeom prst="rect">
            <a:avLst/>
          </a:prstGeom>
          <a:noFill/>
          <a:ln>
            <a:noFill/>
          </a:ln>
        </p:spPr>
      </p:pic>
      <p:pic>
        <p:nvPicPr>
          <p:cNvPr id="320" name="Shape 320"/>
          <p:cNvPicPr preferRelativeResize="0"/>
          <p:nvPr/>
        </p:nvPicPr>
        <p:blipFill>
          <a:blip r:embed="rId7">
            <a:alphaModFix/>
          </a:blip>
          <a:stretch>
            <a:fillRect/>
          </a:stretch>
        </p:blipFill>
        <p:spPr>
          <a:xfrm>
            <a:off x="637525" y="1781750"/>
            <a:ext cx="4095750" cy="1028700"/>
          </a:xfrm>
          <a:prstGeom prst="rect">
            <a:avLst/>
          </a:prstGeom>
          <a:noFill/>
          <a:ln>
            <a:noFill/>
          </a:ln>
        </p:spPr>
      </p:pic>
      <p:pic>
        <p:nvPicPr>
          <p:cNvPr id="321" name="Shape 321"/>
          <p:cNvPicPr preferRelativeResize="0"/>
          <p:nvPr/>
        </p:nvPicPr>
        <p:blipFill>
          <a:blip r:embed="rId8">
            <a:alphaModFix/>
          </a:blip>
          <a:stretch>
            <a:fillRect/>
          </a:stretch>
        </p:blipFill>
        <p:spPr>
          <a:xfrm>
            <a:off x="2196475" y="3667850"/>
            <a:ext cx="3019425" cy="704850"/>
          </a:xfrm>
          <a:prstGeom prst="rect">
            <a:avLst/>
          </a:prstGeom>
          <a:noFill/>
          <a:ln>
            <a:noFill/>
          </a:ln>
        </p:spPr>
      </p:pic>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28</a:t>
            </a:fld>
            <a:endParaRPr lang="zh-CN"/>
          </a:p>
        </p:txBody>
      </p:sp>
      <p:sp>
        <p:nvSpPr>
          <p:cNvPr id="327" name="Shape 327"/>
          <p:cNvSpPr txBox="1"/>
          <p:nvPr/>
        </p:nvSpPr>
        <p:spPr>
          <a:xfrm>
            <a:off x="585450" y="493450"/>
            <a:ext cx="8045700" cy="4466100"/>
          </a:xfrm>
          <a:prstGeom prst="rect">
            <a:avLst/>
          </a:prstGeom>
          <a:noFill/>
          <a:ln>
            <a:noFill/>
          </a:ln>
        </p:spPr>
        <p:txBody>
          <a:bodyPr lIns="91425" tIns="91425" rIns="91425" bIns="91425" anchor="t" anchorCtr="0">
            <a:noAutofit/>
          </a:bodyPr>
          <a:lstStyle/>
          <a:p>
            <a:pPr algn="ctr" rtl="0">
              <a:spcBef>
                <a:spcPts val="0"/>
              </a:spcBef>
              <a:buNone/>
            </a:pPr>
            <a:r>
              <a:rPr lang="zh-CN" sz="1800" b="1"/>
              <a:t>Conclusion</a:t>
            </a:r>
          </a:p>
          <a:p>
            <a:pPr rtl="0">
              <a:spcBef>
                <a:spcPts val="0"/>
              </a:spcBef>
              <a:buNone/>
            </a:pPr>
            <a:endParaRPr/>
          </a:p>
          <a:p>
            <a:pPr marL="457200" lvl="0" indent="-317500" rtl="0">
              <a:spcBef>
                <a:spcPts val="0"/>
              </a:spcBef>
              <a:buClr>
                <a:srgbClr val="000000"/>
              </a:buClr>
              <a:buSzPct val="100000"/>
              <a:buFont typeface="Arial"/>
              <a:buAutoNum type="arabicPeriod"/>
            </a:pPr>
            <a:r>
              <a:rPr lang="zh-CN"/>
              <a:t>It introduces the Classic SA approach of solving </a:t>
            </a:r>
            <a:r>
              <a:rPr lang="zh-CN">
                <a:solidFill>
                  <a:schemeClr val="dk1"/>
                </a:solidFill>
              </a:rPr>
              <a:t>stochastic optimization problem</a:t>
            </a:r>
            <a:r>
              <a:rPr lang="zh-CN"/>
              <a:t>, and proves its objective function f(x)’s converge rate is O(t</a:t>
            </a:r>
            <a:r>
              <a:rPr lang="zh-CN" baseline="30000"/>
              <a:t>-1</a:t>
            </a:r>
            <a:r>
              <a:rPr lang="zh-CN"/>
              <a:t>), here t is iteration times.</a:t>
            </a:r>
          </a:p>
          <a:p>
            <a:pPr lvl="0" rtl="0">
              <a:spcBef>
                <a:spcPts val="0"/>
              </a:spcBef>
              <a:buNone/>
            </a:pPr>
            <a:endParaRPr/>
          </a:p>
          <a:p>
            <a:pPr marL="457200" lvl="0" indent="-317500" rtl="0">
              <a:spcBef>
                <a:spcPts val="0"/>
              </a:spcBef>
              <a:buClr>
                <a:srgbClr val="000000"/>
              </a:buClr>
              <a:buSzPct val="100000"/>
              <a:buFont typeface="Arial"/>
              <a:buAutoNum type="arabicPeriod"/>
            </a:pPr>
            <a:r>
              <a:rPr lang="zh-CN"/>
              <a:t>It proposes a new Robust SA approach using Euclidean distance(l</a:t>
            </a:r>
            <a:r>
              <a:rPr lang="zh-CN" baseline="-25000"/>
              <a:t>2</a:t>
            </a:r>
            <a:r>
              <a:rPr lang="zh-CN"/>
              <a:t> norm) as its distance measure. Its converge rate is also O(</a:t>
            </a:r>
            <a:r>
              <a:rPr lang="zh-CN">
                <a:solidFill>
                  <a:schemeClr val="dk1"/>
                </a:solidFill>
              </a:rPr>
              <a:t>t</a:t>
            </a:r>
            <a:r>
              <a:rPr lang="zh-CN" baseline="30000">
                <a:solidFill>
                  <a:schemeClr val="dk1"/>
                </a:solidFill>
              </a:rPr>
              <a:t>-1</a:t>
            </a:r>
            <a:r>
              <a:rPr lang="zh-CN"/>
              <a:t>). Howerver it has a more subtle way to decide stepsize comparing to the Classic SA, which doesn’t require tuning. </a:t>
            </a:r>
          </a:p>
          <a:p>
            <a:pPr lvl="0" rtl="0">
              <a:spcBef>
                <a:spcPts val="0"/>
              </a:spcBef>
              <a:buNone/>
            </a:pPr>
            <a:endParaRPr/>
          </a:p>
          <a:p>
            <a:pPr marL="457200" lvl="0" indent="-317500" rtl="0">
              <a:spcBef>
                <a:spcPts val="0"/>
              </a:spcBef>
              <a:buClr>
                <a:srgbClr val="000000"/>
              </a:buClr>
              <a:buSzPct val="100000"/>
              <a:buFont typeface="Arial"/>
              <a:buAutoNum type="arabicPeriod"/>
            </a:pPr>
            <a:r>
              <a:rPr lang="zh-CN"/>
              <a:t>It proposes the Mirror </a:t>
            </a:r>
            <a:r>
              <a:rPr lang="zh-CN">
                <a:solidFill>
                  <a:schemeClr val="dk1"/>
                </a:solidFill>
              </a:rPr>
              <a:t>descent SA which generalizes the Robust SA to l</a:t>
            </a:r>
            <a:r>
              <a:rPr lang="zh-CN" baseline="-25000">
                <a:solidFill>
                  <a:schemeClr val="dk1"/>
                </a:solidFill>
              </a:rPr>
              <a:t>p</a:t>
            </a:r>
            <a:r>
              <a:rPr lang="zh-CN">
                <a:solidFill>
                  <a:schemeClr val="dk1"/>
                </a:solidFill>
              </a:rPr>
              <a:t> norm.</a:t>
            </a:r>
          </a:p>
          <a:p>
            <a:pPr marL="914400" lvl="0" indent="-317500" rtl="0">
              <a:spcBef>
                <a:spcPts val="0"/>
              </a:spcBef>
              <a:buClr>
                <a:schemeClr val="dk1"/>
              </a:buClr>
              <a:buSzPct val="100000"/>
              <a:buFont typeface="Arial"/>
              <a:buChar char="●"/>
            </a:pPr>
            <a:r>
              <a:rPr lang="zh-CN">
                <a:solidFill>
                  <a:schemeClr val="dk1"/>
                </a:solidFill>
              </a:rPr>
              <a:t>Note: the above three appoaches all require an oracle to provide sub-gradient. </a:t>
            </a:r>
          </a:p>
          <a:p>
            <a:pPr lvl="0" rtl="0">
              <a:spcBef>
                <a:spcPts val="0"/>
              </a:spcBef>
              <a:buNone/>
            </a:pPr>
            <a:endParaRPr>
              <a:solidFill>
                <a:schemeClr val="dk1"/>
              </a:solidFill>
            </a:endParaRPr>
          </a:p>
          <a:p>
            <a:pPr lvl="0" rtl="0">
              <a:spcBef>
                <a:spcPts val="0"/>
              </a:spcBef>
              <a:buNone/>
            </a:pPr>
            <a:r>
              <a:rPr lang="zh-CN">
                <a:solidFill>
                  <a:schemeClr val="dk1"/>
                </a:solidFill>
              </a:rPr>
              <a:t>  4.	It applies the Mirror descent SA approach to a new problem: saddle point problem.  In this problem, it demostrate a way to implement the oracle.</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29</a:t>
            </a:fld>
            <a:endParaRPr lang="zh-CN"/>
          </a:p>
        </p:txBody>
      </p:sp>
      <p:sp>
        <p:nvSpPr>
          <p:cNvPr id="333" name="Shape 333"/>
          <p:cNvSpPr txBox="1"/>
          <p:nvPr/>
        </p:nvSpPr>
        <p:spPr>
          <a:xfrm>
            <a:off x="193875" y="193875"/>
            <a:ext cx="8471999" cy="4833599"/>
          </a:xfrm>
          <a:prstGeom prst="rect">
            <a:avLst/>
          </a:prstGeom>
          <a:noFill/>
          <a:ln>
            <a:noFill/>
          </a:ln>
        </p:spPr>
        <p:txBody>
          <a:bodyPr lIns="91425" tIns="91425" rIns="91425" bIns="91425" anchor="t" anchorCtr="0">
            <a:noAutofit/>
          </a:bodyPr>
          <a:lstStyle/>
          <a:p>
            <a:pPr rtl="0">
              <a:spcBef>
                <a:spcPts val="0"/>
              </a:spcBef>
              <a:buNone/>
            </a:pPr>
            <a:r>
              <a:rPr lang="zh-CN"/>
              <a:t>Q&amp;A</a:t>
            </a:r>
          </a:p>
          <a:p>
            <a:pPr rtl="0">
              <a:spcBef>
                <a:spcPts val="0"/>
              </a:spcBef>
              <a:buNone/>
            </a:pPr>
            <a:endParaRPr/>
          </a:p>
          <a:p>
            <a:pPr rtl="0">
              <a:spcBef>
                <a:spcPts val="0"/>
              </a:spcBef>
              <a:buNone/>
            </a:pPr>
            <a:r>
              <a:rPr lang="zh-CN"/>
              <a:t>Yifang:</a:t>
            </a:r>
          </a:p>
          <a:p>
            <a:pPr rtl="0">
              <a:spcBef>
                <a:spcPts val="0"/>
              </a:spcBef>
              <a:buNone/>
            </a:pPr>
            <a:endParaRPr/>
          </a:p>
          <a:p>
            <a:pPr lvl="0" rtl="0">
              <a:lnSpc>
                <a:spcPct val="115000"/>
              </a:lnSpc>
              <a:spcBef>
                <a:spcPts val="0"/>
              </a:spcBef>
              <a:buClr>
                <a:schemeClr val="dk1"/>
              </a:buClr>
              <a:buSzPct val="110000"/>
              <a:buFont typeface="Arial"/>
              <a:buNone/>
            </a:pPr>
            <a:r>
              <a:rPr lang="zh-CN" sz="1000">
                <a:solidFill>
                  <a:srgbClr val="222222"/>
                </a:solidFill>
              </a:rPr>
              <a:t>1. The first paper says Equation (5) is the Taylor expansion of batching learning. But I feel that it is both batch learning and online learning. Is it correct? </a:t>
            </a:r>
          </a:p>
          <a:p>
            <a:pPr lvl="0" rtl="0">
              <a:lnSpc>
                <a:spcPct val="115000"/>
              </a:lnSpc>
              <a:spcBef>
                <a:spcPts val="0"/>
              </a:spcBef>
              <a:buClr>
                <a:schemeClr val="dk1"/>
              </a:buClr>
              <a:buFont typeface="Arial"/>
              <a:buNone/>
            </a:pPr>
            <a:endParaRPr sz="1000">
              <a:solidFill>
                <a:srgbClr val="222222"/>
              </a:solidFill>
            </a:endParaRPr>
          </a:p>
          <a:p>
            <a:pPr lvl="0" rtl="0">
              <a:lnSpc>
                <a:spcPct val="115000"/>
              </a:lnSpc>
              <a:spcBef>
                <a:spcPts val="0"/>
              </a:spcBef>
              <a:buClr>
                <a:schemeClr val="dk1"/>
              </a:buClr>
              <a:buSzPct val="110000"/>
              <a:buFont typeface="Arial"/>
              <a:buNone/>
            </a:pPr>
            <a:r>
              <a:rPr lang="zh-CN" sz="1000">
                <a:solidFill>
                  <a:srgbClr val="222222"/>
                </a:solidFill>
              </a:rPr>
              <a:t>2. What does E  in equation (6) of the first paper denote?</a:t>
            </a:r>
          </a:p>
          <a:p>
            <a:pPr lvl="0" rtl="0">
              <a:lnSpc>
                <a:spcPct val="115000"/>
              </a:lnSpc>
              <a:spcBef>
                <a:spcPts val="0"/>
              </a:spcBef>
              <a:buClr>
                <a:schemeClr val="dk1"/>
              </a:buClr>
              <a:buFont typeface="Arial"/>
              <a:buNone/>
            </a:pPr>
            <a:endParaRPr sz="1000">
              <a:solidFill>
                <a:srgbClr val="222222"/>
              </a:solidFill>
            </a:endParaRPr>
          </a:p>
          <a:p>
            <a:pPr lvl="0" rtl="0">
              <a:lnSpc>
                <a:spcPct val="115000"/>
              </a:lnSpc>
              <a:spcBef>
                <a:spcPts val="0"/>
              </a:spcBef>
              <a:buClr>
                <a:schemeClr val="dk1"/>
              </a:buClr>
              <a:buSzPct val="110000"/>
              <a:buFont typeface="Arial"/>
              <a:buNone/>
            </a:pPr>
            <a:r>
              <a:rPr lang="zh-CN" sz="1000">
                <a:solidFill>
                  <a:srgbClr val="222222"/>
                </a:solidFill>
              </a:rPr>
              <a:t>3. What is sub-gradient, defined on the page 1575 of the second paper? </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pic>
        <p:nvPicPr>
          <p:cNvPr id="334" name="Shape 334"/>
          <p:cNvPicPr preferRelativeResize="0"/>
          <p:nvPr/>
        </p:nvPicPr>
        <p:blipFill>
          <a:blip r:embed="rId3">
            <a:alphaModFix/>
          </a:blip>
          <a:stretch>
            <a:fillRect/>
          </a:stretch>
        </p:blipFill>
        <p:spPr>
          <a:xfrm>
            <a:off x="329700" y="2131050"/>
            <a:ext cx="1184075" cy="959249"/>
          </a:xfrm>
          <a:prstGeom prst="rect">
            <a:avLst/>
          </a:prstGeom>
          <a:noFill/>
          <a:ln>
            <a:noFill/>
          </a:ln>
        </p:spPr>
      </p:pic>
      <p:sp>
        <p:nvSpPr>
          <p:cNvPr id="335" name="Shape 335"/>
          <p:cNvSpPr txBox="1"/>
          <p:nvPr/>
        </p:nvSpPr>
        <p:spPr>
          <a:xfrm>
            <a:off x="1674325" y="2131050"/>
            <a:ext cx="6353399" cy="1085700"/>
          </a:xfrm>
          <a:prstGeom prst="rect">
            <a:avLst/>
          </a:prstGeom>
          <a:noFill/>
          <a:ln>
            <a:noFill/>
          </a:ln>
        </p:spPr>
        <p:txBody>
          <a:bodyPr lIns="91425" tIns="91425" rIns="91425" bIns="91425" anchor="t" anchorCtr="0">
            <a:noAutofit/>
          </a:bodyPr>
          <a:lstStyle/>
          <a:p>
            <a:pPr lvl="0" rtl="0">
              <a:spcBef>
                <a:spcPts val="0"/>
              </a:spcBef>
              <a:buNone/>
            </a:pPr>
            <a:r>
              <a:rPr lang="zh-CN" sz="1100">
                <a:solidFill>
                  <a:srgbClr val="252525"/>
                </a:solidFill>
              </a:rPr>
              <a:t> for any </a:t>
            </a:r>
            <a:r>
              <a:rPr lang="zh-CN" sz="1100" i="1">
                <a:solidFill>
                  <a:srgbClr val="252525"/>
                </a:solidFill>
              </a:rPr>
              <a:t>x</a:t>
            </a:r>
            <a:r>
              <a:rPr lang="zh-CN" sz="1300" baseline="-25000">
                <a:solidFill>
                  <a:srgbClr val="252525"/>
                </a:solidFill>
              </a:rPr>
              <a:t>0</a:t>
            </a:r>
            <a:r>
              <a:rPr lang="zh-CN" sz="1100">
                <a:solidFill>
                  <a:srgbClr val="252525"/>
                </a:solidFill>
              </a:rPr>
              <a:t> in the domain of the function one can draw a line which goes through the point (</a:t>
            </a:r>
            <a:r>
              <a:rPr lang="zh-CN" sz="1100" i="1">
                <a:solidFill>
                  <a:srgbClr val="252525"/>
                </a:solidFill>
              </a:rPr>
              <a:t>x</a:t>
            </a:r>
            <a:r>
              <a:rPr lang="zh-CN" sz="1300" baseline="-25000">
                <a:solidFill>
                  <a:srgbClr val="252525"/>
                </a:solidFill>
              </a:rPr>
              <a:t>0</a:t>
            </a:r>
            <a:r>
              <a:rPr lang="zh-CN" sz="1100">
                <a:solidFill>
                  <a:srgbClr val="252525"/>
                </a:solidFill>
              </a:rPr>
              <a:t>, </a:t>
            </a:r>
            <a:r>
              <a:rPr lang="zh-CN" sz="1100" i="1">
                <a:solidFill>
                  <a:srgbClr val="252525"/>
                </a:solidFill>
              </a:rPr>
              <a:t>f</a:t>
            </a:r>
            <a:r>
              <a:rPr lang="zh-CN" sz="1100">
                <a:solidFill>
                  <a:srgbClr val="252525"/>
                </a:solidFill>
              </a:rPr>
              <a:t>(</a:t>
            </a:r>
            <a:r>
              <a:rPr lang="zh-CN" sz="1100" i="1">
                <a:solidFill>
                  <a:srgbClr val="252525"/>
                </a:solidFill>
              </a:rPr>
              <a:t>x</a:t>
            </a:r>
            <a:r>
              <a:rPr lang="zh-CN" sz="1300" baseline="-25000">
                <a:solidFill>
                  <a:srgbClr val="252525"/>
                </a:solidFill>
              </a:rPr>
              <a:t>0</a:t>
            </a:r>
            <a:r>
              <a:rPr lang="zh-CN" sz="1100">
                <a:solidFill>
                  <a:srgbClr val="252525"/>
                </a:solidFill>
              </a:rPr>
              <a:t>)) and which is everywhere either touching or below the graph of </a:t>
            </a:r>
            <a:r>
              <a:rPr lang="zh-CN" sz="1100" i="1">
                <a:solidFill>
                  <a:srgbClr val="252525"/>
                </a:solidFill>
              </a:rPr>
              <a:t>f</a:t>
            </a:r>
            <a:r>
              <a:rPr lang="zh-CN" sz="1100">
                <a:solidFill>
                  <a:srgbClr val="252525"/>
                </a:solidFill>
              </a:rPr>
              <a:t>. The </a:t>
            </a:r>
            <a:r>
              <a:rPr lang="zh-CN" sz="1100">
                <a:solidFill>
                  <a:srgbClr val="0B0080"/>
                </a:solidFill>
                <a:hlinkClick r:id="rId4"/>
              </a:rPr>
              <a:t>slope</a:t>
            </a:r>
            <a:r>
              <a:rPr lang="zh-CN" sz="1100">
                <a:solidFill>
                  <a:srgbClr val="252525"/>
                </a:solidFill>
              </a:rPr>
              <a:t> of such a line is called a </a:t>
            </a:r>
            <a:r>
              <a:rPr lang="zh-CN" sz="1100" i="1">
                <a:solidFill>
                  <a:srgbClr val="252525"/>
                </a:solidFill>
              </a:rPr>
              <a:t>subderivative (used for undifferemtiable points, not smooth lines)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3</a:t>
            </a:fld>
            <a:endParaRPr lang="zh-CN"/>
          </a:p>
        </p:txBody>
      </p:sp>
      <p:sp>
        <p:nvSpPr>
          <p:cNvPr id="45" name="Shape 45"/>
          <p:cNvSpPr txBox="1"/>
          <p:nvPr/>
        </p:nvSpPr>
        <p:spPr>
          <a:xfrm>
            <a:off x="920525" y="165750"/>
            <a:ext cx="6598799" cy="334500"/>
          </a:xfrm>
          <a:prstGeom prst="rect">
            <a:avLst/>
          </a:prstGeom>
          <a:noFill/>
          <a:ln>
            <a:noFill/>
          </a:ln>
        </p:spPr>
        <p:txBody>
          <a:bodyPr lIns="91425" tIns="91425" rIns="91425" bIns="91425" anchor="ctr" anchorCtr="0">
            <a:noAutofit/>
          </a:bodyPr>
          <a:lstStyle/>
          <a:p>
            <a:pPr lvl="0" algn="ctr" rtl="0">
              <a:spcBef>
                <a:spcPts val="0"/>
              </a:spcBef>
              <a:buNone/>
            </a:pPr>
            <a:r>
              <a:rPr lang="zh-CN" sz="3000" b="1"/>
              <a:t>stochastic optimization problem:</a:t>
            </a:r>
          </a:p>
        </p:txBody>
      </p:sp>
      <p:sp>
        <p:nvSpPr>
          <p:cNvPr id="46" name="Shape 46"/>
          <p:cNvSpPr txBox="1"/>
          <p:nvPr/>
        </p:nvSpPr>
        <p:spPr>
          <a:xfrm>
            <a:off x="566150" y="1201625"/>
            <a:ext cx="8104200" cy="36966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zh-CN"/>
              <a:t>x is a n dimension vector</a:t>
            </a:r>
          </a:p>
          <a:p>
            <a:pPr marL="457200" lvl="0" indent="-317500" rtl="0">
              <a:spcBef>
                <a:spcPts val="0"/>
              </a:spcBef>
              <a:buClr>
                <a:srgbClr val="000000"/>
              </a:buClr>
              <a:buSzPct val="100000"/>
              <a:buFont typeface="Arial"/>
              <a:buChar char="●"/>
            </a:pPr>
            <a:r>
              <a:rPr lang="zh-CN"/>
              <a:t>X is a n dimension nonempty bounded closed convext set (</a:t>
            </a:r>
            <a:r>
              <a:rPr lang="zh-CN" b="1"/>
              <a:t>x’s domain</a:t>
            </a:r>
            <a:r>
              <a:rPr lang="zh-CN"/>
              <a:t>)</a:t>
            </a:r>
          </a:p>
          <a:p>
            <a:pPr marL="457200" lvl="0" indent="-317500" rtl="0">
              <a:spcBef>
                <a:spcPts val="0"/>
              </a:spcBef>
              <a:buClr>
                <a:srgbClr val="000000"/>
              </a:buClr>
              <a:buSzPct val="100000"/>
              <a:buFont typeface="Arial"/>
              <a:buChar char="●"/>
            </a:pPr>
            <a:r>
              <a:rPr lang="zh-CN" b="1"/>
              <a:t>ξ</a:t>
            </a:r>
            <a:r>
              <a:rPr lang="zh-CN"/>
              <a:t> is a d dimension random vector</a:t>
            </a:r>
          </a:p>
          <a:p>
            <a:pPr marL="457200" lvl="0" indent="-317500" rtl="0">
              <a:spcBef>
                <a:spcPts val="0"/>
              </a:spcBef>
              <a:buClr>
                <a:srgbClr val="000000"/>
              </a:buClr>
              <a:buSzPct val="100000"/>
              <a:buFont typeface="Arial"/>
              <a:buChar char="●"/>
            </a:pPr>
            <a:r>
              <a:rPr lang="zh-CN"/>
              <a:t>Ξ is a d dimension vector set, </a:t>
            </a:r>
            <a:r>
              <a:rPr lang="zh-CN">
                <a:solidFill>
                  <a:schemeClr val="dk1"/>
                </a:solidFill>
              </a:rPr>
              <a:t>ξ’s probabilty distribution P is supported on Ξ</a:t>
            </a:r>
          </a:p>
          <a:p>
            <a:pPr marL="914400" lvl="1" indent="-317500" rtl="0">
              <a:spcBef>
                <a:spcPts val="0"/>
              </a:spcBef>
              <a:buClr>
                <a:schemeClr val="dk1"/>
              </a:buClr>
              <a:buSzPct val="127272"/>
              <a:buFont typeface="Arial"/>
              <a:buChar char="○"/>
            </a:pPr>
            <a:r>
              <a:rPr lang="zh-CN" sz="1100" b="1">
                <a:solidFill>
                  <a:srgbClr val="252525"/>
                </a:solidFill>
              </a:rPr>
              <a:t>support</a:t>
            </a:r>
            <a:r>
              <a:rPr lang="zh-CN" sz="1100">
                <a:solidFill>
                  <a:srgbClr val="252525"/>
                </a:solidFill>
              </a:rPr>
              <a:t> : P(</a:t>
            </a:r>
            <a:r>
              <a:rPr lang="zh-CN">
                <a:solidFill>
                  <a:schemeClr val="dk1"/>
                </a:solidFill>
              </a:rPr>
              <a:t>ξ ∈ Ξ</a:t>
            </a:r>
            <a:r>
              <a:rPr lang="zh-CN" sz="1100">
                <a:solidFill>
                  <a:srgbClr val="252525"/>
                </a:solidFill>
              </a:rPr>
              <a:t>) &gt; 0</a:t>
            </a:r>
          </a:p>
          <a:p>
            <a:pPr marL="457200" lvl="0" indent="-317500" rtl="0">
              <a:spcBef>
                <a:spcPts val="0"/>
              </a:spcBef>
              <a:buClr>
                <a:schemeClr val="dk1"/>
              </a:buClr>
              <a:buSzPct val="100000"/>
              <a:buFont typeface="Arial"/>
              <a:buChar char="●"/>
            </a:pPr>
            <a:r>
              <a:rPr lang="zh-CN">
                <a:solidFill>
                  <a:schemeClr val="dk1"/>
                </a:solidFill>
              </a:rPr>
              <a:t>F: X × Ξ -&gt; R</a:t>
            </a:r>
          </a:p>
          <a:p>
            <a:pPr lvl="0" rtl="0">
              <a:spcBef>
                <a:spcPts val="0"/>
              </a:spcBef>
              <a:buNone/>
            </a:pPr>
            <a:endParaRPr>
              <a:solidFill>
                <a:schemeClr val="dk1"/>
              </a:solidFill>
            </a:endParaRPr>
          </a:p>
          <a:p>
            <a:pPr rtl="0">
              <a:spcBef>
                <a:spcPts val="0"/>
              </a:spcBef>
              <a:buNone/>
            </a:pPr>
            <a:r>
              <a:rPr lang="zh-CN" b="1">
                <a:solidFill>
                  <a:schemeClr val="dk1"/>
                </a:solidFill>
              </a:rPr>
              <a:t>Assume:</a:t>
            </a:r>
          </a:p>
          <a:p>
            <a:pPr marL="457200" lvl="0" indent="-317500" rtl="0">
              <a:spcBef>
                <a:spcPts val="0"/>
              </a:spcBef>
              <a:buClr>
                <a:schemeClr val="dk1"/>
              </a:buClr>
              <a:buSzPct val="100000"/>
              <a:buFont typeface="Arial"/>
              <a:buChar char="●"/>
            </a:pPr>
            <a:r>
              <a:rPr lang="zh-CN">
                <a:solidFill>
                  <a:schemeClr val="dk1"/>
                </a:solidFill>
              </a:rPr>
              <a:t>the expected value function f(x) is </a:t>
            </a:r>
            <a:r>
              <a:rPr lang="zh-CN" b="1">
                <a:solidFill>
                  <a:schemeClr val="dk1"/>
                </a:solidFill>
              </a:rPr>
              <a:t>continuous </a:t>
            </a:r>
            <a:r>
              <a:rPr lang="zh-CN">
                <a:solidFill>
                  <a:schemeClr val="dk1"/>
                </a:solidFill>
              </a:rPr>
              <a:t>and </a:t>
            </a:r>
            <a:r>
              <a:rPr lang="zh-CN" b="1">
                <a:solidFill>
                  <a:schemeClr val="dk1"/>
                </a:solidFill>
              </a:rPr>
              <a:t>convex </a:t>
            </a:r>
            <a:r>
              <a:rPr lang="zh-CN">
                <a:solidFill>
                  <a:schemeClr val="dk1"/>
                </a:solidFill>
              </a:rPr>
              <a:t>on X</a:t>
            </a:r>
          </a:p>
          <a:p>
            <a:pPr marL="1371600" lvl="1" indent="-317500" rtl="0">
              <a:spcBef>
                <a:spcPts val="0"/>
              </a:spcBef>
              <a:buClr>
                <a:schemeClr val="dk1"/>
              </a:buClr>
              <a:buSzPct val="100000"/>
              <a:buFont typeface="Arial"/>
              <a:buChar char="○"/>
            </a:pPr>
            <a:r>
              <a:rPr lang="zh-CN">
                <a:solidFill>
                  <a:schemeClr val="dk1"/>
                </a:solidFill>
              </a:rPr>
              <a:t>not necessarily </a:t>
            </a:r>
            <a:r>
              <a:rPr lang="zh-CN" b="1">
                <a:solidFill>
                  <a:schemeClr val="dk1"/>
                </a:solidFill>
              </a:rPr>
              <a:t>differentiable</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p>
        </p:txBody>
      </p:sp>
      <p:pic>
        <p:nvPicPr>
          <p:cNvPr id="47" name="Shape 47"/>
          <p:cNvPicPr preferRelativeResize="0"/>
          <p:nvPr/>
        </p:nvPicPr>
        <p:blipFill>
          <a:blip r:embed="rId3">
            <a:alphaModFix/>
          </a:blip>
          <a:stretch>
            <a:fillRect/>
          </a:stretch>
        </p:blipFill>
        <p:spPr>
          <a:xfrm>
            <a:off x="2928450" y="648625"/>
            <a:ext cx="2438400" cy="523875"/>
          </a:xfrm>
          <a:prstGeom prst="rect">
            <a:avLst/>
          </a:prstGeom>
          <a:noFill/>
          <a:ln>
            <a:noFill/>
          </a:ln>
        </p:spPr>
      </p:pic>
      <p:pic>
        <p:nvPicPr>
          <p:cNvPr id="48" name="Shape 48"/>
          <p:cNvPicPr preferRelativeResize="0"/>
          <p:nvPr/>
        </p:nvPicPr>
        <p:blipFill>
          <a:blip r:embed="rId4">
            <a:alphaModFix/>
          </a:blip>
          <a:stretch>
            <a:fillRect/>
          </a:stretch>
        </p:blipFill>
        <p:spPr>
          <a:xfrm>
            <a:off x="762925" y="3506300"/>
            <a:ext cx="1570475" cy="1411349"/>
          </a:xfrm>
          <a:prstGeom prst="rect">
            <a:avLst/>
          </a:prstGeom>
          <a:noFill/>
          <a:ln>
            <a:noFill/>
          </a:ln>
        </p:spPr>
      </p:pic>
      <p:pic>
        <p:nvPicPr>
          <p:cNvPr id="49" name="Shape 49"/>
          <p:cNvPicPr preferRelativeResize="0"/>
          <p:nvPr/>
        </p:nvPicPr>
        <p:blipFill>
          <a:blip r:embed="rId5">
            <a:alphaModFix/>
          </a:blip>
          <a:stretch>
            <a:fillRect/>
          </a:stretch>
        </p:blipFill>
        <p:spPr>
          <a:xfrm>
            <a:off x="2652125" y="3525425"/>
            <a:ext cx="1503549" cy="1373099"/>
          </a:xfrm>
          <a:prstGeom prst="rect">
            <a:avLst/>
          </a:prstGeom>
          <a:noFill/>
          <a:ln>
            <a:noFill/>
          </a:ln>
        </p:spPr>
      </p:pic>
      <p:sp>
        <p:nvSpPr>
          <p:cNvPr id="50" name="Shape 50"/>
          <p:cNvSpPr txBox="1"/>
          <p:nvPr/>
        </p:nvSpPr>
        <p:spPr>
          <a:xfrm>
            <a:off x="207550" y="3560875"/>
            <a:ext cx="888600" cy="259499"/>
          </a:xfrm>
          <a:prstGeom prst="rect">
            <a:avLst/>
          </a:prstGeom>
          <a:noFill/>
          <a:ln>
            <a:noFill/>
          </a:ln>
        </p:spPr>
        <p:txBody>
          <a:bodyPr lIns="91425" tIns="91425" rIns="91425" bIns="91425" anchor="t" anchorCtr="0">
            <a:noAutofit/>
          </a:bodyPr>
          <a:lstStyle/>
          <a:p>
            <a:pPr>
              <a:spcBef>
                <a:spcPts val="0"/>
              </a:spcBef>
              <a:buNone/>
            </a:pPr>
            <a:r>
              <a:rPr lang="zh-CN" b="1"/>
              <a:t>Convex</a:t>
            </a:r>
          </a:p>
        </p:txBody>
      </p:sp>
      <p:sp>
        <p:nvSpPr>
          <p:cNvPr id="51" name="Shape 51"/>
          <p:cNvSpPr txBox="1"/>
          <p:nvPr/>
        </p:nvSpPr>
        <p:spPr>
          <a:xfrm>
            <a:off x="4034375" y="3606300"/>
            <a:ext cx="1290600" cy="259499"/>
          </a:xfrm>
          <a:prstGeom prst="rect">
            <a:avLst/>
          </a:prstGeom>
          <a:noFill/>
          <a:ln>
            <a:noFill/>
          </a:ln>
        </p:spPr>
        <p:txBody>
          <a:bodyPr lIns="91425" tIns="91425" rIns="91425" bIns="91425" anchor="t" anchorCtr="0">
            <a:noAutofit/>
          </a:bodyPr>
          <a:lstStyle/>
          <a:p>
            <a:pPr>
              <a:spcBef>
                <a:spcPts val="0"/>
              </a:spcBef>
              <a:buNone/>
            </a:pPr>
            <a:r>
              <a:rPr lang="zh-CN" b="1"/>
              <a:t>Non-Convex</a:t>
            </a:r>
          </a:p>
        </p:txBody>
      </p:sp>
      <p:pic>
        <p:nvPicPr>
          <p:cNvPr id="52" name="Shape 52"/>
          <p:cNvPicPr preferRelativeResize="0"/>
          <p:nvPr/>
        </p:nvPicPr>
        <p:blipFill>
          <a:blip r:embed="rId6">
            <a:alphaModFix/>
          </a:blip>
          <a:stretch>
            <a:fillRect/>
          </a:stretch>
        </p:blipFill>
        <p:spPr>
          <a:xfrm>
            <a:off x="5496550" y="3252200"/>
            <a:ext cx="2257425" cy="1828800"/>
          </a:xfrm>
          <a:prstGeom prst="rect">
            <a:avLst/>
          </a:prstGeom>
          <a:noFill/>
          <a:ln>
            <a:noFill/>
          </a:ln>
        </p:spPr>
      </p:pic>
      <p:sp>
        <p:nvSpPr>
          <p:cNvPr id="53" name="Shape 53"/>
          <p:cNvSpPr txBox="1"/>
          <p:nvPr/>
        </p:nvSpPr>
        <p:spPr>
          <a:xfrm>
            <a:off x="7076375" y="4287325"/>
            <a:ext cx="2231100" cy="259499"/>
          </a:xfrm>
          <a:prstGeom prst="rect">
            <a:avLst/>
          </a:prstGeom>
          <a:noFill/>
          <a:ln>
            <a:noFill/>
          </a:ln>
        </p:spPr>
        <p:txBody>
          <a:bodyPr lIns="91425" tIns="91425" rIns="91425" bIns="91425" anchor="t" anchorCtr="0">
            <a:noAutofit/>
          </a:bodyPr>
          <a:lstStyle/>
          <a:p>
            <a:pPr>
              <a:spcBef>
                <a:spcPts val="0"/>
              </a:spcBef>
              <a:buNone/>
            </a:pPr>
            <a:r>
              <a:rPr lang="zh-CN" b="1"/>
              <a:t>Non-differentiable at x</a:t>
            </a:r>
            <a:r>
              <a:rPr lang="zh-CN" b="1" baseline="-25000"/>
              <a:t>0</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30</a:t>
            </a:fld>
            <a:endParaRPr lang="zh-CN"/>
          </a:p>
        </p:txBody>
      </p:sp>
      <p:sp>
        <p:nvSpPr>
          <p:cNvPr id="341" name="Shape 341"/>
          <p:cNvSpPr txBox="1"/>
          <p:nvPr/>
        </p:nvSpPr>
        <p:spPr>
          <a:xfrm>
            <a:off x="193875" y="193875"/>
            <a:ext cx="8471999" cy="4840800"/>
          </a:xfrm>
          <a:prstGeom prst="rect">
            <a:avLst/>
          </a:prstGeom>
          <a:noFill/>
          <a:ln>
            <a:noFill/>
          </a:ln>
        </p:spPr>
        <p:txBody>
          <a:bodyPr lIns="91425" tIns="91425" rIns="91425" bIns="91425" anchor="t" anchorCtr="0">
            <a:noAutofit/>
          </a:bodyPr>
          <a:lstStyle/>
          <a:p>
            <a:pPr lvl="0" rtl="0">
              <a:spcBef>
                <a:spcPts val="0"/>
              </a:spcBef>
              <a:buNone/>
            </a:pPr>
            <a:r>
              <a:rPr lang="zh-CN"/>
              <a:t>Q&amp;A</a:t>
            </a:r>
          </a:p>
          <a:p>
            <a:pPr rtl="0">
              <a:spcBef>
                <a:spcPts val="0"/>
              </a:spcBef>
              <a:buNone/>
            </a:pPr>
            <a:endParaRPr/>
          </a:p>
          <a:p>
            <a:pPr lvl="0" rtl="0">
              <a:spcBef>
                <a:spcPts val="0"/>
              </a:spcBef>
              <a:buNone/>
            </a:pPr>
            <a:r>
              <a:rPr lang="zh-CN"/>
              <a:t>Tavish:</a:t>
            </a:r>
          </a:p>
          <a:p>
            <a:pPr lvl="0" rtl="0">
              <a:lnSpc>
                <a:spcPct val="115000"/>
              </a:lnSpc>
              <a:spcBef>
                <a:spcPts val="0"/>
              </a:spcBef>
              <a:buClr>
                <a:schemeClr val="dk1"/>
              </a:buClr>
              <a:buSzPct val="110000"/>
              <a:buFont typeface="Arial"/>
              <a:buNone/>
            </a:pPr>
            <a:r>
              <a:rPr lang="zh-CN" sz="1000">
                <a:solidFill>
                  <a:srgbClr val="222222"/>
                </a:solidFill>
              </a:rPr>
              <a:t>From Large Scale Online Learning paper:</a:t>
            </a:r>
          </a:p>
          <a:p>
            <a:pPr marL="596900" lvl="0" indent="-292100" rtl="0">
              <a:lnSpc>
                <a:spcPct val="115000"/>
              </a:lnSpc>
              <a:spcBef>
                <a:spcPts val="0"/>
              </a:spcBef>
              <a:buClr>
                <a:srgbClr val="222222"/>
              </a:buClr>
              <a:buSzPct val="100000"/>
              <a:buFont typeface="Arial"/>
              <a:buAutoNum type="arabicPeriod"/>
            </a:pPr>
            <a:r>
              <a:rPr lang="zh-CN" sz="1000">
                <a:solidFill>
                  <a:srgbClr val="222222"/>
                </a:solidFill>
              </a:rPr>
              <a:t>What is the difference between optimization and learning speed with respect to empirical cost C_n and expected cost C_{\infinity}? </a:t>
            </a:r>
          </a:p>
          <a:p>
            <a:pPr marL="596900" lvl="0" indent="-292100" rtl="0">
              <a:lnSpc>
                <a:spcPct val="115000"/>
              </a:lnSpc>
              <a:spcBef>
                <a:spcPts val="0"/>
              </a:spcBef>
              <a:buClr>
                <a:srgbClr val="222222"/>
              </a:buClr>
              <a:buSzPct val="100000"/>
              <a:buFont typeface="Arial"/>
              <a:buAutoNum type="arabicPeriod"/>
            </a:pPr>
            <a:r>
              <a:rPr lang="zh-CN" sz="1000">
                <a:solidFill>
                  <a:srgbClr val="222222"/>
                </a:solidFill>
              </a:rPr>
              <a:t>Also, paper mentions that both batch and online sequences converge at the same speed for adequate choices of scaling matrix. Does it mean that both are equally fast? How does convergence speed relate to learning/optimization speed?</a:t>
            </a:r>
          </a:p>
          <a:p>
            <a:pPr lvl="0" rtl="0">
              <a:lnSpc>
                <a:spcPct val="115000"/>
              </a:lnSpc>
              <a:spcBef>
                <a:spcPts val="0"/>
              </a:spcBef>
              <a:buClr>
                <a:schemeClr val="dk1"/>
              </a:buClr>
              <a:buSzPct val="110000"/>
              <a:buFont typeface="Arial"/>
              <a:buNone/>
            </a:pPr>
            <a:r>
              <a:rPr lang="zh-CN" sz="1000">
                <a:solidFill>
                  <a:srgbClr val="222222"/>
                </a:solidFill>
              </a:rPr>
              <a:t>From ROBUST STOCHASTIC APPROXIMATION APPROACH TO STOCHASTIC PROGRAMMING:</a:t>
            </a:r>
          </a:p>
          <a:p>
            <a:pPr rtl="0">
              <a:spcBef>
                <a:spcPts val="0"/>
              </a:spcBef>
              <a:buNone/>
            </a:pPr>
            <a:r>
              <a:rPr lang="zh-CN" sz="1000">
                <a:solidFill>
                  <a:srgbClr val="222222"/>
                </a:solidFill>
              </a:rPr>
              <a:t>      3. I didn’t understand much of this paper. So to just get a high level idea of what is the gist behind the two methods that have been compared in the paper, can you briefly describe the stochastic approximation (SA) and the sample average approximation (SAA) method and highlight the major difference between the two?</a:t>
            </a:r>
          </a:p>
          <a:p>
            <a:pPr lvl="0" rtl="0">
              <a:spcBef>
                <a:spcPts val="0"/>
              </a:spcBef>
              <a:buNone/>
            </a:pPr>
            <a:endParaRPr/>
          </a:p>
          <a:p>
            <a:pPr rtl="0">
              <a:spcBef>
                <a:spcPts val="0"/>
              </a:spcBef>
              <a:buNone/>
            </a:pPr>
            <a:r>
              <a:rPr lang="zh-CN" sz="1000"/>
              <a:t>In the classical analysis of the </a:t>
            </a:r>
            <a:r>
              <a:rPr lang="zh-CN" sz="1000" b="1"/>
              <a:t>SA</a:t>
            </a:r>
            <a:r>
              <a:rPr lang="zh-CN" sz="1000"/>
              <a:t> algorithm assumed that </a:t>
            </a:r>
          </a:p>
          <a:p>
            <a:pPr marL="457200" lvl="0" indent="-292100" rtl="0">
              <a:spcBef>
                <a:spcPts val="0"/>
              </a:spcBef>
              <a:buClr>
                <a:srgbClr val="000000"/>
              </a:buClr>
              <a:buSzPct val="100000"/>
              <a:buFont typeface="Arial"/>
              <a:buChar char="●"/>
            </a:pPr>
            <a:r>
              <a:rPr lang="zh-CN" sz="1000"/>
              <a:t>f(·) is twice continuously differentiable </a:t>
            </a:r>
          </a:p>
          <a:p>
            <a:pPr marL="457200" lvl="0" indent="-292100" rtl="0">
              <a:spcBef>
                <a:spcPts val="0"/>
              </a:spcBef>
              <a:buClr>
                <a:srgbClr val="000000"/>
              </a:buClr>
              <a:buSzPct val="100000"/>
              <a:buFont typeface="Arial"/>
              <a:buChar char="●"/>
            </a:pPr>
            <a:r>
              <a:rPr lang="zh-CN" sz="1000"/>
              <a:t>f(·) is strongly convex</a:t>
            </a:r>
          </a:p>
          <a:p>
            <a:pPr marL="457200" lvl="0" indent="-292100" rtl="0">
              <a:spcBef>
                <a:spcPts val="0"/>
              </a:spcBef>
              <a:buClr>
                <a:srgbClr val="000000"/>
              </a:buClr>
              <a:buSzPct val="100000"/>
              <a:buFont typeface="Arial"/>
              <a:buChar char="●"/>
            </a:pPr>
            <a:r>
              <a:rPr lang="zh-CN" sz="1000"/>
              <a:t>the minimizer of f belongs to the interior of X</a:t>
            </a:r>
          </a:p>
          <a:p>
            <a:pPr indent="457200" rtl="0">
              <a:spcBef>
                <a:spcPts val="0"/>
              </a:spcBef>
              <a:buNone/>
            </a:pPr>
            <a:r>
              <a:rPr lang="zh-CN" sz="1000" b="1"/>
              <a:t>conclusions for SA:</a:t>
            </a:r>
          </a:p>
          <a:p>
            <a:pPr marL="914400" lvl="0" indent="-292100" rtl="0">
              <a:spcBef>
                <a:spcPts val="0"/>
              </a:spcBef>
              <a:buClr>
                <a:srgbClr val="000000"/>
              </a:buClr>
              <a:buSzPct val="100000"/>
              <a:buFont typeface="Arial"/>
              <a:buChar char="●"/>
            </a:pPr>
            <a:r>
              <a:rPr lang="zh-CN" sz="1000"/>
              <a:t>rate of convergence E[f(x</a:t>
            </a:r>
            <a:r>
              <a:rPr lang="zh-CN" sz="1000" baseline="-25000"/>
              <a:t>t</a:t>
            </a:r>
            <a:r>
              <a:rPr lang="zh-CN" sz="1000"/>
              <a:t>)−f</a:t>
            </a:r>
            <a:r>
              <a:rPr lang="zh-CN" sz="1000" baseline="-25000"/>
              <a:t>∗</a:t>
            </a:r>
            <a:r>
              <a:rPr lang="zh-CN" sz="1000"/>
              <a:t>] = O(t</a:t>
            </a:r>
            <a:r>
              <a:rPr lang="zh-CN" sz="1000" baseline="30000"/>
              <a:t>−1</a:t>
            </a:r>
            <a:r>
              <a:rPr lang="zh-CN" sz="1000"/>
              <a:t>)</a:t>
            </a:r>
          </a:p>
          <a:p>
            <a:pPr marL="914400" lvl="0" indent="-292100" rtl="0">
              <a:spcBef>
                <a:spcPts val="0"/>
              </a:spcBef>
              <a:buClr>
                <a:srgbClr val="000000"/>
              </a:buClr>
              <a:buSzPct val="100000"/>
              <a:buFont typeface="Arial"/>
              <a:buChar char="●"/>
            </a:pPr>
            <a:r>
              <a:rPr lang="zh-CN" sz="1000"/>
              <a:t>sensitive to a choice of the respective stepsizes</a:t>
            </a:r>
          </a:p>
          <a:p>
            <a:pPr marL="914400" lvl="0" indent="-292100" rtl="0">
              <a:spcBef>
                <a:spcPts val="0"/>
              </a:spcBef>
              <a:buClr>
                <a:srgbClr val="000000"/>
              </a:buClr>
              <a:buSzPct val="100000"/>
              <a:buFont typeface="Arial"/>
              <a:buChar char="●"/>
            </a:pPr>
            <a:r>
              <a:rPr lang="zh-CN" sz="1000"/>
              <a:t>longer stepsizes were suggested with consequent averaging of the obtained iterates</a:t>
            </a:r>
          </a:p>
          <a:p>
            <a:pPr rtl="0">
              <a:spcBef>
                <a:spcPts val="0"/>
              </a:spcBef>
              <a:buNone/>
            </a:pPr>
            <a:r>
              <a:rPr lang="zh-CN" sz="1000"/>
              <a:t>For convex-concave </a:t>
            </a:r>
            <a:r>
              <a:rPr lang="zh-CN" sz="1000" b="1"/>
              <a:t>saddle point problems</a:t>
            </a:r>
            <a:r>
              <a:rPr lang="zh-CN" sz="1000"/>
              <a:t>, if assume:</a:t>
            </a:r>
          </a:p>
          <a:p>
            <a:pPr marL="457200" lvl="0" indent="-292100" rtl="0">
              <a:spcBef>
                <a:spcPts val="0"/>
              </a:spcBef>
              <a:buClr>
                <a:srgbClr val="000000"/>
              </a:buClr>
              <a:buSzPct val="100000"/>
              <a:buFont typeface="Arial"/>
              <a:buChar char="●"/>
            </a:pPr>
            <a:r>
              <a:rPr lang="zh-CN" sz="1000"/>
              <a:t> general-type Lipschitz continuous convex objectives</a:t>
            </a:r>
          </a:p>
          <a:p>
            <a:pPr rtl="0">
              <a:spcBef>
                <a:spcPts val="0"/>
              </a:spcBef>
              <a:buNone/>
            </a:pPr>
            <a:r>
              <a:rPr lang="zh-CN" sz="1000"/>
              <a:t>	</a:t>
            </a:r>
            <a:r>
              <a:rPr lang="zh-CN" sz="1000" b="1"/>
              <a:t>conclusions for saddle point problems:</a:t>
            </a:r>
          </a:p>
          <a:p>
            <a:pPr marL="914400" lvl="0" indent="-292100" rtl="0">
              <a:spcBef>
                <a:spcPts val="0"/>
              </a:spcBef>
              <a:buClr>
                <a:srgbClr val="000000"/>
              </a:buClr>
              <a:buSzPct val="100000"/>
              <a:buFont typeface="Arial"/>
              <a:buChar char="●"/>
            </a:pPr>
            <a:r>
              <a:rPr lang="zh-CN" sz="1000"/>
              <a:t>O(t </a:t>
            </a:r>
            <a:r>
              <a:rPr lang="zh-CN" sz="1000" baseline="30000"/>
              <a:t>−1/2</a:t>
            </a:r>
            <a:r>
              <a:rPr lang="zh-CN" sz="1000"/>
              <a:t>) rate of convergence</a:t>
            </a:r>
          </a:p>
          <a:p>
            <a:pPr rtl="0">
              <a:spcBef>
                <a:spcPts val="600"/>
              </a:spcBef>
              <a:buNone/>
            </a:pPr>
            <a:r>
              <a:rPr lang="zh-CN" sz="1000">
                <a:solidFill>
                  <a:schemeClr val="dk1"/>
                </a:solidFill>
              </a:rPr>
              <a:t>This paper doesn’t focus on the SAA approach. Briefly, the </a:t>
            </a:r>
            <a:r>
              <a:rPr lang="zh-CN" sz="1000" b="1">
                <a:solidFill>
                  <a:schemeClr val="dk1"/>
                </a:solidFill>
              </a:rPr>
              <a:t>SAA </a:t>
            </a:r>
            <a:r>
              <a:rPr lang="zh-CN" sz="1000">
                <a:solidFill>
                  <a:schemeClr val="dk1"/>
                </a:solidFill>
              </a:rPr>
              <a:t>approach </a:t>
            </a:r>
          </a:p>
          <a:p>
            <a:pPr marL="914400" lvl="0" indent="-292100" rtl="0">
              <a:spcBef>
                <a:spcPts val="600"/>
              </a:spcBef>
              <a:buClr>
                <a:schemeClr val="dk1"/>
              </a:buClr>
              <a:buSzPct val="100000"/>
              <a:buFont typeface="Arial"/>
              <a:buChar char="●"/>
            </a:pPr>
            <a:r>
              <a:rPr lang="zh-CN" sz="1000">
                <a:solidFill>
                  <a:schemeClr val="dk1"/>
                </a:solidFill>
              </a:rPr>
              <a:t> generate a (random) sample ξ1,...,ξN , of size N, and approximate the “true” problem (1.1) by the sample average problem</a:t>
            </a:r>
          </a:p>
          <a:p>
            <a:pPr rtl="0">
              <a:spcBef>
                <a:spcPts val="0"/>
              </a:spcBef>
              <a:buNone/>
            </a:pPr>
            <a:endParaRPr sz="1000"/>
          </a:p>
          <a:p>
            <a:pPr lvl="0" rtl="0">
              <a:spcBef>
                <a:spcPts val="0"/>
              </a:spcBef>
              <a:buNone/>
            </a:pPr>
            <a:endParaRPr sz="1000"/>
          </a:p>
          <a:p>
            <a:pPr lvl="0" rtl="0">
              <a:spcBef>
                <a:spcPts val="0"/>
              </a:spcBef>
              <a:buNone/>
            </a:pPr>
            <a:endParaRP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31</a:t>
            </a:fld>
            <a:endParaRPr lang="zh-CN"/>
          </a:p>
        </p:txBody>
      </p:sp>
      <p:sp>
        <p:nvSpPr>
          <p:cNvPr id="347" name="Shape 347"/>
          <p:cNvSpPr txBox="1"/>
          <p:nvPr/>
        </p:nvSpPr>
        <p:spPr>
          <a:xfrm>
            <a:off x="200325" y="219725"/>
            <a:ext cx="8555999" cy="4794899"/>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zh-CN">
                <a:solidFill>
                  <a:schemeClr val="dk1"/>
                </a:solidFill>
              </a:rPr>
              <a:t>Q&amp;A</a:t>
            </a:r>
          </a:p>
          <a:p>
            <a:pPr rtl="0">
              <a:lnSpc>
                <a:spcPct val="115000"/>
              </a:lnSpc>
              <a:spcBef>
                <a:spcPts val="0"/>
              </a:spcBef>
              <a:buNone/>
            </a:pPr>
            <a:endParaRPr>
              <a:solidFill>
                <a:srgbClr val="222222"/>
              </a:solidFill>
            </a:endParaRPr>
          </a:p>
          <a:p>
            <a:pPr lvl="0" rtl="0">
              <a:lnSpc>
                <a:spcPct val="115000"/>
              </a:lnSpc>
              <a:spcBef>
                <a:spcPts val="0"/>
              </a:spcBef>
              <a:buNone/>
            </a:pPr>
            <a:r>
              <a:rPr lang="zh-CN">
                <a:solidFill>
                  <a:srgbClr val="222222"/>
                </a:solidFill>
              </a:rPr>
              <a:t>Brad:</a:t>
            </a:r>
          </a:p>
          <a:p>
            <a:pPr lvl="0" rtl="0">
              <a:lnSpc>
                <a:spcPct val="115000"/>
              </a:lnSpc>
              <a:spcBef>
                <a:spcPts val="0"/>
              </a:spcBef>
              <a:buClr>
                <a:schemeClr val="dk1"/>
              </a:buClr>
              <a:buSzPct val="110000"/>
              <a:buFont typeface="Arial"/>
              <a:buNone/>
            </a:pPr>
            <a:r>
              <a:rPr lang="zh-CN" sz="1000">
                <a:solidFill>
                  <a:srgbClr val="222222"/>
                </a:solidFill>
              </a:rPr>
              <a:t>1. re: Large Scale Online Learning - Is there any way to quantify the point where online algorithms become better? i.e. in terms of dataset size.</a:t>
            </a:r>
          </a:p>
          <a:p>
            <a:pPr lvl="0" rtl="0">
              <a:lnSpc>
                <a:spcPct val="115000"/>
              </a:lnSpc>
              <a:spcBef>
                <a:spcPts val="0"/>
              </a:spcBef>
              <a:buClr>
                <a:schemeClr val="dk1"/>
              </a:buClr>
              <a:buFont typeface="Arial"/>
              <a:buNone/>
            </a:pPr>
            <a:endParaRPr sz="1000">
              <a:solidFill>
                <a:srgbClr val="222222"/>
              </a:solidFill>
            </a:endParaRPr>
          </a:p>
          <a:p>
            <a:pPr lvl="0" rtl="0">
              <a:lnSpc>
                <a:spcPct val="115000"/>
              </a:lnSpc>
              <a:spcBef>
                <a:spcPts val="0"/>
              </a:spcBef>
              <a:buClr>
                <a:schemeClr val="dk1"/>
              </a:buClr>
              <a:buSzPct val="110000"/>
              <a:buFont typeface="Arial"/>
              <a:buNone/>
            </a:pPr>
            <a:r>
              <a:rPr lang="zh-CN" sz="1000">
                <a:solidFill>
                  <a:srgbClr val="222222"/>
                </a:solidFill>
              </a:rPr>
              <a:t>2. re: Stockastic Approzximation - Can you give an overview of the "Classical SA algorithm?"</a:t>
            </a:r>
          </a:p>
          <a:p>
            <a:pPr marL="0" lvl="0" indent="457200" rtl="0">
              <a:lnSpc>
                <a:spcPct val="115000"/>
              </a:lnSpc>
              <a:spcBef>
                <a:spcPts val="0"/>
              </a:spcBef>
              <a:buClr>
                <a:schemeClr val="dk1"/>
              </a:buClr>
              <a:buSzPct val="110000"/>
              <a:buFont typeface="Arial"/>
              <a:buNone/>
            </a:pPr>
            <a:r>
              <a:rPr lang="zh-CN" sz="1000">
                <a:solidFill>
                  <a:srgbClr val="222222"/>
                </a:solidFill>
              </a:rPr>
              <a:t>problems: try to solve                                  , and find the optimal x</a:t>
            </a:r>
          </a:p>
          <a:p>
            <a:pPr marL="0" lvl="0" indent="457200" rtl="0">
              <a:lnSpc>
                <a:spcPct val="115000"/>
              </a:lnSpc>
              <a:spcBef>
                <a:spcPts val="0"/>
              </a:spcBef>
              <a:buClr>
                <a:schemeClr val="dk1"/>
              </a:buClr>
              <a:buSzPct val="110000"/>
              <a:buFont typeface="Arial"/>
              <a:buNone/>
            </a:pPr>
            <a:r>
              <a:rPr lang="zh-CN" sz="1000">
                <a:solidFill>
                  <a:srgbClr val="222222"/>
                </a:solidFill>
              </a:rPr>
              <a:t>solution:  gradient descent, using iteration formular: </a:t>
            </a:r>
          </a:p>
          <a:p>
            <a:pPr marL="0" lvl="0" indent="457200" rtl="0">
              <a:lnSpc>
                <a:spcPct val="115000"/>
              </a:lnSpc>
              <a:spcBef>
                <a:spcPts val="0"/>
              </a:spcBef>
              <a:buClr>
                <a:schemeClr val="dk1"/>
              </a:buClr>
              <a:buFont typeface="Arial"/>
              <a:buNone/>
            </a:pPr>
            <a:endParaRPr sz="1000">
              <a:solidFill>
                <a:srgbClr val="222222"/>
              </a:solidFill>
            </a:endParaRPr>
          </a:p>
          <a:p>
            <a:pPr marL="0" lvl="0" indent="457200" rtl="0">
              <a:lnSpc>
                <a:spcPct val="115000"/>
              </a:lnSpc>
              <a:spcBef>
                <a:spcPts val="0"/>
              </a:spcBef>
              <a:buClr>
                <a:schemeClr val="dk1"/>
              </a:buClr>
              <a:buFont typeface="Arial"/>
              <a:buNone/>
            </a:pPr>
            <a:endParaRPr sz="1000">
              <a:solidFill>
                <a:srgbClr val="222222"/>
              </a:solidFill>
            </a:endParaRPr>
          </a:p>
          <a:p>
            <a:pPr marL="0" lvl="0" indent="457200" rtl="0">
              <a:lnSpc>
                <a:spcPct val="115000"/>
              </a:lnSpc>
              <a:spcBef>
                <a:spcPts val="0"/>
              </a:spcBef>
              <a:buClr>
                <a:schemeClr val="dk1"/>
              </a:buClr>
              <a:buSzPct val="110000"/>
              <a:buFont typeface="Arial"/>
              <a:buNone/>
            </a:pPr>
            <a:r>
              <a:rPr lang="zh-CN" sz="1000">
                <a:solidFill>
                  <a:srgbClr val="222222"/>
                </a:solidFill>
              </a:rPr>
              <a:t>	  in j</a:t>
            </a:r>
            <a:r>
              <a:rPr lang="zh-CN" sz="1000" baseline="30000">
                <a:solidFill>
                  <a:srgbClr val="222222"/>
                </a:solidFill>
              </a:rPr>
              <a:t>th</a:t>
            </a:r>
            <a:r>
              <a:rPr lang="zh-CN" sz="1000">
                <a:solidFill>
                  <a:srgbClr val="222222"/>
                </a:solidFill>
              </a:rPr>
              <a:t> iteration, find a sub-gradient descending direction, and move r</a:t>
            </a:r>
            <a:r>
              <a:rPr lang="zh-CN" sz="1000" baseline="-25000">
                <a:solidFill>
                  <a:srgbClr val="222222"/>
                </a:solidFill>
              </a:rPr>
              <a:t>j</a:t>
            </a:r>
            <a:r>
              <a:rPr lang="zh-CN" sz="1000">
                <a:solidFill>
                  <a:srgbClr val="222222"/>
                </a:solidFill>
              </a:rPr>
              <a:t> step size. r</a:t>
            </a:r>
            <a:r>
              <a:rPr lang="zh-CN" sz="1000" baseline="-25000">
                <a:solidFill>
                  <a:srgbClr val="222222"/>
                </a:solidFill>
              </a:rPr>
              <a:t>j</a:t>
            </a:r>
            <a:r>
              <a:rPr lang="zh-CN" sz="1000">
                <a:solidFill>
                  <a:srgbClr val="222222"/>
                </a:solidFill>
              </a:rPr>
              <a:t> is setted as </a:t>
            </a:r>
            <a:r>
              <a:rPr lang="zh-CN" sz="1000"/>
              <a:t>γ</a:t>
            </a:r>
            <a:r>
              <a:rPr lang="zh-CN" sz="1000" baseline="-25000"/>
              <a:t>j</a:t>
            </a:r>
            <a:r>
              <a:rPr lang="zh-CN" sz="1000"/>
              <a:t> = θ/j</a:t>
            </a:r>
          </a:p>
          <a:p>
            <a:pPr lvl="0" rtl="0">
              <a:lnSpc>
                <a:spcPct val="115000"/>
              </a:lnSpc>
              <a:spcBef>
                <a:spcPts val="0"/>
              </a:spcBef>
              <a:buClr>
                <a:schemeClr val="dk1"/>
              </a:buClr>
              <a:buFont typeface="Arial"/>
              <a:buNone/>
            </a:pPr>
            <a:endParaRPr sz="1000">
              <a:solidFill>
                <a:srgbClr val="222222"/>
              </a:solidFill>
            </a:endParaRPr>
          </a:p>
          <a:p>
            <a:pPr rtl="0">
              <a:spcBef>
                <a:spcPts val="0"/>
              </a:spcBef>
              <a:buNone/>
            </a:pPr>
            <a:r>
              <a:rPr lang="zh-CN" sz="1000">
                <a:solidFill>
                  <a:srgbClr val="222222"/>
                </a:solidFill>
              </a:rPr>
              <a:t>3. re: Stochastic Approximation - Does E-SA ever outperform N-SA in terms of quality of solutions?</a:t>
            </a:r>
          </a:p>
          <a:p>
            <a:pPr rtl="0">
              <a:spcBef>
                <a:spcPts val="0"/>
              </a:spcBef>
              <a:buNone/>
            </a:pPr>
            <a:endParaRPr sz="1000">
              <a:solidFill>
                <a:srgbClr val="222222"/>
              </a:solidFill>
            </a:endParaRPr>
          </a:p>
          <a:p>
            <a:pPr rtl="0">
              <a:spcBef>
                <a:spcPts val="0"/>
              </a:spcBef>
              <a:buNone/>
            </a:pPr>
            <a:r>
              <a:rPr lang="zh-CN" sz="1000">
                <a:solidFill>
                  <a:srgbClr val="222222"/>
                </a:solidFill>
              </a:rPr>
              <a:t>Yes. E-SA and N-SA’s performace ratio satisfy this inequation:                                                                                     both equal signs can be meet</a:t>
            </a:r>
          </a:p>
          <a:p>
            <a:pPr rtl="0">
              <a:spcBef>
                <a:spcPts val="0"/>
              </a:spcBef>
              <a:buNone/>
            </a:pPr>
            <a:endParaRPr sz="1000">
              <a:solidFill>
                <a:srgbClr val="222222"/>
              </a:solidFill>
            </a:endParaRPr>
          </a:p>
          <a:p>
            <a:pPr>
              <a:spcBef>
                <a:spcPts val="0"/>
              </a:spcBef>
              <a:buNone/>
            </a:pPr>
            <a:endParaRPr sz="1000">
              <a:solidFill>
                <a:srgbClr val="222222"/>
              </a:solidFill>
            </a:endParaRPr>
          </a:p>
        </p:txBody>
      </p:sp>
      <p:pic>
        <p:nvPicPr>
          <p:cNvPr id="348" name="Shape 348"/>
          <p:cNvPicPr preferRelativeResize="0"/>
          <p:nvPr/>
        </p:nvPicPr>
        <p:blipFill>
          <a:blip r:embed="rId3">
            <a:alphaModFix/>
          </a:blip>
          <a:stretch>
            <a:fillRect/>
          </a:stretch>
        </p:blipFill>
        <p:spPr>
          <a:xfrm>
            <a:off x="3792775" y="2718100"/>
            <a:ext cx="2645699" cy="472225"/>
          </a:xfrm>
          <a:prstGeom prst="rect">
            <a:avLst/>
          </a:prstGeom>
          <a:noFill/>
          <a:ln>
            <a:noFill/>
          </a:ln>
        </p:spPr>
      </p:pic>
      <p:pic>
        <p:nvPicPr>
          <p:cNvPr id="349" name="Shape 349"/>
          <p:cNvPicPr preferRelativeResize="0"/>
          <p:nvPr/>
        </p:nvPicPr>
        <p:blipFill>
          <a:blip r:embed="rId4">
            <a:alphaModFix/>
          </a:blip>
          <a:stretch>
            <a:fillRect/>
          </a:stretch>
        </p:blipFill>
        <p:spPr>
          <a:xfrm>
            <a:off x="1933200" y="1530500"/>
            <a:ext cx="1161249" cy="183975"/>
          </a:xfrm>
          <a:prstGeom prst="rect">
            <a:avLst/>
          </a:prstGeom>
          <a:noFill/>
          <a:ln>
            <a:noFill/>
          </a:ln>
        </p:spPr>
      </p:pic>
      <p:pic>
        <p:nvPicPr>
          <p:cNvPr id="350" name="Shape 350"/>
          <p:cNvPicPr preferRelativeResize="0"/>
          <p:nvPr/>
        </p:nvPicPr>
        <p:blipFill>
          <a:blip r:embed="rId5">
            <a:alphaModFix/>
          </a:blip>
          <a:stretch>
            <a:fillRect/>
          </a:stretch>
        </p:blipFill>
        <p:spPr>
          <a:xfrm>
            <a:off x="2085125" y="1908775"/>
            <a:ext cx="2171874" cy="233974"/>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32</a:t>
            </a:fld>
            <a:endParaRPr lang="zh-CN"/>
          </a:p>
        </p:txBody>
      </p:sp>
      <p:sp>
        <p:nvSpPr>
          <p:cNvPr id="356" name="Shape 356"/>
          <p:cNvSpPr txBox="1"/>
          <p:nvPr/>
        </p:nvSpPr>
        <p:spPr>
          <a:xfrm>
            <a:off x="200325" y="219725"/>
            <a:ext cx="8555999" cy="4794899"/>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zh-CN">
                <a:solidFill>
                  <a:schemeClr val="dk1"/>
                </a:solidFill>
              </a:rPr>
              <a:t>Q&amp;A</a:t>
            </a:r>
          </a:p>
          <a:p>
            <a:pPr rtl="0">
              <a:spcBef>
                <a:spcPts val="0"/>
              </a:spcBef>
              <a:buNone/>
            </a:pPr>
            <a:endParaRPr sz="1000">
              <a:solidFill>
                <a:srgbClr val="222222"/>
              </a:solidFill>
            </a:endParaRPr>
          </a:p>
          <a:p>
            <a:pPr lvl="0" rtl="0">
              <a:spcBef>
                <a:spcPts val="0"/>
              </a:spcBef>
              <a:buNone/>
            </a:pPr>
            <a:r>
              <a:rPr lang="zh-CN">
                <a:solidFill>
                  <a:srgbClr val="222222"/>
                </a:solidFill>
              </a:rPr>
              <a:t>Yuankai:</a:t>
            </a:r>
          </a:p>
          <a:p>
            <a:pPr lvl="0" rtl="0">
              <a:spcBef>
                <a:spcPts val="0"/>
              </a:spcBef>
              <a:buNone/>
            </a:pPr>
            <a:endParaRPr sz="1000">
              <a:solidFill>
                <a:srgbClr val="222222"/>
              </a:solidFill>
            </a:endParaRPr>
          </a:p>
          <a:p>
            <a:pPr lvl="0" rtl="0">
              <a:lnSpc>
                <a:spcPct val="115000"/>
              </a:lnSpc>
              <a:spcBef>
                <a:spcPts val="0"/>
              </a:spcBef>
              <a:buClr>
                <a:schemeClr val="dk1"/>
              </a:buClr>
              <a:buSzPct val="110000"/>
              <a:buFont typeface="Arial"/>
              <a:buNone/>
            </a:pPr>
            <a:r>
              <a:rPr lang="zh-CN" sz="1000">
                <a:solidFill>
                  <a:srgbClr val="222222"/>
                </a:solidFill>
              </a:rPr>
              <a:t>Questions for Stochastic Gradient Descent: </a:t>
            </a:r>
          </a:p>
          <a:p>
            <a:pPr lvl="0" rtl="0">
              <a:lnSpc>
                <a:spcPct val="115000"/>
              </a:lnSpc>
              <a:spcBef>
                <a:spcPts val="0"/>
              </a:spcBef>
              <a:buClr>
                <a:schemeClr val="dk1"/>
              </a:buClr>
              <a:buSzPct val="110000"/>
              <a:buFont typeface="Arial"/>
              <a:buNone/>
            </a:pPr>
            <a:r>
              <a:rPr lang="zh-CN" sz="1000">
                <a:solidFill>
                  <a:srgbClr val="222222"/>
                </a:solidFill>
              </a:rPr>
              <a:t>1. What is the contribution and importance of this paper? </a:t>
            </a:r>
          </a:p>
          <a:p>
            <a:pPr lvl="0" rtl="0">
              <a:lnSpc>
                <a:spcPct val="115000"/>
              </a:lnSpc>
              <a:spcBef>
                <a:spcPts val="0"/>
              </a:spcBef>
              <a:buClr>
                <a:schemeClr val="dk1"/>
              </a:buClr>
              <a:buSzPct val="110000"/>
              <a:buFont typeface="Arial"/>
              <a:buNone/>
            </a:pPr>
            <a:r>
              <a:rPr lang="zh-CN" sz="1000">
                <a:solidFill>
                  <a:srgbClr val="222222"/>
                </a:solidFill>
              </a:rPr>
              <a:t>2. As the paper argues that "an adequate online algorithm outperforms any batch algorithm during the final convergence phase as well”, so are there any situations that batch algorithm works better? </a:t>
            </a:r>
          </a:p>
          <a:p>
            <a:pPr lvl="0" rtl="0">
              <a:lnSpc>
                <a:spcPct val="115000"/>
              </a:lnSpc>
              <a:spcBef>
                <a:spcPts val="0"/>
              </a:spcBef>
              <a:buClr>
                <a:schemeClr val="dk1"/>
              </a:buClr>
              <a:buSzPct val="110000"/>
              <a:buFont typeface="Arial"/>
              <a:buNone/>
            </a:pPr>
            <a:r>
              <a:rPr lang="zh-CN" sz="1000">
                <a:solidFill>
                  <a:srgbClr val="222222"/>
                </a:solidFill>
              </a:rPr>
              <a:t>3. What is saddle point problem and stochastic saddle point problem?</a:t>
            </a:r>
          </a:p>
          <a:p>
            <a:pPr lvl="0" rtl="0">
              <a:spcBef>
                <a:spcPts val="0"/>
              </a:spcBef>
              <a:buNone/>
            </a:pPr>
            <a:endParaRPr sz="1000">
              <a:solidFill>
                <a:srgbClr val="222222"/>
              </a:solidFill>
            </a:endParaRPr>
          </a:p>
          <a:p>
            <a:pPr rtl="0">
              <a:lnSpc>
                <a:spcPct val="115000"/>
              </a:lnSpc>
              <a:spcBef>
                <a:spcPts val="0"/>
              </a:spcBef>
              <a:buNone/>
            </a:pPr>
            <a:r>
              <a:rPr lang="zh-CN" sz="1000">
                <a:solidFill>
                  <a:srgbClr val="222222"/>
                </a:solidFill>
              </a:rPr>
              <a:t>stochastic saddle point problem:</a:t>
            </a:r>
          </a:p>
          <a:p>
            <a:pPr rtl="0">
              <a:lnSpc>
                <a:spcPct val="115000"/>
              </a:lnSpc>
              <a:spcBef>
                <a:spcPts val="0"/>
              </a:spcBef>
              <a:buNone/>
            </a:pPr>
            <a:endParaRPr sz="1000">
              <a:solidFill>
                <a:srgbClr val="222222"/>
              </a:solidFill>
            </a:endParaRPr>
          </a:p>
          <a:p>
            <a:pPr rtl="0">
              <a:lnSpc>
                <a:spcPct val="115000"/>
              </a:lnSpc>
              <a:spcBef>
                <a:spcPts val="0"/>
              </a:spcBef>
              <a:buNone/>
            </a:pPr>
            <a:r>
              <a:rPr lang="zh-CN" sz="1000">
                <a:solidFill>
                  <a:srgbClr val="222222"/>
                </a:solidFill>
              </a:rPr>
              <a:t>saddle point problem is in the similar form but without random variable </a:t>
            </a:r>
            <a:r>
              <a:rPr lang="zh-CN">
                <a:solidFill>
                  <a:schemeClr val="dk1"/>
                </a:solidFill>
              </a:rPr>
              <a:t>ξ</a:t>
            </a:r>
          </a:p>
          <a:p>
            <a:pPr rtl="0">
              <a:lnSpc>
                <a:spcPct val="115000"/>
              </a:lnSpc>
              <a:spcBef>
                <a:spcPts val="0"/>
              </a:spcBef>
              <a:buNone/>
            </a:pPr>
            <a:endParaRPr sz="1000">
              <a:solidFill>
                <a:srgbClr val="222222"/>
              </a:solidFill>
            </a:endParaRPr>
          </a:p>
          <a:p>
            <a:pPr lvl="0" rtl="0">
              <a:lnSpc>
                <a:spcPct val="115000"/>
              </a:lnSpc>
              <a:spcBef>
                <a:spcPts val="0"/>
              </a:spcBef>
              <a:buNone/>
            </a:pPr>
            <a:endParaRPr sz="1000">
              <a:solidFill>
                <a:srgbClr val="222222"/>
              </a:solidFill>
            </a:endParaRPr>
          </a:p>
          <a:p>
            <a:pPr lvl="0" rtl="0">
              <a:spcBef>
                <a:spcPts val="0"/>
              </a:spcBef>
              <a:buNone/>
            </a:pPr>
            <a:endParaRPr sz="1000">
              <a:solidFill>
                <a:srgbClr val="222222"/>
              </a:solidFill>
            </a:endParaRPr>
          </a:p>
        </p:txBody>
      </p:sp>
      <p:pic>
        <p:nvPicPr>
          <p:cNvPr id="357" name="Shape 357"/>
          <p:cNvPicPr preferRelativeResize="0"/>
          <p:nvPr/>
        </p:nvPicPr>
        <p:blipFill>
          <a:blip r:embed="rId3">
            <a:alphaModFix/>
          </a:blip>
          <a:stretch>
            <a:fillRect/>
          </a:stretch>
        </p:blipFill>
        <p:spPr>
          <a:xfrm>
            <a:off x="2164650" y="1900075"/>
            <a:ext cx="2443600" cy="336800"/>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33</a:t>
            </a:fld>
            <a:endParaRPr lang="zh-CN"/>
          </a:p>
        </p:txBody>
      </p:sp>
      <p:sp>
        <p:nvSpPr>
          <p:cNvPr id="363" name="Shape 363"/>
          <p:cNvSpPr txBox="1"/>
          <p:nvPr/>
        </p:nvSpPr>
        <p:spPr>
          <a:xfrm>
            <a:off x="200325" y="219725"/>
            <a:ext cx="8555999" cy="4794899"/>
          </a:xfrm>
          <a:prstGeom prst="rect">
            <a:avLst/>
          </a:prstGeom>
          <a:noFill/>
          <a:ln>
            <a:noFill/>
          </a:ln>
        </p:spPr>
        <p:txBody>
          <a:bodyPr lIns="91425" tIns="91425" rIns="91425" bIns="91425" anchor="t" anchorCtr="0">
            <a:noAutofit/>
          </a:bodyPr>
          <a:lstStyle/>
          <a:p>
            <a:pPr lvl="0" rtl="0">
              <a:spcBef>
                <a:spcPts val="0"/>
              </a:spcBef>
              <a:buNone/>
            </a:pPr>
            <a:r>
              <a:rPr lang="zh-CN">
                <a:solidFill>
                  <a:srgbClr val="333333"/>
                </a:solidFill>
              </a:rPr>
              <a:t>Brendan</a:t>
            </a:r>
            <a:r>
              <a:rPr lang="zh-CN" sz="1000">
                <a:solidFill>
                  <a:srgbClr val="222222"/>
                </a:solidFill>
              </a:rPr>
              <a:t>:</a:t>
            </a:r>
          </a:p>
          <a:p>
            <a:pPr lvl="0" rtl="0">
              <a:lnSpc>
                <a:spcPct val="115000"/>
              </a:lnSpc>
              <a:spcBef>
                <a:spcPts val="0"/>
              </a:spcBef>
              <a:buClr>
                <a:schemeClr val="dk1"/>
              </a:buClr>
              <a:buSzPct val="110000"/>
              <a:buFont typeface="Arial"/>
              <a:buNone/>
            </a:pPr>
            <a:r>
              <a:rPr lang="zh-CN" sz="1000">
                <a:solidFill>
                  <a:srgbClr val="222222"/>
                </a:solidFill>
              </a:rPr>
              <a:t>From "Large Scale Online Learning",</a:t>
            </a:r>
          </a:p>
          <a:p>
            <a:pPr marL="596900" lvl="0" indent="-292100" rtl="0">
              <a:lnSpc>
                <a:spcPct val="115000"/>
              </a:lnSpc>
              <a:spcBef>
                <a:spcPts val="0"/>
              </a:spcBef>
              <a:buClr>
                <a:srgbClr val="222222"/>
              </a:buClr>
              <a:buSzPct val="100000"/>
              <a:buFont typeface="Arial"/>
              <a:buAutoNum type="arabicPeriod"/>
            </a:pPr>
            <a:r>
              <a:rPr lang="zh-CN" sz="1000">
                <a:solidFill>
                  <a:srgbClr val="222222"/>
                </a:solidFill>
              </a:rPr>
              <a:t>I'm having trouble understanding the scaling matrix Phi_k. It doesn't appear to allow much flexibility in the step-size since it's real-valued?</a:t>
            </a:r>
          </a:p>
          <a:p>
            <a:pPr marL="596900" lvl="0" indent="-292100" rtl="0">
              <a:lnSpc>
                <a:spcPct val="115000"/>
              </a:lnSpc>
              <a:spcBef>
                <a:spcPts val="0"/>
              </a:spcBef>
              <a:buClr>
                <a:srgbClr val="222222"/>
              </a:buClr>
              <a:buFont typeface="Arial"/>
              <a:buAutoNum type="arabicPeriod"/>
            </a:pPr>
            <a:endParaRPr sz="1000">
              <a:solidFill>
                <a:srgbClr val="222222"/>
              </a:solidFill>
            </a:endParaRPr>
          </a:p>
          <a:p>
            <a:pPr marL="596900" lvl="0" indent="-292100" rtl="0">
              <a:lnSpc>
                <a:spcPct val="115000"/>
              </a:lnSpc>
              <a:spcBef>
                <a:spcPts val="0"/>
              </a:spcBef>
              <a:buClr>
                <a:srgbClr val="222222"/>
              </a:buClr>
              <a:buSzPct val="100000"/>
              <a:buFont typeface="Arial"/>
              <a:buAutoNum type="arabicPeriod"/>
            </a:pPr>
            <a:r>
              <a:rPr lang="zh-CN" sz="1000">
                <a:solidFill>
                  <a:srgbClr val="222222"/>
                </a:solidFill>
              </a:rPr>
              <a:t>The authors mention "single sweep" as a major advantage of the online algorithm (the idea being that going to disk for the same piece of data repeatedly could get extremely costly), but how would a batch chosen to fit in main memory compare with an online algorithm given the same amount of runtime and how would the comparison change with scale?</a:t>
            </a:r>
          </a:p>
          <a:p>
            <a:pPr lvl="0" rtl="0">
              <a:lnSpc>
                <a:spcPct val="115000"/>
              </a:lnSpc>
              <a:spcBef>
                <a:spcPts val="0"/>
              </a:spcBef>
              <a:buClr>
                <a:schemeClr val="dk1"/>
              </a:buClr>
              <a:buSzPct val="110000"/>
              <a:buFont typeface="Arial"/>
              <a:buNone/>
            </a:pPr>
            <a:r>
              <a:rPr lang="zh-CN" sz="1000">
                <a:solidFill>
                  <a:srgbClr val="222222"/>
                </a:solidFill>
              </a:rPr>
              <a:t>From "Robust Stochastic Approximation Approach to Stochastic Programming",</a:t>
            </a:r>
          </a:p>
          <a:p>
            <a:pPr marL="596900" lvl="0" indent="-292100" rtl="0">
              <a:lnSpc>
                <a:spcPct val="115000"/>
              </a:lnSpc>
              <a:spcBef>
                <a:spcPts val="0"/>
              </a:spcBef>
              <a:buClr>
                <a:srgbClr val="222222"/>
              </a:buClr>
              <a:buSzPct val="100000"/>
              <a:buFont typeface="Arial"/>
              <a:buAutoNum type="arabicPeriod"/>
            </a:pPr>
            <a:r>
              <a:rPr lang="zh-CN" sz="1000">
                <a:solidFill>
                  <a:srgbClr val="222222"/>
                </a:solidFill>
              </a:rPr>
              <a:t>Does "robust" refer strictly to the strongly convex vs. convex assumption? The results seem a little suspect since they chose a specific problem class and tailored the SA approach while using a general SAA-based algorithm.</a:t>
            </a:r>
          </a:p>
          <a:p>
            <a:pPr rtl="0">
              <a:spcBef>
                <a:spcPts val="0"/>
              </a:spcBef>
              <a:buNone/>
            </a:pPr>
            <a:endParaRPr sz="1000">
              <a:solidFill>
                <a:srgbClr val="222222"/>
              </a:solidFill>
            </a:endParaRPr>
          </a:p>
          <a:p>
            <a:pPr lvl="0" rtl="0">
              <a:spcBef>
                <a:spcPts val="0"/>
              </a:spcBef>
              <a:buNone/>
            </a:pPr>
            <a:r>
              <a:rPr lang="zh-CN" sz="1000">
                <a:solidFill>
                  <a:srgbClr val="222222"/>
                </a:solidFill>
              </a:rPr>
              <a:t>         No. Robust doesn’t mean convex assumption. It means this approach doesn’t need to tune stepsize. It has a formula to decide the stepsize.</a:t>
            </a: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34</a:t>
            </a:fld>
            <a:endParaRPr lang="zh-CN"/>
          </a:p>
        </p:txBody>
      </p:sp>
      <p:sp>
        <p:nvSpPr>
          <p:cNvPr id="369" name="Shape 369"/>
          <p:cNvSpPr txBox="1"/>
          <p:nvPr/>
        </p:nvSpPr>
        <p:spPr>
          <a:xfrm>
            <a:off x="226175" y="284325"/>
            <a:ext cx="8465399" cy="4685099"/>
          </a:xfrm>
          <a:prstGeom prst="rect">
            <a:avLst/>
          </a:prstGeom>
          <a:noFill/>
          <a:ln>
            <a:noFill/>
          </a:ln>
        </p:spPr>
        <p:txBody>
          <a:bodyPr lIns="91425" tIns="91425" rIns="91425" bIns="91425" anchor="t" anchorCtr="0">
            <a:noAutofit/>
          </a:bodyPr>
          <a:lstStyle/>
          <a:p>
            <a:pPr rtl="0">
              <a:spcBef>
                <a:spcPts val="0"/>
              </a:spcBef>
              <a:buNone/>
            </a:pPr>
            <a:r>
              <a:rPr lang="zh-CN"/>
              <a:t>Grace:</a:t>
            </a:r>
          </a:p>
          <a:p>
            <a:pPr rtl="0">
              <a:spcBef>
                <a:spcPts val="0"/>
              </a:spcBef>
              <a:buNone/>
            </a:pPr>
            <a:endParaRPr/>
          </a:p>
          <a:p>
            <a:pPr lvl="0" rtl="0">
              <a:lnSpc>
                <a:spcPct val="115000"/>
              </a:lnSpc>
              <a:spcBef>
                <a:spcPts val="0"/>
              </a:spcBef>
              <a:buNone/>
            </a:pPr>
            <a:r>
              <a:rPr lang="zh-CN" sz="1000">
                <a:solidFill>
                  <a:srgbClr val="222222"/>
                </a:solidFill>
              </a:rPr>
              <a:t>1) What is positive definite. What is positive semi-definite. What is mini-max.</a:t>
            </a:r>
          </a:p>
          <a:p>
            <a:pPr lvl="0" rtl="0">
              <a:lnSpc>
                <a:spcPct val="115000"/>
              </a:lnSpc>
              <a:spcBef>
                <a:spcPts val="0"/>
              </a:spcBef>
              <a:buClr>
                <a:schemeClr val="dk1"/>
              </a:buClr>
              <a:buFont typeface="Arial"/>
              <a:buNone/>
            </a:pPr>
            <a:endParaRPr sz="1000">
              <a:solidFill>
                <a:srgbClr val="222222"/>
              </a:solidFill>
            </a:endParaRPr>
          </a:p>
          <a:p>
            <a:pPr lvl="0" rtl="0">
              <a:lnSpc>
                <a:spcPct val="115000"/>
              </a:lnSpc>
              <a:spcBef>
                <a:spcPts val="0"/>
              </a:spcBef>
              <a:buNone/>
            </a:pPr>
            <a:r>
              <a:rPr lang="zh-CN" sz="1000">
                <a:solidFill>
                  <a:srgbClr val="222222"/>
                </a:solidFill>
              </a:rPr>
              <a:t>  2) bottou and Cun. When you do online gradient, whether the order of using which sample to process at time t matters? Will different order in the same batch will have different results? Does it matter?</a:t>
            </a:r>
          </a:p>
          <a:p>
            <a:pPr lvl="0" rtl="0">
              <a:lnSpc>
                <a:spcPct val="115000"/>
              </a:lnSpc>
              <a:spcBef>
                <a:spcPts val="0"/>
              </a:spcBef>
              <a:buClr>
                <a:schemeClr val="dk1"/>
              </a:buClr>
              <a:buFont typeface="Arial"/>
              <a:buNone/>
            </a:pPr>
            <a:endParaRPr sz="1000">
              <a:solidFill>
                <a:srgbClr val="222222"/>
              </a:solidFill>
            </a:endParaRPr>
          </a:p>
          <a:p>
            <a:pPr rtl="0">
              <a:lnSpc>
                <a:spcPct val="115000"/>
              </a:lnSpc>
              <a:spcBef>
                <a:spcPts val="0"/>
              </a:spcBef>
              <a:buNone/>
            </a:pPr>
            <a:r>
              <a:rPr lang="zh-CN" sz="1000">
                <a:solidFill>
                  <a:srgbClr val="222222"/>
                </a:solidFill>
              </a:rPr>
              <a:t>  3) For nemirovski et al., algorithms in 2.1, 2.2, 2.3, what are their differences? Show in details. Be concise. </a:t>
            </a:r>
          </a:p>
          <a:p>
            <a:pPr marL="457200" lvl="0" indent="-292100" rtl="0">
              <a:spcBef>
                <a:spcPts val="0"/>
              </a:spcBef>
              <a:buClr>
                <a:schemeClr val="dk1"/>
              </a:buClr>
              <a:buSzPct val="100000"/>
              <a:buFont typeface="Arial"/>
              <a:buAutoNum type="arabicPeriod"/>
            </a:pPr>
            <a:r>
              <a:rPr lang="zh-CN" sz="1000">
                <a:solidFill>
                  <a:schemeClr val="dk1"/>
                </a:solidFill>
              </a:rPr>
              <a:t>It introduces the Classic SA approach of solving stochastic optimization problem, and proves its objective function f(x)’s converge rate is O(t</a:t>
            </a:r>
            <a:r>
              <a:rPr lang="zh-CN" sz="1000" baseline="30000">
                <a:solidFill>
                  <a:schemeClr val="dk1"/>
                </a:solidFill>
              </a:rPr>
              <a:t>-1</a:t>
            </a:r>
            <a:r>
              <a:rPr lang="zh-CN" sz="1000">
                <a:solidFill>
                  <a:schemeClr val="dk1"/>
                </a:solidFill>
              </a:rPr>
              <a:t>), here t is iteration times.</a:t>
            </a:r>
          </a:p>
          <a:p>
            <a:pPr marL="457200" lvl="0" indent="-292100" rtl="0">
              <a:spcBef>
                <a:spcPts val="0"/>
              </a:spcBef>
              <a:buClr>
                <a:schemeClr val="dk1"/>
              </a:buClr>
              <a:buSzPct val="100000"/>
              <a:buFont typeface="Arial"/>
              <a:buAutoNum type="arabicPeriod"/>
            </a:pPr>
            <a:r>
              <a:rPr lang="zh-CN" sz="1000">
                <a:solidFill>
                  <a:schemeClr val="dk1"/>
                </a:solidFill>
              </a:rPr>
              <a:t>It proposes a new Robust SA approach using Euclidean distance(l</a:t>
            </a:r>
            <a:r>
              <a:rPr lang="zh-CN" sz="1000" baseline="-25000">
                <a:solidFill>
                  <a:schemeClr val="dk1"/>
                </a:solidFill>
              </a:rPr>
              <a:t>2</a:t>
            </a:r>
            <a:r>
              <a:rPr lang="zh-CN" sz="1000">
                <a:solidFill>
                  <a:schemeClr val="dk1"/>
                </a:solidFill>
              </a:rPr>
              <a:t> norm) as its distance measure. Its converge rate is also O(t</a:t>
            </a:r>
            <a:r>
              <a:rPr lang="zh-CN" sz="1000" baseline="30000">
                <a:solidFill>
                  <a:schemeClr val="dk1"/>
                </a:solidFill>
              </a:rPr>
              <a:t>-1</a:t>
            </a:r>
            <a:r>
              <a:rPr lang="zh-CN" sz="1000">
                <a:solidFill>
                  <a:schemeClr val="dk1"/>
                </a:solidFill>
              </a:rPr>
              <a:t>). Howerver it has a more subtle way to decide stepsize comparing to the Classic SA, which doesn’t require tuning. </a:t>
            </a:r>
          </a:p>
          <a:p>
            <a:pPr marL="457200" lvl="0" indent="-292100" rtl="0">
              <a:spcBef>
                <a:spcPts val="0"/>
              </a:spcBef>
              <a:buClr>
                <a:schemeClr val="dk1"/>
              </a:buClr>
              <a:buSzPct val="100000"/>
              <a:buFont typeface="Arial"/>
              <a:buAutoNum type="arabicPeriod"/>
            </a:pPr>
            <a:r>
              <a:rPr lang="zh-CN" sz="1000">
                <a:solidFill>
                  <a:schemeClr val="dk1"/>
                </a:solidFill>
              </a:rPr>
              <a:t>It proposes the Mirror descent SA which generalizes the Robust SA to l</a:t>
            </a:r>
            <a:r>
              <a:rPr lang="zh-CN" sz="1000" baseline="-25000">
                <a:solidFill>
                  <a:schemeClr val="dk1"/>
                </a:solidFill>
              </a:rPr>
              <a:t>p</a:t>
            </a:r>
            <a:r>
              <a:rPr lang="zh-CN" sz="1000">
                <a:solidFill>
                  <a:schemeClr val="dk1"/>
                </a:solidFill>
              </a:rPr>
              <a:t> norm.</a:t>
            </a:r>
          </a:p>
          <a:p>
            <a:pPr lvl="0" rtl="0">
              <a:lnSpc>
                <a:spcPct val="115000"/>
              </a:lnSpc>
              <a:spcBef>
                <a:spcPts val="0"/>
              </a:spcBef>
              <a:buClr>
                <a:schemeClr val="dk1"/>
              </a:buClr>
              <a:buFont typeface="Arial"/>
              <a:buNone/>
            </a:pPr>
            <a:endParaRPr sz="1000">
              <a:solidFill>
                <a:srgbClr val="222222"/>
              </a:solidFill>
            </a:endParaRPr>
          </a:p>
          <a:p>
            <a:pPr rtl="0">
              <a:spcBef>
                <a:spcPts val="0"/>
              </a:spcBef>
              <a:buNone/>
            </a:pPr>
            <a:r>
              <a:rPr lang="zh-CN" sz="1000">
                <a:solidFill>
                  <a:srgbClr val="222222"/>
                </a:solidFill>
              </a:rPr>
              <a:t>  4) nemirovski et al.. Can you find a demo for one algorithm in section 2, as well as one algorithm in section 3? otherwise, show graphical illustrations for them to illustrate the idea. Online demo will be the best. </a:t>
            </a:r>
          </a:p>
          <a:p>
            <a:pPr rtl="0">
              <a:spcBef>
                <a:spcPts val="0"/>
              </a:spcBef>
              <a:buNone/>
            </a:pPr>
            <a:endParaRPr sz="1000">
              <a:solidFill>
                <a:srgbClr val="222222"/>
              </a:solidFill>
            </a:endParaRPr>
          </a:p>
          <a:p>
            <a:pPr lvl="0" rtl="0">
              <a:spcBef>
                <a:spcPts val="0"/>
              </a:spcBef>
              <a:buClr>
                <a:schemeClr val="dk1"/>
              </a:buClr>
              <a:buSzPct val="110000"/>
              <a:buFont typeface="Arial"/>
              <a:buNone/>
            </a:pPr>
            <a:r>
              <a:rPr lang="zh-CN" sz="1000">
                <a:solidFill>
                  <a:schemeClr val="dk1"/>
                </a:solidFill>
              </a:rPr>
              <a:t>E.g. consider f(x) = x</a:t>
            </a:r>
            <a:r>
              <a:rPr lang="zh-CN" sz="1000" baseline="30000">
                <a:solidFill>
                  <a:schemeClr val="dk1"/>
                </a:solidFill>
              </a:rPr>
              <a:t>2</a:t>
            </a:r>
            <a:r>
              <a:rPr lang="zh-CN" sz="1000">
                <a:solidFill>
                  <a:schemeClr val="dk1"/>
                </a:solidFill>
              </a:rPr>
              <a:t>/10, X = [−1, 1] ⊂ R, and G(x, ξ) ≡ ∇f(x). We start at point x</a:t>
            </a:r>
            <a:r>
              <a:rPr lang="zh-CN" sz="1000" baseline="-25000">
                <a:solidFill>
                  <a:schemeClr val="dk1"/>
                </a:solidFill>
              </a:rPr>
              <a:t>1</a:t>
            </a:r>
            <a:r>
              <a:rPr lang="zh-CN" sz="1000">
                <a:solidFill>
                  <a:schemeClr val="dk1"/>
                </a:solidFill>
              </a:rPr>
              <a:t> = 1, and set θ = 1/c</a:t>
            </a:r>
          </a:p>
          <a:p>
            <a:pPr lvl="0" rtl="0">
              <a:spcBef>
                <a:spcPts val="0"/>
              </a:spcBef>
              <a:buClr>
                <a:schemeClr val="dk1"/>
              </a:buClr>
              <a:buSzPct val="110000"/>
              <a:buFont typeface="Arial"/>
              <a:buNone/>
            </a:pPr>
            <a:r>
              <a:rPr lang="zh-CN" sz="1000">
                <a:solidFill>
                  <a:schemeClr val="dk1"/>
                </a:solidFill>
              </a:rPr>
              <a:t>	Case 1: overestimated c, by taking θ = 1 (i.e., γ</a:t>
            </a:r>
            <a:r>
              <a:rPr lang="zh-CN" sz="1000" baseline="-25000">
                <a:solidFill>
                  <a:schemeClr val="dk1"/>
                </a:solidFill>
              </a:rPr>
              <a:t>j</a:t>
            </a:r>
            <a:r>
              <a:rPr lang="zh-CN" sz="1000">
                <a:solidFill>
                  <a:schemeClr val="dk1"/>
                </a:solidFill>
              </a:rPr>
              <a:t> = 1/j) -&gt; c=1</a:t>
            </a:r>
          </a:p>
          <a:p>
            <a:pPr lvl="0" rtl="0">
              <a:spcBef>
                <a:spcPts val="0"/>
              </a:spcBef>
              <a:buClr>
                <a:schemeClr val="dk1"/>
              </a:buClr>
              <a:buFont typeface="Arial"/>
              <a:buNone/>
            </a:pPr>
            <a:endParaRPr sz="1000">
              <a:solidFill>
                <a:schemeClr val="dk1"/>
              </a:solidFill>
            </a:endParaRPr>
          </a:p>
          <a:p>
            <a:pPr marL="1371600" lvl="0" indent="-292100" rtl="0">
              <a:spcBef>
                <a:spcPts val="0"/>
              </a:spcBef>
              <a:buClr>
                <a:schemeClr val="dk1"/>
              </a:buClr>
              <a:buSzPct val="100000"/>
              <a:buFont typeface="Arial"/>
              <a:buChar char="●"/>
            </a:pPr>
            <a:r>
              <a:rPr lang="zh-CN" sz="1000">
                <a:solidFill>
                  <a:schemeClr val="dk1"/>
                </a:solidFill>
              </a:rPr>
              <a:t>after j =  10</a:t>
            </a:r>
            <a:r>
              <a:rPr lang="zh-CN" sz="1000" baseline="30000">
                <a:solidFill>
                  <a:schemeClr val="dk1"/>
                </a:solidFill>
              </a:rPr>
              <a:t>9 </a:t>
            </a:r>
            <a:r>
              <a:rPr lang="zh-CN" sz="1000">
                <a:solidFill>
                  <a:schemeClr val="dk1"/>
                </a:solidFill>
              </a:rPr>
              <a:t>iterations, x</a:t>
            </a:r>
            <a:r>
              <a:rPr lang="zh-CN" sz="1000" baseline="30000">
                <a:solidFill>
                  <a:schemeClr val="dk1"/>
                </a:solidFill>
              </a:rPr>
              <a:t>j</a:t>
            </a:r>
            <a:r>
              <a:rPr lang="zh-CN" sz="1000">
                <a:solidFill>
                  <a:schemeClr val="dk1"/>
                </a:solidFill>
              </a:rPr>
              <a:t>&gt;0.015 (optimal x</a:t>
            </a:r>
            <a:r>
              <a:rPr lang="zh-CN" sz="1000" baseline="-25000">
                <a:solidFill>
                  <a:schemeClr val="dk1"/>
                </a:solidFill>
              </a:rPr>
              <a:t>*</a:t>
            </a:r>
            <a:r>
              <a:rPr lang="zh-CN" sz="1000">
                <a:solidFill>
                  <a:schemeClr val="dk1"/>
                </a:solidFill>
              </a:rPr>
              <a:t>=0)</a:t>
            </a:r>
          </a:p>
          <a:p>
            <a:pPr lvl="0" rtl="0">
              <a:spcBef>
                <a:spcPts val="0"/>
              </a:spcBef>
              <a:buClr>
                <a:schemeClr val="dk1"/>
              </a:buClr>
              <a:buFont typeface="Arial"/>
              <a:buNone/>
            </a:pPr>
            <a:endParaRPr sz="1000">
              <a:solidFill>
                <a:schemeClr val="dk1"/>
              </a:solidFill>
            </a:endParaRPr>
          </a:p>
          <a:p>
            <a:pPr lvl="0" rtl="0">
              <a:spcBef>
                <a:spcPts val="0"/>
              </a:spcBef>
              <a:buClr>
                <a:schemeClr val="dk1"/>
              </a:buClr>
              <a:buSzPct val="110000"/>
              <a:buFont typeface="Arial"/>
              <a:buNone/>
            </a:pPr>
            <a:r>
              <a:rPr lang="zh-CN" sz="1000">
                <a:solidFill>
                  <a:schemeClr val="dk1"/>
                </a:solidFill>
              </a:rPr>
              <a:t>        Case 2: lucky choice c=0.2, by taking θ = 5 (i.e., γ</a:t>
            </a:r>
            <a:r>
              <a:rPr lang="zh-CN" sz="1000" baseline="-25000">
                <a:solidFill>
                  <a:schemeClr val="dk1"/>
                </a:solidFill>
              </a:rPr>
              <a:t>j</a:t>
            </a:r>
            <a:r>
              <a:rPr lang="zh-CN" sz="1000">
                <a:solidFill>
                  <a:schemeClr val="dk1"/>
                </a:solidFill>
              </a:rPr>
              <a:t> = 5/j) . then x</a:t>
            </a:r>
            <a:r>
              <a:rPr lang="zh-CN" sz="1000" baseline="-25000">
                <a:solidFill>
                  <a:schemeClr val="dk1"/>
                </a:solidFill>
              </a:rPr>
              <a:t>j+1</a:t>
            </a:r>
            <a:r>
              <a:rPr lang="zh-CN" sz="1000">
                <a:solidFill>
                  <a:schemeClr val="dk1"/>
                </a:solidFill>
              </a:rPr>
              <a:t> = (1 - 1/j)x</a:t>
            </a:r>
            <a:r>
              <a:rPr lang="zh-CN" sz="1000" baseline="-25000">
                <a:solidFill>
                  <a:schemeClr val="dk1"/>
                </a:solidFill>
              </a:rPr>
              <a:t>j</a:t>
            </a:r>
          </a:p>
          <a:p>
            <a:pPr lvl="0" rtl="0">
              <a:spcBef>
                <a:spcPts val="0"/>
              </a:spcBef>
              <a:buClr>
                <a:schemeClr val="dk1"/>
              </a:buClr>
              <a:buFont typeface="Arial"/>
              <a:buNone/>
            </a:pPr>
            <a:endParaRPr sz="1000" baseline="-25000">
              <a:solidFill>
                <a:schemeClr val="dk1"/>
              </a:solidFill>
            </a:endParaRPr>
          </a:p>
          <a:p>
            <a:pPr marL="1371600" lvl="0" indent="-292100" rtl="0">
              <a:spcBef>
                <a:spcPts val="0"/>
              </a:spcBef>
              <a:buClr>
                <a:schemeClr val="dk1"/>
              </a:buClr>
              <a:buSzPct val="100000"/>
              <a:buFont typeface="Arial"/>
              <a:buChar char="●"/>
            </a:pPr>
            <a:r>
              <a:rPr lang="zh-CN" sz="1000">
                <a:solidFill>
                  <a:schemeClr val="dk1"/>
                </a:solidFill>
              </a:rPr>
              <a:t>x</a:t>
            </a:r>
            <a:r>
              <a:rPr lang="zh-CN" sz="1000" baseline="-25000">
                <a:solidFill>
                  <a:schemeClr val="dk1"/>
                </a:solidFill>
              </a:rPr>
              <a:t>2</a:t>
            </a:r>
            <a:r>
              <a:rPr lang="zh-CN" sz="1000">
                <a:solidFill>
                  <a:schemeClr val="dk1"/>
                </a:solidFill>
              </a:rPr>
              <a:t>=0=x</a:t>
            </a:r>
            <a:r>
              <a:rPr lang="zh-CN" sz="1000" baseline="-25000">
                <a:solidFill>
                  <a:schemeClr val="dk1"/>
                </a:solidFill>
              </a:rPr>
              <a:t>*</a:t>
            </a:r>
            <a:r>
              <a:rPr lang="zh-CN" sz="1000">
                <a:solidFill>
                  <a:schemeClr val="dk1"/>
                </a:solidFill>
              </a:rPr>
              <a:t>, converge after first iteration</a:t>
            </a:r>
          </a:p>
          <a:p>
            <a:pPr>
              <a:spcBef>
                <a:spcPts val="0"/>
              </a:spcBef>
              <a:buNone/>
            </a:pPr>
            <a:endParaRPr sz="1000">
              <a:solidFill>
                <a:srgbClr val="222222"/>
              </a:solidFill>
            </a:endParaRP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27200" y="861064"/>
            <a:ext cx="8229600" cy="3335399"/>
          </a:xfrm>
          <a:prstGeom prst="rect">
            <a:avLst/>
          </a:prstGeom>
        </p:spPr>
        <p:txBody>
          <a:bodyPr lIns="91425" tIns="91425" rIns="91425" bIns="91425" anchor="ctr" anchorCtr="0">
            <a:noAutofit/>
          </a:bodyPr>
          <a:lstStyle/>
          <a:p>
            <a:pPr lvl="0" algn="ctr" rtl="0">
              <a:spcBef>
                <a:spcPts val="0"/>
              </a:spcBef>
              <a:buNone/>
            </a:pPr>
            <a:r>
              <a:rPr lang="zh-CN" sz="4000"/>
              <a:t>reference pages</a:t>
            </a:r>
          </a:p>
        </p:txBody>
      </p:sp>
      <p:sp>
        <p:nvSpPr>
          <p:cNvPr id="375" name="Shape 37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35</a:t>
            </a:fld>
            <a:endParaRPr lang="zh-CN"/>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a:blip r:embed="rId3">
            <a:alphaModFix/>
          </a:blip>
          <a:stretch>
            <a:fillRect/>
          </a:stretch>
        </p:blipFill>
        <p:spPr>
          <a:xfrm>
            <a:off x="2979225" y="662550"/>
            <a:ext cx="2171700" cy="438150"/>
          </a:xfrm>
          <a:prstGeom prst="rect">
            <a:avLst/>
          </a:prstGeom>
          <a:noFill/>
          <a:ln>
            <a:noFill/>
          </a:ln>
        </p:spPr>
      </p:pic>
      <p:sp>
        <p:nvSpPr>
          <p:cNvPr id="381" name="Shape 381"/>
          <p:cNvSpPr txBox="1"/>
          <p:nvPr/>
        </p:nvSpPr>
        <p:spPr>
          <a:xfrm>
            <a:off x="460000" y="276000"/>
            <a:ext cx="6598799" cy="334500"/>
          </a:xfrm>
          <a:prstGeom prst="rect">
            <a:avLst/>
          </a:prstGeom>
          <a:noFill/>
          <a:ln>
            <a:noFill/>
          </a:ln>
        </p:spPr>
        <p:txBody>
          <a:bodyPr lIns="91425" tIns="91425" rIns="91425" bIns="91425" anchor="t" anchorCtr="0">
            <a:noAutofit/>
          </a:bodyPr>
          <a:lstStyle/>
          <a:p>
            <a:pPr lvl="0" rtl="0">
              <a:spcBef>
                <a:spcPts val="0"/>
              </a:spcBef>
              <a:buNone/>
            </a:pPr>
            <a:r>
              <a:rPr lang="zh-CN"/>
              <a:t>stochastic optimization problem:</a:t>
            </a:r>
          </a:p>
        </p:txBody>
      </p:sp>
      <p:sp>
        <p:nvSpPr>
          <p:cNvPr id="382" name="Shape 382"/>
          <p:cNvSpPr txBox="1"/>
          <p:nvPr/>
        </p:nvSpPr>
        <p:spPr>
          <a:xfrm>
            <a:off x="643975" y="1221050"/>
            <a:ext cx="8104200" cy="3696600"/>
          </a:xfrm>
          <a:prstGeom prst="rect">
            <a:avLst/>
          </a:prstGeom>
          <a:noFill/>
          <a:ln>
            <a:noFill/>
          </a:ln>
        </p:spPr>
        <p:txBody>
          <a:bodyPr lIns="91425" tIns="91425" rIns="91425" bIns="91425" anchor="t" anchorCtr="0">
            <a:noAutofit/>
          </a:bodyPr>
          <a:lstStyle/>
          <a:p>
            <a:pPr lvl="0" rtl="0">
              <a:spcBef>
                <a:spcPts val="0"/>
              </a:spcBef>
              <a:buNone/>
            </a:pPr>
            <a:r>
              <a:rPr lang="zh-CN"/>
              <a:t>x is a n dimension vector (is x a vector of random variables?)</a:t>
            </a:r>
          </a:p>
          <a:p>
            <a:pPr lvl="0" rtl="0">
              <a:spcBef>
                <a:spcPts val="0"/>
              </a:spcBef>
              <a:buNone/>
            </a:pPr>
            <a:r>
              <a:rPr lang="zh-CN"/>
              <a:t>X is a n dimension nonempty bounded closed convext set (x’s domain)</a:t>
            </a:r>
          </a:p>
          <a:p>
            <a:pPr lvl="0" rtl="0">
              <a:spcBef>
                <a:spcPts val="0"/>
              </a:spcBef>
              <a:buNone/>
            </a:pPr>
            <a:r>
              <a:rPr lang="zh-CN"/>
              <a:t>ξ is a d dimension random vector</a:t>
            </a:r>
          </a:p>
          <a:p>
            <a:pPr lvl="0" rtl="0">
              <a:spcBef>
                <a:spcPts val="0"/>
              </a:spcBef>
              <a:buNone/>
            </a:pPr>
            <a:r>
              <a:rPr lang="zh-CN"/>
              <a:t>Ξ is a d dimension vector set, </a:t>
            </a:r>
            <a:r>
              <a:rPr lang="zh-CN">
                <a:solidFill>
                  <a:schemeClr val="dk1"/>
                </a:solidFill>
              </a:rPr>
              <a:t>ξ’s probabilty distribution P is supported on Ξ</a:t>
            </a:r>
          </a:p>
          <a:p>
            <a:pPr lvl="0" rtl="0">
              <a:spcBef>
                <a:spcPts val="0"/>
              </a:spcBef>
              <a:buNone/>
            </a:pPr>
            <a:r>
              <a:rPr lang="zh-CN">
                <a:solidFill>
                  <a:schemeClr val="dk1"/>
                </a:solidFill>
              </a:rPr>
              <a:t>F: X × Ξ -&gt; R</a:t>
            </a:r>
          </a:p>
          <a:p>
            <a:pPr lvl="0" rtl="0">
              <a:spcBef>
                <a:spcPts val="0"/>
              </a:spcBef>
              <a:buNone/>
            </a:pPr>
            <a:endParaRPr>
              <a:solidFill>
                <a:schemeClr val="dk1"/>
              </a:solidFill>
            </a:endParaRPr>
          </a:p>
          <a:p>
            <a:pPr lvl="0" rtl="0">
              <a:spcBef>
                <a:spcPts val="0"/>
              </a:spcBef>
              <a:buNone/>
            </a:pPr>
            <a:r>
              <a:rPr lang="zh-CN">
                <a:solidFill>
                  <a:schemeClr val="dk1"/>
                </a:solidFill>
              </a:rPr>
              <a:t>ps:</a:t>
            </a:r>
          </a:p>
          <a:p>
            <a:pPr lvl="0" rtl="0">
              <a:spcBef>
                <a:spcPts val="0"/>
              </a:spcBef>
              <a:buNone/>
            </a:pPr>
            <a:r>
              <a:rPr lang="zh-CN" sz="1100">
                <a:solidFill>
                  <a:srgbClr val="252525"/>
                </a:solidFill>
              </a:rPr>
              <a:t>- the </a:t>
            </a:r>
            <a:r>
              <a:rPr lang="zh-CN" sz="1100" b="1">
                <a:solidFill>
                  <a:srgbClr val="252525"/>
                </a:solidFill>
              </a:rPr>
              <a:t>support</a:t>
            </a:r>
            <a:r>
              <a:rPr lang="zh-CN" sz="1100">
                <a:solidFill>
                  <a:srgbClr val="252525"/>
                </a:solidFill>
              </a:rPr>
              <a:t> of a </a:t>
            </a:r>
            <a:r>
              <a:rPr lang="zh-CN" sz="1100">
                <a:solidFill>
                  <a:srgbClr val="0B0080"/>
                </a:solidFill>
                <a:hlinkClick r:id="rId4"/>
              </a:rPr>
              <a:t>function</a:t>
            </a:r>
            <a:r>
              <a:rPr lang="zh-CN" sz="1100">
                <a:solidFill>
                  <a:srgbClr val="252525"/>
                </a:solidFill>
              </a:rPr>
              <a:t> is the set of points where the function is not zero-valued</a:t>
            </a:r>
          </a:p>
          <a:p>
            <a:pPr lvl="0" rtl="0">
              <a:spcBef>
                <a:spcPts val="0"/>
              </a:spcBef>
              <a:buNone/>
            </a:pPr>
            <a:r>
              <a:rPr lang="zh-CN" sz="1100">
                <a:solidFill>
                  <a:srgbClr val="252525"/>
                </a:solidFill>
              </a:rPr>
              <a:t>- Let </a:t>
            </a:r>
            <a:r>
              <a:rPr lang="zh-CN" sz="1200" i="1">
                <a:solidFill>
                  <a:srgbClr val="252525"/>
                </a:solidFill>
                <a:latin typeface="Times New Roman"/>
                <a:ea typeface="Times New Roman"/>
                <a:cs typeface="Times New Roman"/>
                <a:sym typeface="Times New Roman"/>
              </a:rPr>
              <a:t>S</a:t>
            </a:r>
            <a:r>
              <a:rPr lang="zh-CN" sz="1100">
                <a:solidFill>
                  <a:srgbClr val="252525"/>
                </a:solidFill>
              </a:rPr>
              <a:t> be a </a:t>
            </a:r>
            <a:r>
              <a:rPr lang="zh-CN" sz="1100">
                <a:solidFill>
                  <a:srgbClr val="0B0080"/>
                </a:solidFill>
                <a:hlinkClick r:id="rId5"/>
              </a:rPr>
              <a:t>vector space</a:t>
            </a:r>
            <a:r>
              <a:rPr lang="zh-CN" sz="1100">
                <a:solidFill>
                  <a:srgbClr val="252525"/>
                </a:solidFill>
              </a:rPr>
              <a:t> over the </a:t>
            </a:r>
            <a:r>
              <a:rPr lang="zh-CN" sz="1100">
                <a:solidFill>
                  <a:srgbClr val="0B0080"/>
                </a:solidFill>
                <a:hlinkClick r:id="rId6"/>
              </a:rPr>
              <a:t>real numbers</a:t>
            </a:r>
            <a:r>
              <a:rPr lang="zh-CN" sz="1100">
                <a:solidFill>
                  <a:srgbClr val="252525"/>
                </a:solidFill>
              </a:rPr>
              <a:t>, or, more generally, some </a:t>
            </a:r>
            <a:r>
              <a:rPr lang="zh-CN" sz="1100">
                <a:solidFill>
                  <a:srgbClr val="0B0080"/>
                </a:solidFill>
                <a:hlinkClick r:id="rId7"/>
              </a:rPr>
              <a:t>ordered field</a:t>
            </a:r>
            <a:r>
              <a:rPr lang="zh-CN" sz="1100">
                <a:solidFill>
                  <a:srgbClr val="252525"/>
                </a:solidFill>
              </a:rPr>
              <a:t>. This includes Euclidean spaces. A </a:t>
            </a:r>
            <a:r>
              <a:rPr lang="zh-CN" sz="1100">
                <a:solidFill>
                  <a:srgbClr val="0B0080"/>
                </a:solidFill>
                <a:hlinkClick r:id="rId8"/>
              </a:rPr>
              <a:t>set</a:t>
            </a:r>
            <a:r>
              <a:rPr lang="zh-CN" sz="1100">
                <a:solidFill>
                  <a:srgbClr val="252525"/>
                </a:solidFill>
              </a:rPr>
              <a:t> </a:t>
            </a:r>
            <a:r>
              <a:rPr lang="zh-CN" sz="1200" i="1">
                <a:solidFill>
                  <a:srgbClr val="252525"/>
                </a:solidFill>
                <a:latin typeface="Times New Roman"/>
                <a:ea typeface="Times New Roman"/>
                <a:cs typeface="Times New Roman"/>
                <a:sym typeface="Times New Roman"/>
              </a:rPr>
              <a:t>C</a:t>
            </a:r>
            <a:r>
              <a:rPr lang="zh-CN" sz="1100">
                <a:solidFill>
                  <a:srgbClr val="252525"/>
                </a:solidFill>
              </a:rPr>
              <a:t> in </a:t>
            </a:r>
            <a:r>
              <a:rPr lang="zh-CN" sz="1200" i="1">
                <a:solidFill>
                  <a:srgbClr val="252525"/>
                </a:solidFill>
                <a:latin typeface="Times New Roman"/>
                <a:ea typeface="Times New Roman"/>
                <a:cs typeface="Times New Roman"/>
                <a:sym typeface="Times New Roman"/>
              </a:rPr>
              <a:t>S</a:t>
            </a:r>
            <a:r>
              <a:rPr lang="zh-CN" sz="1100">
                <a:solidFill>
                  <a:srgbClr val="252525"/>
                </a:solidFill>
              </a:rPr>
              <a:t> is said to be </a:t>
            </a:r>
            <a:r>
              <a:rPr lang="zh-CN" sz="1100" b="1">
                <a:solidFill>
                  <a:srgbClr val="252525"/>
                </a:solidFill>
              </a:rPr>
              <a:t>convex</a:t>
            </a:r>
            <a:r>
              <a:rPr lang="zh-CN" sz="1100">
                <a:solidFill>
                  <a:srgbClr val="252525"/>
                </a:solidFill>
              </a:rPr>
              <a:t> if, for all </a:t>
            </a:r>
            <a:r>
              <a:rPr lang="zh-CN" sz="1200" i="1">
                <a:solidFill>
                  <a:srgbClr val="252525"/>
                </a:solidFill>
                <a:latin typeface="Times New Roman"/>
                <a:ea typeface="Times New Roman"/>
                <a:cs typeface="Times New Roman"/>
                <a:sym typeface="Times New Roman"/>
              </a:rPr>
              <a:t>x</a:t>
            </a:r>
            <a:r>
              <a:rPr lang="zh-CN" sz="1100">
                <a:solidFill>
                  <a:srgbClr val="252525"/>
                </a:solidFill>
              </a:rPr>
              <a:t> and </a:t>
            </a:r>
            <a:r>
              <a:rPr lang="zh-CN" sz="1200" i="1">
                <a:solidFill>
                  <a:srgbClr val="252525"/>
                </a:solidFill>
                <a:latin typeface="Times New Roman"/>
                <a:ea typeface="Times New Roman"/>
                <a:cs typeface="Times New Roman"/>
                <a:sym typeface="Times New Roman"/>
              </a:rPr>
              <a:t>y</a:t>
            </a:r>
            <a:r>
              <a:rPr lang="zh-CN" sz="1100">
                <a:solidFill>
                  <a:srgbClr val="252525"/>
                </a:solidFill>
              </a:rPr>
              <a:t> in </a:t>
            </a:r>
            <a:r>
              <a:rPr lang="zh-CN" sz="1200" i="1">
                <a:solidFill>
                  <a:srgbClr val="252525"/>
                </a:solidFill>
                <a:latin typeface="Times New Roman"/>
                <a:ea typeface="Times New Roman"/>
                <a:cs typeface="Times New Roman"/>
                <a:sym typeface="Times New Roman"/>
              </a:rPr>
              <a:t>C</a:t>
            </a:r>
            <a:r>
              <a:rPr lang="zh-CN" sz="1100">
                <a:solidFill>
                  <a:srgbClr val="252525"/>
                </a:solidFill>
              </a:rPr>
              <a:t> and all </a:t>
            </a:r>
            <a:r>
              <a:rPr lang="zh-CN" sz="1200" i="1">
                <a:solidFill>
                  <a:srgbClr val="252525"/>
                </a:solidFill>
                <a:latin typeface="Times New Roman"/>
                <a:ea typeface="Times New Roman"/>
                <a:cs typeface="Times New Roman"/>
                <a:sym typeface="Times New Roman"/>
              </a:rPr>
              <a:t>t</a:t>
            </a:r>
            <a:r>
              <a:rPr lang="zh-CN" sz="1100">
                <a:solidFill>
                  <a:srgbClr val="252525"/>
                </a:solidFill>
              </a:rPr>
              <a:t> in the </a:t>
            </a:r>
            <a:r>
              <a:rPr lang="zh-CN" sz="1100">
                <a:solidFill>
                  <a:srgbClr val="0B0080"/>
                </a:solidFill>
                <a:hlinkClick r:id="rId9"/>
              </a:rPr>
              <a:t>interval</a:t>
            </a:r>
            <a:r>
              <a:rPr lang="zh-CN" sz="1100">
                <a:solidFill>
                  <a:srgbClr val="252525"/>
                </a:solidFill>
              </a:rPr>
              <a:t> </a:t>
            </a:r>
            <a:r>
              <a:rPr lang="zh-CN" sz="1200">
                <a:solidFill>
                  <a:srgbClr val="252525"/>
                </a:solidFill>
                <a:latin typeface="Times New Roman"/>
                <a:ea typeface="Times New Roman"/>
                <a:cs typeface="Times New Roman"/>
                <a:sym typeface="Times New Roman"/>
              </a:rPr>
              <a:t>[0, 1]</a:t>
            </a:r>
            <a:r>
              <a:rPr lang="zh-CN" sz="1100">
                <a:solidFill>
                  <a:srgbClr val="252525"/>
                </a:solidFill>
              </a:rPr>
              <a:t>, the point </a:t>
            </a:r>
            <a:r>
              <a:rPr lang="zh-CN" sz="1200">
                <a:solidFill>
                  <a:srgbClr val="252525"/>
                </a:solidFill>
                <a:latin typeface="Times New Roman"/>
                <a:ea typeface="Times New Roman"/>
                <a:cs typeface="Times New Roman"/>
                <a:sym typeface="Times New Roman"/>
              </a:rPr>
              <a:t>(1 − </a:t>
            </a:r>
            <a:r>
              <a:rPr lang="zh-CN" sz="1200" i="1">
                <a:solidFill>
                  <a:srgbClr val="252525"/>
                </a:solidFill>
                <a:latin typeface="Times New Roman"/>
                <a:ea typeface="Times New Roman"/>
                <a:cs typeface="Times New Roman"/>
                <a:sym typeface="Times New Roman"/>
              </a:rPr>
              <a:t>t</a:t>
            </a:r>
            <a:r>
              <a:rPr lang="zh-CN" sz="1200">
                <a:solidFill>
                  <a:srgbClr val="252525"/>
                </a:solidFill>
                <a:latin typeface="Times New Roman"/>
                <a:ea typeface="Times New Roman"/>
                <a:cs typeface="Times New Roman"/>
                <a:sym typeface="Times New Roman"/>
              </a:rPr>
              <a:t>)</a:t>
            </a:r>
            <a:r>
              <a:rPr lang="zh-CN" sz="1200" i="1">
                <a:solidFill>
                  <a:srgbClr val="252525"/>
                </a:solidFill>
                <a:latin typeface="Times New Roman"/>
                <a:ea typeface="Times New Roman"/>
                <a:cs typeface="Times New Roman"/>
                <a:sym typeface="Times New Roman"/>
              </a:rPr>
              <a:t>x</a:t>
            </a:r>
            <a:r>
              <a:rPr lang="zh-CN" sz="1200">
                <a:solidFill>
                  <a:srgbClr val="252525"/>
                </a:solidFill>
                <a:latin typeface="Times New Roman"/>
                <a:ea typeface="Times New Roman"/>
                <a:cs typeface="Times New Roman"/>
                <a:sym typeface="Times New Roman"/>
              </a:rPr>
              <a:t> + </a:t>
            </a:r>
            <a:r>
              <a:rPr lang="zh-CN" sz="1200" i="1">
                <a:solidFill>
                  <a:srgbClr val="252525"/>
                </a:solidFill>
                <a:latin typeface="Times New Roman"/>
                <a:ea typeface="Times New Roman"/>
                <a:cs typeface="Times New Roman"/>
                <a:sym typeface="Times New Roman"/>
              </a:rPr>
              <a:t>ty</a:t>
            </a:r>
            <a:r>
              <a:rPr lang="zh-CN" sz="1100">
                <a:solidFill>
                  <a:srgbClr val="252525"/>
                </a:solidFill>
              </a:rPr>
              <a:t> also belongs to </a:t>
            </a:r>
            <a:r>
              <a:rPr lang="zh-CN" sz="1200" i="1">
                <a:solidFill>
                  <a:srgbClr val="252525"/>
                </a:solidFill>
                <a:latin typeface="Times New Roman"/>
                <a:ea typeface="Times New Roman"/>
                <a:cs typeface="Times New Roman"/>
                <a:sym typeface="Times New Roman"/>
              </a:rPr>
              <a:t>C</a:t>
            </a:r>
          </a:p>
          <a:p>
            <a:pPr lvl="0" rtl="0">
              <a:spcBef>
                <a:spcPts val="0"/>
              </a:spcBef>
              <a:buNone/>
            </a:pPr>
            <a:endParaRPr sz="1100">
              <a:solidFill>
                <a:srgbClr val="252525"/>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p>
        </p:txBody>
      </p:sp>
      <p:pic>
        <p:nvPicPr>
          <p:cNvPr id="383" name="Shape 383"/>
          <p:cNvPicPr preferRelativeResize="0"/>
          <p:nvPr/>
        </p:nvPicPr>
        <p:blipFill>
          <a:blip r:embed="rId10">
            <a:alphaModFix/>
          </a:blip>
          <a:stretch>
            <a:fillRect/>
          </a:stretch>
        </p:blipFill>
        <p:spPr>
          <a:xfrm>
            <a:off x="762925" y="3506300"/>
            <a:ext cx="1570475" cy="1411349"/>
          </a:xfrm>
          <a:prstGeom prst="rect">
            <a:avLst/>
          </a:prstGeom>
          <a:noFill/>
          <a:ln>
            <a:noFill/>
          </a:ln>
        </p:spPr>
      </p:pic>
      <p:pic>
        <p:nvPicPr>
          <p:cNvPr id="384" name="Shape 384"/>
          <p:cNvPicPr preferRelativeResize="0"/>
          <p:nvPr/>
        </p:nvPicPr>
        <p:blipFill>
          <a:blip r:embed="rId11">
            <a:alphaModFix/>
          </a:blip>
          <a:stretch>
            <a:fillRect/>
          </a:stretch>
        </p:blipFill>
        <p:spPr>
          <a:xfrm>
            <a:off x="2652125" y="3525425"/>
            <a:ext cx="1503549" cy="1373099"/>
          </a:xfrm>
          <a:prstGeom prst="rect">
            <a:avLst/>
          </a:prstGeom>
          <a:noFill/>
          <a:ln>
            <a:noFill/>
          </a:ln>
        </p:spPr>
      </p:pic>
      <p:sp>
        <p:nvSpPr>
          <p:cNvPr id="385" name="Shape 385"/>
          <p:cNvSpPr txBox="1"/>
          <p:nvPr/>
        </p:nvSpPr>
        <p:spPr>
          <a:xfrm>
            <a:off x="4415875" y="3487550"/>
            <a:ext cx="4181700" cy="1539000"/>
          </a:xfrm>
          <a:prstGeom prst="rect">
            <a:avLst/>
          </a:prstGeom>
          <a:noFill/>
          <a:ln>
            <a:noFill/>
          </a:ln>
        </p:spPr>
        <p:txBody>
          <a:bodyPr lIns="91425" tIns="91425" rIns="91425" bIns="91425" anchor="t" anchorCtr="0">
            <a:noAutofit/>
          </a:bodyPr>
          <a:lstStyle/>
          <a:p>
            <a:pPr lvl="0" rtl="0">
              <a:spcBef>
                <a:spcPts val="0"/>
              </a:spcBef>
              <a:buNone/>
            </a:pPr>
            <a:r>
              <a:rPr lang="zh-CN"/>
              <a:t>-Close set: </a:t>
            </a:r>
            <a:r>
              <a:rPr lang="zh-CN" sz="1100" i="1">
                <a:solidFill>
                  <a:srgbClr val="252525"/>
                </a:solidFill>
              </a:rPr>
              <a:t>For a set closed under an operation</a:t>
            </a:r>
          </a:p>
          <a:p>
            <a:pPr lvl="0" rtl="0">
              <a:spcBef>
                <a:spcPts val="0"/>
              </a:spcBef>
              <a:buNone/>
            </a:pPr>
            <a:endParaRPr sz="1100" i="1">
              <a:solidFill>
                <a:srgbClr val="252525"/>
              </a:solidFill>
            </a:endParaRPr>
          </a:p>
          <a:p>
            <a:pPr lvl="0" rtl="0">
              <a:spcBef>
                <a:spcPts val="0"/>
              </a:spcBef>
              <a:buNone/>
            </a:pPr>
            <a:r>
              <a:rPr lang="zh-CN" sz="1100" i="1">
                <a:solidFill>
                  <a:srgbClr val="252525"/>
                </a:solidFill>
              </a:rPr>
              <a:t>- </a:t>
            </a:r>
            <a:r>
              <a:rPr lang="zh-CN" sz="1100">
                <a:solidFill>
                  <a:srgbClr val="252525"/>
                </a:solidFill>
              </a:rPr>
              <a:t>A set </a:t>
            </a:r>
            <a:r>
              <a:rPr lang="zh-CN" sz="1100" i="1">
                <a:solidFill>
                  <a:srgbClr val="252525"/>
                </a:solidFill>
              </a:rPr>
              <a:t>S</a:t>
            </a:r>
            <a:r>
              <a:rPr lang="zh-CN" sz="1100">
                <a:solidFill>
                  <a:srgbClr val="252525"/>
                </a:solidFill>
              </a:rPr>
              <a:t> is </a:t>
            </a:r>
            <a:r>
              <a:rPr lang="zh-CN" sz="1100" b="1">
                <a:solidFill>
                  <a:srgbClr val="252525"/>
                </a:solidFill>
              </a:rPr>
              <a:t>bounded</a:t>
            </a:r>
            <a:r>
              <a:rPr lang="zh-CN" sz="1100">
                <a:solidFill>
                  <a:srgbClr val="252525"/>
                </a:solidFill>
              </a:rPr>
              <a:t> if it has both upper and lower bounds</a:t>
            </a:r>
          </a:p>
        </p:txBody>
      </p:sp>
      <p:sp>
        <p:nvSpPr>
          <p:cNvPr id="386" name="Shape 38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36</a:t>
            </a:fld>
            <a:endParaRPr lang="zh-CN"/>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304800" y="389175"/>
            <a:ext cx="8229600" cy="4536599"/>
          </a:xfrm>
          <a:prstGeom prst="rect">
            <a:avLst/>
          </a:prstGeom>
        </p:spPr>
        <p:txBody>
          <a:bodyPr lIns="91425" tIns="91425" rIns="91425" bIns="91425" anchor="t" anchorCtr="0">
            <a:noAutofit/>
          </a:bodyPr>
          <a:lstStyle/>
          <a:p>
            <a:pPr lvl="0" rtl="0">
              <a:spcBef>
                <a:spcPts val="0"/>
              </a:spcBef>
              <a:buNone/>
            </a:pPr>
            <a:r>
              <a:rPr lang="zh-CN"/>
              <a:t>stochastic subgradient</a:t>
            </a:r>
          </a:p>
          <a:p>
            <a:pPr lvl="0" rtl="0">
              <a:spcBef>
                <a:spcPts val="0"/>
              </a:spcBef>
              <a:buNone/>
            </a:pPr>
            <a:endParaRPr/>
          </a:p>
        </p:txBody>
      </p:sp>
      <p:pic>
        <p:nvPicPr>
          <p:cNvPr id="392" name="Shape 392"/>
          <p:cNvPicPr preferRelativeResize="0"/>
          <p:nvPr/>
        </p:nvPicPr>
        <p:blipFill>
          <a:blip r:embed="rId3">
            <a:alphaModFix/>
          </a:blip>
          <a:stretch>
            <a:fillRect/>
          </a:stretch>
        </p:blipFill>
        <p:spPr>
          <a:xfrm>
            <a:off x="404975" y="1332300"/>
            <a:ext cx="2257425" cy="1828800"/>
          </a:xfrm>
          <a:prstGeom prst="rect">
            <a:avLst/>
          </a:prstGeom>
          <a:noFill/>
          <a:ln>
            <a:noFill/>
          </a:ln>
        </p:spPr>
      </p:pic>
      <p:sp>
        <p:nvSpPr>
          <p:cNvPr id="393" name="Shape 393"/>
          <p:cNvSpPr txBox="1"/>
          <p:nvPr/>
        </p:nvSpPr>
        <p:spPr>
          <a:xfrm>
            <a:off x="1105600" y="3359825"/>
            <a:ext cx="6353399" cy="1085700"/>
          </a:xfrm>
          <a:prstGeom prst="rect">
            <a:avLst/>
          </a:prstGeom>
          <a:noFill/>
          <a:ln>
            <a:noFill/>
          </a:ln>
        </p:spPr>
        <p:txBody>
          <a:bodyPr lIns="91425" tIns="91425" rIns="91425" bIns="91425" anchor="t" anchorCtr="0">
            <a:noAutofit/>
          </a:bodyPr>
          <a:lstStyle/>
          <a:p>
            <a:pPr lvl="0" rtl="0">
              <a:spcBef>
                <a:spcPts val="0"/>
              </a:spcBef>
              <a:buNone/>
            </a:pPr>
            <a:r>
              <a:rPr lang="zh-CN" sz="1100">
                <a:solidFill>
                  <a:srgbClr val="252525"/>
                </a:solidFill>
              </a:rPr>
              <a:t> for any </a:t>
            </a:r>
            <a:r>
              <a:rPr lang="zh-CN" sz="1100" i="1">
                <a:solidFill>
                  <a:srgbClr val="252525"/>
                </a:solidFill>
              </a:rPr>
              <a:t>x</a:t>
            </a:r>
            <a:r>
              <a:rPr lang="zh-CN" sz="1300" baseline="-25000">
                <a:solidFill>
                  <a:srgbClr val="252525"/>
                </a:solidFill>
              </a:rPr>
              <a:t>0</a:t>
            </a:r>
            <a:r>
              <a:rPr lang="zh-CN" sz="1100">
                <a:solidFill>
                  <a:srgbClr val="252525"/>
                </a:solidFill>
              </a:rPr>
              <a:t> in the domain of the function one can draw a line which goes through the point (</a:t>
            </a:r>
            <a:r>
              <a:rPr lang="zh-CN" sz="1100" i="1">
                <a:solidFill>
                  <a:srgbClr val="252525"/>
                </a:solidFill>
              </a:rPr>
              <a:t>x</a:t>
            </a:r>
            <a:r>
              <a:rPr lang="zh-CN" sz="1300" baseline="-25000">
                <a:solidFill>
                  <a:srgbClr val="252525"/>
                </a:solidFill>
              </a:rPr>
              <a:t>0</a:t>
            </a:r>
            <a:r>
              <a:rPr lang="zh-CN" sz="1100">
                <a:solidFill>
                  <a:srgbClr val="252525"/>
                </a:solidFill>
              </a:rPr>
              <a:t>, </a:t>
            </a:r>
            <a:r>
              <a:rPr lang="zh-CN" sz="1100" i="1">
                <a:solidFill>
                  <a:srgbClr val="252525"/>
                </a:solidFill>
              </a:rPr>
              <a:t>f</a:t>
            </a:r>
            <a:r>
              <a:rPr lang="zh-CN" sz="1100">
                <a:solidFill>
                  <a:srgbClr val="252525"/>
                </a:solidFill>
              </a:rPr>
              <a:t>(</a:t>
            </a:r>
            <a:r>
              <a:rPr lang="zh-CN" sz="1100" i="1">
                <a:solidFill>
                  <a:srgbClr val="252525"/>
                </a:solidFill>
              </a:rPr>
              <a:t>x</a:t>
            </a:r>
            <a:r>
              <a:rPr lang="zh-CN" sz="1300" baseline="-25000">
                <a:solidFill>
                  <a:srgbClr val="252525"/>
                </a:solidFill>
              </a:rPr>
              <a:t>0</a:t>
            </a:r>
            <a:r>
              <a:rPr lang="zh-CN" sz="1100">
                <a:solidFill>
                  <a:srgbClr val="252525"/>
                </a:solidFill>
              </a:rPr>
              <a:t>)) and which is everywhere either touching or below the graph of </a:t>
            </a:r>
            <a:r>
              <a:rPr lang="zh-CN" sz="1100" i="1">
                <a:solidFill>
                  <a:srgbClr val="252525"/>
                </a:solidFill>
              </a:rPr>
              <a:t>f</a:t>
            </a:r>
            <a:r>
              <a:rPr lang="zh-CN" sz="1100">
                <a:solidFill>
                  <a:srgbClr val="252525"/>
                </a:solidFill>
              </a:rPr>
              <a:t>. The </a:t>
            </a:r>
            <a:r>
              <a:rPr lang="zh-CN" sz="1100">
                <a:solidFill>
                  <a:srgbClr val="0B0080"/>
                </a:solidFill>
                <a:hlinkClick r:id="rId4"/>
              </a:rPr>
              <a:t>slope</a:t>
            </a:r>
            <a:r>
              <a:rPr lang="zh-CN" sz="1100">
                <a:solidFill>
                  <a:srgbClr val="252525"/>
                </a:solidFill>
              </a:rPr>
              <a:t> of such a line is called a </a:t>
            </a:r>
            <a:r>
              <a:rPr lang="zh-CN" sz="1100" i="1">
                <a:solidFill>
                  <a:srgbClr val="252525"/>
                </a:solidFill>
              </a:rPr>
              <a:t>subderivative (used for undifferemtiable points, not smooth lines)</a:t>
            </a:r>
          </a:p>
        </p:txBody>
      </p:sp>
      <p:sp>
        <p:nvSpPr>
          <p:cNvPr id="394" name="Shape 39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37</a:t>
            </a:fld>
            <a:endParaRPr lang="zh-CN"/>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a:spcBef>
                <a:spcPts val="0"/>
              </a:spcBef>
              <a:buNone/>
            </a:pPr>
            <a:r>
              <a:rPr lang="zh-CN" sz="3000"/>
              <a:t>Previous Work</a:t>
            </a:r>
          </a:p>
        </p:txBody>
      </p:sp>
      <p:sp>
        <p:nvSpPr>
          <p:cNvPr id="400" name="Shape 400"/>
          <p:cNvSpPr txBox="1">
            <a:spLocks noGrp="1"/>
          </p:cNvSpPr>
          <p:nvPr>
            <p:ph type="body" idx="1"/>
          </p:nvPr>
        </p:nvSpPr>
        <p:spPr>
          <a:xfrm>
            <a:off x="457200" y="895350"/>
            <a:ext cx="8229600" cy="3725699"/>
          </a:xfrm>
          <a:prstGeom prst="rect">
            <a:avLst/>
          </a:prstGeom>
        </p:spPr>
        <p:txBody>
          <a:bodyPr lIns="91425" tIns="91425" rIns="91425" bIns="91425" anchor="t" anchorCtr="0">
            <a:noAutofit/>
          </a:bodyPr>
          <a:lstStyle/>
          <a:p>
            <a:pPr rtl="0">
              <a:spcBef>
                <a:spcPts val="0"/>
              </a:spcBef>
              <a:buNone/>
            </a:pPr>
            <a:r>
              <a:rPr lang="zh-CN" sz="1400"/>
              <a:t>In the classical analysis of the </a:t>
            </a:r>
            <a:r>
              <a:rPr lang="zh-CN" sz="1400" b="1"/>
              <a:t>SA</a:t>
            </a:r>
            <a:r>
              <a:rPr lang="zh-CN" sz="1400"/>
              <a:t> algorithm assumed that </a:t>
            </a:r>
          </a:p>
          <a:p>
            <a:pPr marL="457200" lvl="0" indent="-317500" rtl="0">
              <a:spcBef>
                <a:spcPts val="0"/>
              </a:spcBef>
              <a:buClr>
                <a:schemeClr val="dk1"/>
              </a:buClr>
              <a:buSzPct val="100000"/>
              <a:buFont typeface="Arial"/>
              <a:buChar char="●"/>
            </a:pPr>
            <a:r>
              <a:rPr lang="zh-CN" sz="1400"/>
              <a:t>f(·) is twice continuously differentiable </a:t>
            </a:r>
          </a:p>
          <a:p>
            <a:pPr marL="457200" lvl="0" indent="-317500" rtl="0">
              <a:spcBef>
                <a:spcPts val="0"/>
              </a:spcBef>
              <a:buClr>
                <a:schemeClr val="dk1"/>
              </a:buClr>
              <a:buSzPct val="100000"/>
              <a:buFont typeface="Arial"/>
              <a:buChar char="●"/>
            </a:pPr>
            <a:r>
              <a:rPr lang="zh-CN" sz="1400"/>
              <a:t>f(·) is strongly convex</a:t>
            </a:r>
          </a:p>
          <a:p>
            <a:pPr marL="457200" lvl="0" indent="-317500" rtl="0">
              <a:spcBef>
                <a:spcPts val="0"/>
              </a:spcBef>
              <a:buClr>
                <a:schemeClr val="dk1"/>
              </a:buClr>
              <a:buSzPct val="100000"/>
              <a:buFont typeface="Arial"/>
              <a:buChar char="●"/>
            </a:pPr>
            <a:r>
              <a:rPr lang="zh-CN" sz="1400"/>
              <a:t>the minimizer of f belongs to the interior of X</a:t>
            </a:r>
          </a:p>
          <a:p>
            <a:pPr indent="457200" rtl="0">
              <a:spcBef>
                <a:spcPts val="0"/>
              </a:spcBef>
              <a:buNone/>
            </a:pPr>
            <a:r>
              <a:rPr lang="zh-CN" sz="1400" b="1"/>
              <a:t>conclusions for SA:</a:t>
            </a:r>
          </a:p>
          <a:p>
            <a:pPr marL="914400" lvl="0" indent="-317500" rtl="0">
              <a:spcBef>
                <a:spcPts val="0"/>
              </a:spcBef>
              <a:buClr>
                <a:schemeClr val="dk1"/>
              </a:buClr>
              <a:buSzPct val="100000"/>
              <a:buFont typeface="Arial"/>
              <a:buChar char="●"/>
            </a:pPr>
            <a:r>
              <a:rPr lang="zh-CN" sz="1400"/>
              <a:t>rate of convergence E[f(x</a:t>
            </a:r>
            <a:r>
              <a:rPr lang="zh-CN" sz="1400" baseline="-25000"/>
              <a:t>t</a:t>
            </a:r>
            <a:r>
              <a:rPr lang="zh-CN" sz="1400"/>
              <a:t>)−f</a:t>
            </a:r>
            <a:r>
              <a:rPr lang="zh-CN" sz="1400" baseline="-25000"/>
              <a:t>∗</a:t>
            </a:r>
            <a:r>
              <a:rPr lang="zh-CN" sz="1400"/>
              <a:t>] = O(t</a:t>
            </a:r>
            <a:r>
              <a:rPr lang="zh-CN" sz="1400" baseline="30000"/>
              <a:t>−1</a:t>
            </a:r>
            <a:r>
              <a:rPr lang="zh-CN" sz="1400"/>
              <a:t>)</a:t>
            </a:r>
          </a:p>
          <a:p>
            <a:pPr marL="914400" lvl="0" indent="-317500" rtl="0">
              <a:spcBef>
                <a:spcPts val="0"/>
              </a:spcBef>
              <a:buClr>
                <a:schemeClr val="dk1"/>
              </a:buClr>
              <a:buSzPct val="100000"/>
              <a:buFont typeface="Arial"/>
              <a:buChar char="●"/>
            </a:pPr>
            <a:r>
              <a:rPr lang="zh-CN" sz="1400"/>
              <a:t>sensitive to a choice of the respective stepsizes</a:t>
            </a:r>
          </a:p>
          <a:p>
            <a:pPr marL="914400" lvl="0" indent="-317500" rtl="0">
              <a:spcBef>
                <a:spcPts val="0"/>
              </a:spcBef>
              <a:buClr>
                <a:schemeClr val="dk1"/>
              </a:buClr>
              <a:buSzPct val="100000"/>
              <a:buFont typeface="Arial"/>
              <a:buChar char="●"/>
            </a:pPr>
            <a:r>
              <a:rPr lang="zh-CN" sz="1400"/>
              <a:t>longer stepsizes were suggested with consequent averaging of the obtained iterates</a:t>
            </a:r>
          </a:p>
          <a:p>
            <a:pPr marL="0" indent="0" rtl="0">
              <a:spcBef>
                <a:spcPts val="0"/>
              </a:spcBef>
              <a:buNone/>
            </a:pPr>
            <a:r>
              <a:rPr lang="zh-CN" sz="1400"/>
              <a:t>For convex-concave </a:t>
            </a:r>
            <a:r>
              <a:rPr lang="zh-CN" sz="1400" b="1"/>
              <a:t>saddle point problems</a:t>
            </a:r>
            <a:r>
              <a:rPr lang="zh-CN" sz="1400"/>
              <a:t>, if assume:</a:t>
            </a:r>
          </a:p>
          <a:p>
            <a:pPr marL="457200" lvl="0" indent="-317500" rtl="0">
              <a:spcBef>
                <a:spcPts val="0"/>
              </a:spcBef>
              <a:buClr>
                <a:schemeClr val="dk1"/>
              </a:buClr>
              <a:buSzPct val="100000"/>
              <a:buFont typeface="Arial"/>
              <a:buChar char="●"/>
            </a:pPr>
            <a:r>
              <a:rPr lang="zh-CN" sz="1400"/>
              <a:t> general-type Lipschitz continuous convex objectives</a:t>
            </a:r>
          </a:p>
          <a:p>
            <a:pPr rtl="0">
              <a:spcBef>
                <a:spcPts val="0"/>
              </a:spcBef>
              <a:buNone/>
            </a:pPr>
            <a:r>
              <a:rPr lang="zh-CN" sz="1400"/>
              <a:t>	</a:t>
            </a:r>
            <a:r>
              <a:rPr lang="zh-CN" sz="1400" b="1"/>
              <a:t>conclusions for saddle point problems:</a:t>
            </a:r>
          </a:p>
          <a:p>
            <a:pPr marL="914400" lvl="0" indent="-317500">
              <a:spcBef>
                <a:spcPts val="0"/>
              </a:spcBef>
              <a:buClr>
                <a:schemeClr val="dk1"/>
              </a:buClr>
              <a:buSzPct val="100000"/>
              <a:buFont typeface="Arial"/>
              <a:buChar char="●"/>
            </a:pPr>
            <a:r>
              <a:rPr lang="zh-CN" sz="1400"/>
              <a:t>O(t </a:t>
            </a:r>
            <a:r>
              <a:rPr lang="zh-CN" sz="1400" baseline="30000"/>
              <a:t>−1/2</a:t>
            </a:r>
            <a:r>
              <a:rPr lang="zh-CN" sz="1400"/>
              <a:t>) rate of convergence</a:t>
            </a:r>
          </a:p>
        </p:txBody>
      </p:sp>
      <p:sp>
        <p:nvSpPr>
          <p:cNvPr id="401" name="Shape 40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38</a:t>
            </a:fld>
            <a:endParaRPr lang="zh-CN"/>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lvl="0" rtl="0">
              <a:spcBef>
                <a:spcPts val="0"/>
              </a:spcBef>
              <a:buNone/>
            </a:pPr>
            <a:r>
              <a:rPr lang="zh-CN" sz="3000"/>
              <a:t>Previous Work</a:t>
            </a:r>
          </a:p>
        </p:txBody>
      </p:sp>
      <p:sp>
        <p:nvSpPr>
          <p:cNvPr id="407" name="Shape 407"/>
          <p:cNvSpPr txBox="1">
            <a:spLocks noGrp="1"/>
          </p:cNvSpPr>
          <p:nvPr>
            <p:ph type="body" idx="1"/>
          </p:nvPr>
        </p:nvSpPr>
        <p:spPr>
          <a:xfrm>
            <a:off x="457200" y="895350"/>
            <a:ext cx="8229600" cy="3725699"/>
          </a:xfrm>
          <a:prstGeom prst="rect">
            <a:avLst/>
          </a:prstGeom>
        </p:spPr>
        <p:txBody>
          <a:bodyPr lIns="91425" tIns="91425" rIns="91425" bIns="91425" anchor="t" anchorCtr="0">
            <a:noAutofit/>
          </a:bodyPr>
          <a:lstStyle/>
          <a:p>
            <a:pPr lvl="0" rtl="0">
              <a:spcBef>
                <a:spcPts val="0"/>
              </a:spcBef>
              <a:buNone/>
            </a:pPr>
            <a:r>
              <a:rPr lang="zh-CN" sz="1400"/>
              <a:t>The </a:t>
            </a:r>
            <a:r>
              <a:rPr lang="zh-CN" sz="1400" b="1"/>
              <a:t>SAA </a:t>
            </a:r>
            <a:r>
              <a:rPr lang="zh-CN" sz="1400"/>
              <a:t>approach </a:t>
            </a:r>
          </a:p>
          <a:p>
            <a:pPr marL="914400" lvl="0" indent="-317500" rtl="0">
              <a:spcBef>
                <a:spcPts val="0"/>
              </a:spcBef>
              <a:buClr>
                <a:schemeClr val="dk1"/>
              </a:buClr>
              <a:buSzPct val="100000"/>
              <a:buFont typeface="Arial"/>
              <a:buChar char="●"/>
            </a:pPr>
            <a:r>
              <a:rPr lang="zh-CN" sz="1400"/>
              <a:t> generate a (random) sample ξ1,...,ξN , of size N, and approximate the “true” problem (1.1) by the sample average problem</a:t>
            </a:r>
          </a:p>
        </p:txBody>
      </p:sp>
      <p:sp>
        <p:nvSpPr>
          <p:cNvPr id="408" name="Shape 40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39</a:t>
            </a:fld>
            <a:endParaRPr lang="zh-CN"/>
          </a:p>
        </p:txBody>
      </p:sp>
      <p:pic>
        <p:nvPicPr>
          <p:cNvPr id="409" name="Shape 409"/>
          <p:cNvPicPr preferRelativeResize="0"/>
          <p:nvPr/>
        </p:nvPicPr>
        <p:blipFill>
          <a:blip r:embed="rId3">
            <a:alphaModFix/>
          </a:blip>
          <a:stretch>
            <a:fillRect/>
          </a:stretch>
        </p:blipFill>
        <p:spPr>
          <a:xfrm>
            <a:off x="2454975" y="1877700"/>
            <a:ext cx="3295650" cy="857250"/>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6195575" y="2921050"/>
            <a:ext cx="2257425" cy="1828800"/>
          </a:xfrm>
          <a:prstGeom prst="rect">
            <a:avLst/>
          </a:prstGeom>
          <a:noFill/>
          <a:ln>
            <a:noFill/>
          </a:ln>
        </p:spPr>
      </p:pic>
      <p:sp>
        <p:nvSpPr>
          <p:cNvPr id="59" name="Shape 5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4</a:t>
            </a:fld>
            <a:endParaRPr lang="zh-CN"/>
          </a:p>
        </p:txBody>
      </p:sp>
      <p:sp>
        <p:nvSpPr>
          <p:cNvPr id="60" name="Shape 60"/>
          <p:cNvSpPr txBox="1"/>
          <p:nvPr/>
        </p:nvSpPr>
        <p:spPr>
          <a:xfrm>
            <a:off x="1135075" y="300000"/>
            <a:ext cx="5759699" cy="4086300"/>
          </a:xfrm>
          <a:prstGeom prst="rect">
            <a:avLst/>
          </a:prstGeom>
          <a:noFill/>
          <a:ln>
            <a:noFill/>
          </a:ln>
        </p:spPr>
        <p:txBody>
          <a:bodyPr lIns="91425" tIns="91425" rIns="91425" bIns="91425" anchor="t" anchorCtr="0">
            <a:noAutofit/>
          </a:bodyPr>
          <a:lstStyle/>
          <a:p>
            <a:pPr rtl="0">
              <a:spcBef>
                <a:spcPts val="0"/>
              </a:spcBef>
              <a:buNone/>
            </a:pPr>
            <a:r>
              <a:rPr lang="zh-CN" sz="1800"/>
              <a:t>Solutions to the stochastic optimization problem:</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marL="457200" lvl="0" indent="-317500" rtl="0">
              <a:spcBef>
                <a:spcPts val="0"/>
              </a:spcBef>
              <a:buClr>
                <a:srgbClr val="000000"/>
              </a:buClr>
              <a:buSzPct val="100000"/>
              <a:buFont typeface="Arial"/>
              <a:buChar char="●"/>
            </a:pPr>
            <a:r>
              <a:rPr lang="zh-CN"/>
              <a:t>the stochastic approximation (SA)</a:t>
            </a:r>
          </a:p>
          <a:p>
            <a:pPr marL="457200" lvl="0" indent="-317500" rtl="0">
              <a:spcBef>
                <a:spcPts val="0"/>
              </a:spcBef>
              <a:buClr>
                <a:srgbClr val="000000"/>
              </a:buClr>
              <a:buSzPct val="100000"/>
              <a:buFont typeface="Arial"/>
              <a:buChar char="●"/>
            </a:pPr>
            <a:r>
              <a:rPr lang="zh-CN"/>
              <a:t>the sample average approximation (SAA)</a:t>
            </a:r>
          </a:p>
          <a:p>
            <a:pPr marL="914400" lvl="1" indent="-317500" rtl="0">
              <a:spcBef>
                <a:spcPts val="0"/>
              </a:spcBef>
              <a:buClr>
                <a:srgbClr val="000000"/>
              </a:buClr>
              <a:buSzPct val="100000"/>
              <a:buFont typeface="Arial"/>
              <a:buChar char="○"/>
            </a:pPr>
            <a:r>
              <a:rPr lang="zh-CN"/>
              <a:t>people think SAA is better than SA</a:t>
            </a:r>
          </a:p>
          <a:p>
            <a:pPr marL="914400" lvl="1" indent="-317500" rtl="0">
              <a:spcBef>
                <a:spcPts val="0"/>
              </a:spcBef>
              <a:buClr>
                <a:srgbClr val="000000"/>
              </a:buClr>
              <a:buSzPct val="100000"/>
              <a:buFont typeface="Arial"/>
              <a:buChar char="○"/>
            </a:pPr>
            <a:r>
              <a:rPr lang="zh-CN"/>
              <a:t>the proposed modified SA is competitive with SAA</a:t>
            </a:r>
          </a:p>
          <a:p>
            <a:pPr rtl="0">
              <a:spcBef>
                <a:spcPts val="0"/>
              </a:spcBef>
              <a:buNone/>
            </a:pPr>
            <a:endParaRPr/>
          </a:p>
          <a:p>
            <a:pPr rtl="0">
              <a:spcBef>
                <a:spcPts val="0"/>
              </a:spcBef>
              <a:buNone/>
            </a:pPr>
            <a:r>
              <a:rPr lang="zh-CN" b="1"/>
              <a:t>Two </a:t>
            </a:r>
            <a:r>
              <a:rPr lang="zh-CN" b="1">
                <a:solidFill>
                  <a:srgbClr val="FF0000"/>
                </a:solidFill>
              </a:rPr>
              <a:t>assumptions</a:t>
            </a:r>
            <a:r>
              <a:rPr lang="zh-CN" b="1"/>
              <a:t>:</a:t>
            </a:r>
          </a:p>
          <a:p>
            <a:pPr marL="457200" lvl="0" indent="-317500" rtl="0">
              <a:spcBef>
                <a:spcPts val="0"/>
              </a:spcBef>
              <a:buClr>
                <a:srgbClr val="000000"/>
              </a:buClr>
              <a:buSzPct val="100000"/>
              <a:buFont typeface="Arial"/>
              <a:buChar char="●"/>
            </a:pPr>
            <a:r>
              <a:rPr lang="zh-CN"/>
              <a:t>possible to generate an independent identically distributed sample(</a:t>
            </a:r>
            <a:r>
              <a:rPr lang="zh-CN" b="1">
                <a:solidFill>
                  <a:srgbClr val="FF0000"/>
                </a:solidFill>
              </a:rPr>
              <a:t>iid sample</a:t>
            </a:r>
            <a:r>
              <a:rPr lang="zh-CN"/>
              <a:t>) ξ</a:t>
            </a:r>
            <a:r>
              <a:rPr lang="zh-CN" baseline="-25000"/>
              <a:t>1</a:t>
            </a:r>
            <a:r>
              <a:rPr lang="zh-CN"/>
              <a:t>, ξ</a:t>
            </a:r>
            <a:r>
              <a:rPr lang="zh-CN" baseline="-25000"/>
              <a:t>2</a:t>
            </a:r>
            <a:r>
              <a:rPr lang="zh-CN"/>
              <a:t>,..., of </a:t>
            </a:r>
            <a:r>
              <a:rPr lang="zh-CN">
                <a:solidFill>
                  <a:schemeClr val="dk1"/>
                </a:solidFill>
              </a:rPr>
              <a:t>ξ</a:t>
            </a:r>
          </a:p>
          <a:p>
            <a:pPr marL="457200" lvl="0" indent="-317500">
              <a:spcBef>
                <a:spcPts val="0"/>
              </a:spcBef>
              <a:buClr>
                <a:schemeClr val="dk1"/>
              </a:buClr>
              <a:buSzPct val="100000"/>
              <a:buFont typeface="Arial"/>
              <a:buChar char="●"/>
            </a:pPr>
            <a:r>
              <a:rPr lang="zh-CN">
                <a:solidFill>
                  <a:schemeClr val="dk1"/>
                </a:solidFill>
              </a:rPr>
              <a:t>an </a:t>
            </a:r>
            <a:r>
              <a:rPr lang="zh-CN" b="1">
                <a:solidFill>
                  <a:srgbClr val="FF0000"/>
                </a:solidFill>
              </a:rPr>
              <a:t>oracle</a:t>
            </a:r>
            <a:r>
              <a:rPr lang="zh-CN">
                <a:solidFill>
                  <a:srgbClr val="FF0000"/>
                </a:solidFill>
              </a:rPr>
              <a:t> </a:t>
            </a:r>
            <a:r>
              <a:rPr lang="zh-CN">
                <a:solidFill>
                  <a:schemeClr val="dk1"/>
                </a:solidFill>
              </a:rPr>
              <a:t>existed: for a input point (x, ξ) ∈ X × Ξ returns G(x, ξ) such that g(x) := E[G(x, ξ)] ∈ ∂f(x) → subgradient of f(x)</a:t>
            </a:r>
          </a:p>
        </p:txBody>
      </p:sp>
      <p:pic>
        <p:nvPicPr>
          <p:cNvPr id="61" name="Shape 61"/>
          <p:cNvPicPr preferRelativeResize="0"/>
          <p:nvPr/>
        </p:nvPicPr>
        <p:blipFill>
          <a:blip r:embed="rId4">
            <a:alphaModFix/>
          </a:blip>
          <a:stretch>
            <a:fillRect/>
          </a:stretch>
        </p:blipFill>
        <p:spPr>
          <a:xfrm>
            <a:off x="2993275" y="794525"/>
            <a:ext cx="2438400" cy="523875"/>
          </a:xfrm>
          <a:prstGeom prst="rect">
            <a:avLst/>
          </a:prstGeom>
          <a:noFill/>
          <a:ln>
            <a:noFill/>
          </a:ln>
        </p:spPr>
      </p:pic>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Shape 414"/>
          <p:cNvPicPr preferRelativeResize="0"/>
          <p:nvPr/>
        </p:nvPicPr>
        <p:blipFill>
          <a:blip r:embed="rId3">
            <a:alphaModFix/>
          </a:blip>
          <a:stretch>
            <a:fillRect/>
          </a:stretch>
        </p:blipFill>
        <p:spPr>
          <a:xfrm>
            <a:off x="1231275" y="194225"/>
            <a:ext cx="6276975" cy="4438650"/>
          </a:xfrm>
          <a:prstGeom prst="rect">
            <a:avLst/>
          </a:prstGeom>
          <a:noFill/>
          <a:ln>
            <a:noFill/>
          </a:ln>
        </p:spPr>
      </p:pic>
      <p:sp>
        <p:nvSpPr>
          <p:cNvPr id="415" name="Shape 415"/>
          <p:cNvSpPr txBox="1"/>
          <p:nvPr/>
        </p:nvSpPr>
        <p:spPr>
          <a:xfrm>
            <a:off x="3671550" y="4733700"/>
            <a:ext cx="5344199" cy="284400"/>
          </a:xfrm>
          <a:prstGeom prst="rect">
            <a:avLst/>
          </a:prstGeom>
          <a:noFill/>
          <a:ln>
            <a:noFill/>
          </a:ln>
        </p:spPr>
        <p:txBody>
          <a:bodyPr lIns="91425" tIns="91425" rIns="91425" bIns="91425" anchor="t" anchorCtr="0">
            <a:noAutofit/>
          </a:bodyPr>
          <a:lstStyle/>
          <a:p>
            <a:pPr marL="914400" lvl="0" indent="0" rtl="0">
              <a:spcBef>
                <a:spcPts val="0"/>
              </a:spcBef>
              <a:buNone/>
            </a:pPr>
            <a:r>
              <a:rPr lang="zh-CN"/>
              <a:t>http://www.doc.ic.ac.uk/~ae/papers/lecture03.pdf</a:t>
            </a:r>
          </a:p>
        </p:txBody>
      </p:sp>
      <p:sp>
        <p:nvSpPr>
          <p:cNvPr id="416" name="Shape 4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ltLang="zh-CN"/>
              <a:t>40</a:t>
            </a:fld>
            <a:endParaRPr lang="zh-CN"/>
          </a:p>
        </p:txBody>
      </p:sp>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zh-CN" sz="1800">
                <a:solidFill>
                  <a:srgbClr val="252525"/>
                </a:solidFill>
              </a:rPr>
              <a:t>Compactness</a:t>
            </a:r>
          </a:p>
        </p:txBody>
      </p:sp>
      <p:sp>
        <p:nvSpPr>
          <p:cNvPr id="422" name="Shape 422"/>
          <p:cNvSpPr txBox="1">
            <a:spLocks noGrp="1"/>
          </p:cNvSpPr>
          <p:nvPr>
            <p:ph type="body" idx="1"/>
          </p:nvPr>
        </p:nvSpPr>
        <p:spPr>
          <a:xfrm>
            <a:off x="457200" y="1589700"/>
            <a:ext cx="8229600" cy="3335999"/>
          </a:xfrm>
          <a:prstGeom prst="rect">
            <a:avLst/>
          </a:prstGeom>
        </p:spPr>
        <p:txBody>
          <a:bodyPr lIns="91425" tIns="91425" rIns="91425" bIns="91425" anchor="t" anchorCtr="0">
            <a:noAutofit/>
          </a:bodyPr>
          <a:lstStyle/>
          <a:p>
            <a:pPr>
              <a:spcBef>
                <a:spcPts val="0"/>
              </a:spcBef>
              <a:buNone/>
            </a:pPr>
            <a:r>
              <a:rPr lang="zh-CN" sz="1100">
                <a:solidFill>
                  <a:srgbClr val="252525"/>
                </a:solidFill>
              </a:rPr>
              <a:t>Compactness: In </a:t>
            </a:r>
            <a:r>
              <a:rPr lang="zh-CN" sz="1100">
                <a:solidFill>
                  <a:srgbClr val="0B0080"/>
                </a:solidFill>
                <a:hlinkClick r:id="rId3"/>
              </a:rPr>
              <a:t>mathematics</a:t>
            </a:r>
            <a:r>
              <a:rPr lang="zh-CN" sz="1100">
                <a:solidFill>
                  <a:srgbClr val="252525"/>
                </a:solidFill>
              </a:rPr>
              <a:t>, and more specifically in </a:t>
            </a:r>
            <a:r>
              <a:rPr lang="zh-CN" sz="1100">
                <a:solidFill>
                  <a:srgbClr val="0B0080"/>
                </a:solidFill>
                <a:hlinkClick r:id="rId4"/>
              </a:rPr>
              <a:t>general topology</a:t>
            </a:r>
            <a:r>
              <a:rPr lang="zh-CN" sz="1100">
                <a:solidFill>
                  <a:srgbClr val="252525"/>
                </a:solidFill>
              </a:rPr>
              <a:t>, </a:t>
            </a:r>
            <a:r>
              <a:rPr lang="zh-CN" sz="1100" b="1">
                <a:solidFill>
                  <a:srgbClr val="252525"/>
                </a:solidFill>
              </a:rPr>
              <a:t>compactness</a:t>
            </a:r>
            <a:r>
              <a:rPr lang="zh-CN" sz="1100">
                <a:solidFill>
                  <a:srgbClr val="252525"/>
                </a:solidFill>
              </a:rPr>
              <a:t> is a property that generalizes the notion of a subset of </a:t>
            </a:r>
            <a:r>
              <a:rPr lang="zh-CN" sz="1100">
                <a:solidFill>
                  <a:srgbClr val="0B0080"/>
                </a:solidFill>
                <a:hlinkClick r:id="rId5"/>
              </a:rPr>
              <a:t>Euclidean space</a:t>
            </a:r>
            <a:r>
              <a:rPr lang="zh-CN" sz="1100">
                <a:solidFill>
                  <a:srgbClr val="252525"/>
                </a:solidFill>
              </a:rPr>
              <a:t> being </a:t>
            </a:r>
            <a:r>
              <a:rPr lang="zh-CN" sz="1100">
                <a:solidFill>
                  <a:srgbClr val="0B0080"/>
                </a:solidFill>
                <a:hlinkClick r:id="rId6"/>
              </a:rPr>
              <a:t>closed</a:t>
            </a:r>
            <a:r>
              <a:rPr lang="zh-CN" sz="1100">
                <a:solidFill>
                  <a:srgbClr val="252525"/>
                </a:solidFill>
              </a:rPr>
              <a:t> (that is, containing all its </a:t>
            </a:r>
            <a:r>
              <a:rPr lang="zh-CN" sz="1100">
                <a:solidFill>
                  <a:srgbClr val="0B0080"/>
                </a:solidFill>
                <a:hlinkClick r:id="rId7"/>
              </a:rPr>
              <a:t>limit points</a:t>
            </a:r>
            <a:r>
              <a:rPr lang="zh-CN" sz="1100">
                <a:solidFill>
                  <a:srgbClr val="252525"/>
                </a:solidFill>
              </a:rPr>
              <a:t>) and </a:t>
            </a:r>
            <a:r>
              <a:rPr lang="zh-CN" sz="1100">
                <a:solidFill>
                  <a:srgbClr val="0B0080"/>
                </a:solidFill>
                <a:hlinkClick r:id="rId8"/>
              </a:rPr>
              <a:t>bounded</a:t>
            </a:r>
            <a:r>
              <a:rPr lang="zh-CN" sz="1100">
                <a:solidFill>
                  <a:srgbClr val="252525"/>
                </a:solidFill>
              </a:rPr>
              <a:t> (that is, having all its points lie within some fixed distance of each other). </a:t>
            </a:r>
          </a:p>
        </p:txBody>
      </p:sp>
      <p:sp>
        <p:nvSpPr>
          <p:cNvPr id="423" name="Shape 4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41</a:t>
            </a:fld>
            <a:endParaRPr lang="zh-CN"/>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5</a:t>
            </a:fld>
            <a:endParaRPr lang="zh-CN"/>
          </a:p>
        </p:txBody>
      </p:sp>
      <p:sp>
        <p:nvSpPr>
          <p:cNvPr id="67" name="Shape 67"/>
          <p:cNvSpPr txBox="1"/>
          <p:nvPr/>
        </p:nvSpPr>
        <p:spPr>
          <a:xfrm>
            <a:off x="622675" y="479975"/>
            <a:ext cx="8217900" cy="4306800"/>
          </a:xfrm>
          <a:prstGeom prst="rect">
            <a:avLst/>
          </a:prstGeom>
          <a:noFill/>
          <a:ln>
            <a:noFill/>
          </a:ln>
        </p:spPr>
        <p:txBody>
          <a:bodyPr lIns="91425" tIns="91425" rIns="91425" bIns="91425" anchor="t" anchorCtr="0">
            <a:noAutofit/>
          </a:bodyPr>
          <a:lstStyle/>
          <a:p>
            <a:pPr algn="ctr" rtl="0">
              <a:spcBef>
                <a:spcPts val="0"/>
              </a:spcBef>
              <a:buNone/>
            </a:pPr>
            <a:r>
              <a:rPr lang="zh-CN" sz="2000" b="1"/>
              <a:t>Notations</a:t>
            </a:r>
          </a:p>
          <a:p>
            <a:pPr rtl="0">
              <a:spcBef>
                <a:spcPts val="0"/>
              </a:spcBef>
              <a:buNone/>
            </a:pPr>
            <a:endParaRPr sz="2000" b="1"/>
          </a:p>
          <a:p>
            <a:pPr marL="457200" lvl="0" indent="-317500" rtl="0">
              <a:spcBef>
                <a:spcPts val="0"/>
              </a:spcBef>
              <a:buClr>
                <a:srgbClr val="000000"/>
              </a:buClr>
              <a:buSzPct val="100000"/>
              <a:buFont typeface="Arial"/>
              <a:buChar char="●"/>
            </a:pPr>
            <a:r>
              <a:rPr lang="zh-CN" b="1"/>
              <a:t>||x||</a:t>
            </a:r>
            <a:r>
              <a:rPr lang="zh-CN" b="1" baseline="-25000"/>
              <a:t>p</a:t>
            </a:r>
            <a:r>
              <a:rPr lang="zh-CN" b="1"/>
              <a:t> denotes l</a:t>
            </a:r>
            <a:r>
              <a:rPr lang="zh-CN" b="1" baseline="-25000"/>
              <a:t>p</a:t>
            </a:r>
            <a:r>
              <a:rPr lang="zh-CN" b="1"/>
              <a:t> norm</a:t>
            </a:r>
          </a:p>
          <a:p>
            <a:pPr rtl="0">
              <a:spcBef>
                <a:spcPts val="0"/>
              </a:spcBef>
              <a:buNone/>
            </a:pPr>
            <a:endParaRPr b="1"/>
          </a:p>
          <a:p>
            <a:pPr rtl="0">
              <a:spcBef>
                <a:spcPts val="0"/>
              </a:spcBef>
              <a:buNone/>
            </a:pPr>
            <a:endParaRPr b="1"/>
          </a:p>
          <a:p>
            <a:pPr rtl="0">
              <a:spcBef>
                <a:spcPts val="0"/>
              </a:spcBef>
              <a:buNone/>
            </a:pPr>
            <a:endParaRPr b="1"/>
          </a:p>
          <a:p>
            <a:pPr rtl="0">
              <a:spcBef>
                <a:spcPts val="0"/>
              </a:spcBef>
              <a:buNone/>
            </a:pPr>
            <a:endParaRPr b="1"/>
          </a:p>
          <a:p>
            <a:pPr rtl="0">
              <a:spcBef>
                <a:spcPts val="0"/>
              </a:spcBef>
              <a:buNone/>
            </a:pPr>
            <a:r>
              <a:rPr lang="zh-CN"/>
              <a:t>       </a:t>
            </a:r>
            <a:r>
              <a:rPr lang="zh-CN">
                <a:solidFill>
                  <a:schemeClr val="dk1"/>
                </a:solidFill>
              </a:rPr>
              <a:t>||x||</a:t>
            </a:r>
            <a:r>
              <a:rPr lang="zh-CN" baseline="-25000">
                <a:solidFill>
                  <a:schemeClr val="dk1"/>
                </a:solidFill>
              </a:rPr>
              <a:t>2 </a:t>
            </a:r>
            <a:r>
              <a:rPr lang="zh-CN">
                <a:solidFill>
                  <a:schemeClr val="dk1"/>
                </a:solidFill>
              </a:rPr>
              <a:t>is the euclidean distance; ||x||</a:t>
            </a:r>
            <a:r>
              <a:rPr lang="zh-CN" baseline="-25000">
                <a:solidFill>
                  <a:schemeClr val="dk1"/>
                </a:solidFill>
              </a:rPr>
              <a:t>∞</a:t>
            </a:r>
            <a:r>
              <a:rPr lang="zh-CN">
                <a:solidFill>
                  <a:schemeClr val="dk1"/>
                </a:solidFill>
              </a:rPr>
              <a:t> = max{|x</a:t>
            </a:r>
            <a:r>
              <a:rPr lang="zh-CN" baseline="-25000">
                <a:solidFill>
                  <a:schemeClr val="dk1"/>
                </a:solidFill>
              </a:rPr>
              <a:t>1</a:t>
            </a:r>
            <a:r>
              <a:rPr lang="zh-CN">
                <a:solidFill>
                  <a:schemeClr val="dk1"/>
                </a:solidFill>
              </a:rPr>
              <a:t>|,..., |x</a:t>
            </a:r>
            <a:r>
              <a:rPr lang="zh-CN" baseline="-25000">
                <a:solidFill>
                  <a:schemeClr val="dk1"/>
                </a:solidFill>
              </a:rPr>
              <a:t>n</a:t>
            </a:r>
            <a:r>
              <a:rPr lang="zh-CN">
                <a:solidFill>
                  <a:schemeClr val="dk1"/>
                </a:solidFill>
              </a:rPr>
              <a:t>|}</a:t>
            </a:r>
          </a:p>
          <a:p>
            <a:pPr rtl="0">
              <a:spcBef>
                <a:spcPts val="0"/>
              </a:spcBef>
              <a:buNone/>
            </a:pPr>
            <a:endParaRPr b="1">
              <a:solidFill>
                <a:schemeClr val="dk1"/>
              </a:solidFill>
            </a:endParaRPr>
          </a:p>
          <a:p>
            <a:pPr marL="457200" lvl="0" indent="-317500" rtl="0">
              <a:spcBef>
                <a:spcPts val="0"/>
              </a:spcBef>
              <a:buClr>
                <a:schemeClr val="dk1"/>
              </a:buClr>
              <a:buSzPct val="100000"/>
              <a:buFont typeface="Arial"/>
              <a:buChar char="●"/>
            </a:pPr>
            <a:r>
              <a:rPr lang="zh-CN" b="1">
                <a:solidFill>
                  <a:schemeClr val="dk1"/>
                </a:solidFill>
              </a:rPr>
              <a:t>ΠX : the metric projection operator onto the set X</a:t>
            </a:r>
          </a:p>
          <a:p>
            <a:pPr rtl="0">
              <a:spcBef>
                <a:spcPts val="0"/>
              </a:spcBef>
              <a:buNone/>
            </a:pPr>
            <a:endParaRPr b="1">
              <a:solidFill>
                <a:schemeClr val="dk1"/>
              </a:solidFill>
            </a:endParaRPr>
          </a:p>
          <a:p>
            <a:pPr rtl="0">
              <a:spcBef>
                <a:spcPts val="0"/>
              </a:spcBef>
              <a:buNone/>
            </a:pPr>
            <a:endParaRPr b="1">
              <a:solidFill>
                <a:schemeClr val="dk1"/>
              </a:solidFill>
            </a:endParaRPr>
          </a:p>
          <a:p>
            <a:pPr rtl="0">
              <a:spcBef>
                <a:spcPts val="0"/>
              </a:spcBef>
              <a:buNone/>
            </a:pPr>
            <a:endParaRPr b="1">
              <a:solidFill>
                <a:schemeClr val="dk1"/>
              </a:solidFill>
            </a:endParaRPr>
          </a:p>
          <a:p>
            <a:pPr rtl="0">
              <a:spcBef>
                <a:spcPts val="0"/>
              </a:spcBef>
              <a:buNone/>
            </a:pPr>
            <a:endParaRPr b="1">
              <a:solidFill>
                <a:schemeClr val="dk1"/>
              </a:solidFill>
            </a:endParaRPr>
          </a:p>
          <a:p>
            <a:pPr marL="457200" lvl="0" indent="-317500" rtl="0">
              <a:spcBef>
                <a:spcPts val="0"/>
              </a:spcBef>
              <a:buClr>
                <a:schemeClr val="dk1"/>
              </a:buClr>
              <a:buSzPct val="100000"/>
              <a:buFont typeface="Arial"/>
              <a:buChar char="●"/>
            </a:pPr>
            <a:r>
              <a:rPr lang="zh-CN" b="1">
                <a:solidFill>
                  <a:schemeClr val="dk1"/>
                </a:solidFill>
              </a:rPr>
              <a:t>ξ</a:t>
            </a:r>
            <a:r>
              <a:rPr lang="zh-CN" b="1" baseline="-25000">
                <a:solidFill>
                  <a:schemeClr val="dk1"/>
                </a:solidFill>
              </a:rPr>
              <a:t>[j−1]</a:t>
            </a:r>
            <a:r>
              <a:rPr lang="zh-CN" b="1">
                <a:solidFill>
                  <a:schemeClr val="dk1"/>
                </a:solidFill>
              </a:rPr>
              <a:t> = (ξ</a:t>
            </a:r>
            <a:r>
              <a:rPr lang="zh-CN" b="1" baseline="-25000">
                <a:solidFill>
                  <a:schemeClr val="dk1"/>
                </a:solidFill>
              </a:rPr>
              <a:t>1</a:t>
            </a:r>
            <a:r>
              <a:rPr lang="zh-CN" b="1">
                <a:solidFill>
                  <a:schemeClr val="dk1"/>
                </a:solidFill>
              </a:rPr>
              <a:t>,...,ξ</a:t>
            </a:r>
            <a:r>
              <a:rPr lang="zh-CN" b="1" baseline="-25000">
                <a:solidFill>
                  <a:schemeClr val="dk1"/>
                </a:solidFill>
              </a:rPr>
              <a:t>j−1</a:t>
            </a:r>
            <a:r>
              <a:rPr lang="zh-CN" b="1">
                <a:solidFill>
                  <a:schemeClr val="dk1"/>
                </a:solidFill>
              </a:rPr>
              <a:t>) : the history of the generated random process</a:t>
            </a:r>
          </a:p>
          <a:p>
            <a:pPr lvl="0">
              <a:spcBef>
                <a:spcPts val="0"/>
              </a:spcBef>
              <a:buNone/>
            </a:pPr>
            <a:endParaRPr b="1">
              <a:solidFill>
                <a:schemeClr val="dk1"/>
              </a:solidFill>
            </a:endParaRPr>
          </a:p>
        </p:txBody>
      </p:sp>
      <p:pic>
        <p:nvPicPr>
          <p:cNvPr id="68" name="Shape 68"/>
          <p:cNvPicPr preferRelativeResize="0"/>
          <p:nvPr/>
        </p:nvPicPr>
        <p:blipFill>
          <a:blip r:embed="rId3">
            <a:alphaModFix/>
          </a:blip>
          <a:stretch>
            <a:fillRect/>
          </a:stretch>
        </p:blipFill>
        <p:spPr>
          <a:xfrm>
            <a:off x="1657225" y="1496650"/>
            <a:ext cx="1551799" cy="604850"/>
          </a:xfrm>
          <a:prstGeom prst="rect">
            <a:avLst/>
          </a:prstGeom>
          <a:noFill/>
          <a:ln>
            <a:noFill/>
          </a:ln>
        </p:spPr>
      </p:pic>
      <p:pic>
        <p:nvPicPr>
          <p:cNvPr id="69" name="Shape 69"/>
          <p:cNvPicPr preferRelativeResize="0"/>
          <p:nvPr/>
        </p:nvPicPr>
        <p:blipFill>
          <a:blip r:embed="rId4">
            <a:alphaModFix/>
          </a:blip>
          <a:stretch>
            <a:fillRect/>
          </a:stretch>
        </p:blipFill>
        <p:spPr>
          <a:xfrm>
            <a:off x="1657225" y="3089725"/>
            <a:ext cx="3961674" cy="393600"/>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304850" y="220525"/>
            <a:ext cx="8438399" cy="3943499"/>
          </a:xfrm>
          <a:prstGeom prst="rect">
            <a:avLst/>
          </a:prstGeom>
          <a:noFill/>
          <a:ln>
            <a:noFill/>
          </a:ln>
        </p:spPr>
        <p:txBody>
          <a:bodyPr lIns="91425" tIns="91425" rIns="91425" bIns="91425" anchor="t" anchorCtr="0">
            <a:noAutofit/>
          </a:bodyPr>
          <a:lstStyle/>
          <a:p>
            <a:pPr rtl="0">
              <a:spcBef>
                <a:spcPts val="0"/>
              </a:spcBef>
              <a:buNone/>
            </a:pPr>
            <a:r>
              <a:rPr lang="zh-CN" sz="2000" b="1"/>
              <a:t>SA Approach 1, Classical SA algorithm:</a:t>
            </a:r>
          </a:p>
          <a:p>
            <a:pPr rtl="0">
              <a:spcBef>
                <a:spcPts val="0"/>
              </a:spcBef>
              <a:buNone/>
            </a:pPr>
            <a:r>
              <a:rPr lang="zh-CN" sz="2000" b="1"/>
              <a:t>	</a:t>
            </a:r>
            <a:r>
              <a:rPr lang="zh-CN"/>
              <a:t>for chosen x</a:t>
            </a:r>
            <a:r>
              <a:rPr lang="zh-CN" baseline="-25000"/>
              <a:t>1</a:t>
            </a:r>
            <a:r>
              <a:rPr lang="zh-CN"/>
              <a:t> ∈ X and a sequence stepsize γ</a:t>
            </a:r>
            <a:r>
              <a:rPr lang="zh-CN" baseline="-25000"/>
              <a:t>j</a:t>
            </a:r>
            <a:r>
              <a:rPr lang="zh-CN"/>
              <a:t> &gt; 0, j = 1,... iterate like this:</a:t>
            </a:r>
          </a:p>
          <a:p>
            <a:pPr rtl="0">
              <a:spcBef>
                <a:spcPts val="0"/>
              </a:spcBef>
              <a:buNone/>
            </a:pPr>
            <a:endParaRPr/>
          </a:p>
          <a:p>
            <a:pPr rtl="0">
              <a:spcBef>
                <a:spcPts val="0"/>
              </a:spcBef>
              <a:buNone/>
            </a:pPr>
            <a:endParaRPr/>
          </a:p>
          <a:p>
            <a:pPr rtl="0">
              <a:spcBef>
                <a:spcPts val="0"/>
              </a:spcBef>
              <a:buNone/>
            </a:pPr>
            <a:r>
              <a:rPr lang="zh-CN"/>
              <a:t>	</a:t>
            </a:r>
            <a:r>
              <a:rPr lang="zh-CN" b="1"/>
              <a:t>problem left: decide </a:t>
            </a:r>
            <a:r>
              <a:rPr lang="zh-CN" b="1">
                <a:solidFill>
                  <a:schemeClr val="dk1"/>
                </a:solidFill>
              </a:rPr>
              <a:t>stepsize γ</a:t>
            </a:r>
            <a:r>
              <a:rPr lang="zh-CN" b="1" baseline="-25000">
                <a:solidFill>
                  <a:schemeClr val="dk1"/>
                </a:solidFill>
              </a:rPr>
              <a:t>j   </a:t>
            </a:r>
            <a:r>
              <a:rPr lang="zh-CN" b="1"/>
              <a:t>;</a:t>
            </a:r>
            <a:r>
              <a:rPr lang="zh-CN"/>
              <a:t> </a:t>
            </a:r>
          </a:p>
          <a:p>
            <a:pPr rtl="0">
              <a:spcBef>
                <a:spcPts val="0"/>
              </a:spcBef>
              <a:buNone/>
            </a:pPr>
            <a:r>
              <a:rPr lang="zh-CN"/>
              <a:t>         note: x</a:t>
            </a:r>
            <a:r>
              <a:rPr lang="zh-CN" baseline="-25000"/>
              <a:t>*</a:t>
            </a:r>
            <a:r>
              <a:rPr lang="zh-CN"/>
              <a:t> is the optimal x, A</a:t>
            </a:r>
            <a:r>
              <a:rPr lang="zh-CN" baseline="-25000"/>
              <a:t>j</a:t>
            </a:r>
            <a:r>
              <a:rPr lang="zh-CN"/>
              <a:t> = 0.5|| x</a:t>
            </a:r>
            <a:r>
              <a:rPr lang="zh-CN" baseline="-25000"/>
              <a:t>j</a:t>
            </a:r>
            <a:r>
              <a:rPr lang="zh-CN"/>
              <a:t> − x</a:t>
            </a:r>
            <a:r>
              <a:rPr lang="zh-CN" baseline="-25000">
                <a:solidFill>
                  <a:schemeClr val="dk1"/>
                </a:solidFill>
              </a:rPr>
              <a:t>∗</a:t>
            </a:r>
            <a:r>
              <a:rPr lang="zh-CN"/>
              <a:t>||</a:t>
            </a:r>
            <a:r>
              <a:rPr lang="zh-CN" baseline="30000"/>
              <a:t>2</a:t>
            </a:r>
            <a:r>
              <a:rPr lang="zh-CN" baseline="-25000"/>
              <a:t>2</a:t>
            </a:r>
            <a:r>
              <a:rPr lang="zh-CN"/>
              <a:t> , a</a:t>
            </a:r>
            <a:r>
              <a:rPr lang="zh-CN" baseline="-25000"/>
              <a:t>j </a:t>
            </a:r>
            <a:r>
              <a:rPr lang="zh-CN"/>
              <a:t>= E[A</a:t>
            </a:r>
            <a:r>
              <a:rPr lang="zh-CN" baseline="-25000"/>
              <a:t>j</a:t>
            </a:r>
            <a:r>
              <a:rPr lang="zh-CN"/>
              <a:t>] = 0.5E[</a:t>
            </a:r>
            <a:r>
              <a:rPr lang="zh-CN">
                <a:solidFill>
                  <a:schemeClr val="dk1"/>
                </a:solidFill>
              </a:rPr>
              <a:t>|| x</a:t>
            </a:r>
            <a:r>
              <a:rPr lang="zh-CN" baseline="-25000">
                <a:solidFill>
                  <a:schemeClr val="dk1"/>
                </a:solidFill>
              </a:rPr>
              <a:t>j</a:t>
            </a:r>
            <a:r>
              <a:rPr lang="zh-CN">
                <a:solidFill>
                  <a:schemeClr val="dk1"/>
                </a:solidFill>
              </a:rPr>
              <a:t> − x</a:t>
            </a:r>
            <a:r>
              <a:rPr lang="zh-CN" baseline="-25000">
                <a:solidFill>
                  <a:schemeClr val="dk1"/>
                </a:solidFill>
              </a:rPr>
              <a:t>∗</a:t>
            </a:r>
            <a:r>
              <a:rPr lang="zh-CN">
                <a:solidFill>
                  <a:schemeClr val="dk1"/>
                </a:solidFill>
              </a:rPr>
              <a:t>||</a:t>
            </a:r>
            <a:r>
              <a:rPr lang="zh-CN" baseline="30000">
                <a:solidFill>
                  <a:schemeClr val="dk1"/>
                </a:solidFill>
              </a:rPr>
              <a:t>2</a:t>
            </a:r>
            <a:r>
              <a:rPr lang="zh-CN" baseline="-25000">
                <a:solidFill>
                  <a:schemeClr val="dk1"/>
                </a:solidFill>
              </a:rPr>
              <a:t>2</a:t>
            </a:r>
            <a:r>
              <a:rPr lang="zh-CN"/>
              <a:t>] .</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zh-CN"/>
              <a:t>        with                                      </a:t>
            </a:r>
          </a:p>
          <a:p>
            <a:pPr rtl="0">
              <a:spcBef>
                <a:spcPts val="0"/>
              </a:spcBef>
              <a:buNone/>
            </a:pPr>
            <a:r>
              <a:rPr lang="zh-CN"/>
              <a:t>        </a:t>
            </a:r>
          </a:p>
          <a:p>
            <a:pPr rtl="0">
              <a:spcBef>
                <a:spcPts val="0"/>
              </a:spcBef>
              <a:buNone/>
            </a:pPr>
            <a:r>
              <a:rPr lang="zh-CN"/>
              <a:t>        and </a:t>
            </a:r>
            <a:r>
              <a:rPr lang="zh-CN" b="1">
                <a:solidFill>
                  <a:srgbClr val="FF0000"/>
                </a:solidFill>
              </a:rPr>
              <a:t>assume </a:t>
            </a:r>
          </a:p>
          <a:p>
            <a:pPr rtl="0">
              <a:spcBef>
                <a:spcPts val="0"/>
              </a:spcBef>
              <a:buNone/>
            </a:pPr>
            <a:endParaRPr sz="1800"/>
          </a:p>
          <a:p>
            <a:pPr>
              <a:spcBef>
                <a:spcPts val="0"/>
              </a:spcBef>
              <a:buNone/>
            </a:pPr>
            <a:endParaRPr sz="1800"/>
          </a:p>
        </p:txBody>
      </p:sp>
      <p:pic>
        <p:nvPicPr>
          <p:cNvPr id="75" name="Shape 75"/>
          <p:cNvPicPr preferRelativeResize="0"/>
          <p:nvPr/>
        </p:nvPicPr>
        <p:blipFill>
          <a:blip r:embed="rId3">
            <a:alphaModFix/>
          </a:blip>
          <a:stretch>
            <a:fillRect/>
          </a:stretch>
        </p:blipFill>
        <p:spPr>
          <a:xfrm>
            <a:off x="2461475" y="945875"/>
            <a:ext cx="3191351" cy="343799"/>
          </a:xfrm>
          <a:prstGeom prst="rect">
            <a:avLst/>
          </a:prstGeom>
          <a:noFill/>
          <a:ln>
            <a:noFill/>
          </a:ln>
        </p:spPr>
      </p:pic>
      <p:cxnSp>
        <p:nvCxnSpPr>
          <p:cNvPr id="76" name="Shape 76"/>
          <p:cNvCxnSpPr/>
          <p:nvPr/>
        </p:nvCxnSpPr>
        <p:spPr>
          <a:xfrm rot="10800000" flipH="1">
            <a:off x="4704125" y="1263274"/>
            <a:ext cx="869100" cy="12900"/>
          </a:xfrm>
          <a:prstGeom prst="straightConnector1">
            <a:avLst/>
          </a:prstGeom>
          <a:noFill/>
          <a:ln w="19050" cap="flat">
            <a:solidFill>
              <a:srgbClr val="4A86E8"/>
            </a:solidFill>
            <a:prstDash val="solid"/>
            <a:round/>
            <a:headEnd type="none" w="lg" len="lg"/>
            <a:tailEnd type="none" w="lg" len="lg"/>
          </a:ln>
        </p:spPr>
      </p:cxnSp>
      <p:sp>
        <p:nvSpPr>
          <p:cNvPr id="77" name="Shape 77"/>
          <p:cNvSpPr txBox="1"/>
          <p:nvPr/>
        </p:nvSpPr>
        <p:spPr>
          <a:xfrm>
            <a:off x="5628300" y="1054000"/>
            <a:ext cx="1848599" cy="343800"/>
          </a:xfrm>
          <a:prstGeom prst="rect">
            <a:avLst/>
          </a:prstGeom>
          <a:noFill/>
          <a:ln>
            <a:noFill/>
          </a:ln>
        </p:spPr>
        <p:txBody>
          <a:bodyPr lIns="91425" tIns="91425" rIns="91425" bIns="91425" anchor="t" anchorCtr="0">
            <a:noAutofit/>
          </a:bodyPr>
          <a:lstStyle/>
          <a:p>
            <a:pPr>
              <a:spcBef>
                <a:spcPts val="0"/>
              </a:spcBef>
              <a:buNone/>
            </a:pPr>
            <a:r>
              <a:rPr lang="zh-CN"/>
              <a:t>solved by an oracle</a:t>
            </a:r>
          </a:p>
        </p:txBody>
      </p:sp>
      <p:sp>
        <p:nvSpPr>
          <p:cNvPr id="78" name="Shape 7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6</a:t>
            </a:fld>
            <a:endParaRPr lang="zh-CN"/>
          </a:p>
        </p:txBody>
      </p:sp>
      <p:pic>
        <p:nvPicPr>
          <p:cNvPr id="79" name="Shape 79"/>
          <p:cNvPicPr preferRelativeResize="0"/>
          <p:nvPr/>
        </p:nvPicPr>
        <p:blipFill>
          <a:blip r:embed="rId4">
            <a:alphaModFix/>
          </a:blip>
          <a:stretch>
            <a:fillRect/>
          </a:stretch>
        </p:blipFill>
        <p:spPr>
          <a:xfrm>
            <a:off x="1182449" y="1906950"/>
            <a:ext cx="4567375" cy="1229024"/>
          </a:xfrm>
          <a:prstGeom prst="rect">
            <a:avLst/>
          </a:prstGeom>
          <a:noFill/>
          <a:ln>
            <a:noFill/>
          </a:ln>
        </p:spPr>
      </p:pic>
      <p:cxnSp>
        <p:nvCxnSpPr>
          <p:cNvPr id="80" name="Shape 80"/>
          <p:cNvCxnSpPr/>
          <p:nvPr/>
        </p:nvCxnSpPr>
        <p:spPr>
          <a:xfrm>
            <a:off x="2190575" y="2221575"/>
            <a:ext cx="1666799" cy="19500"/>
          </a:xfrm>
          <a:prstGeom prst="straightConnector1">
            <a:avLst/>
          </a:prstGeom>
          <a:noFill/>
          <a:ln w="19050" cap="flat">
            <a:solidFill>
              <a:srgbClr val="4A86E8"/>
            </a:solidFill>
            <a:prstDash val="solid"/>
            <a:round/>
            <a:headEnd type="none" w="lg" len="lg"/>
            <a:tailEnd type="none" w="lg" len="lg"/>
          </a:ln>
        </p:spPr>
      </p:cxnSp>
      <p:sp>
        <p:nvSpPr>
          <p:cNvPr id="81" name="Shape 81"/>
          <p:cNvSpPr txBox="1"/>
          <p:nvPr/>
        </p:nvSpPr>
        <p:spPr>
          <a:xfrm>
            <a:off x="2441900" y="1720500"/>
            <a:ext cx="548699" cy="317699"/>
          </a:xfrm>
          <a:prstGeom prst="rect">
            <a:avLst/>
          </a:prstGeom>
          <a:noFill/>
          <a:ln>
            <a:noFill/>
          </a:ln>
        </p:spPr>
        <p:txBody>
          <a:bodyPr lIns="91425" tIns="91425" rIns="91425" bIns="91425" anchor="ctr" anchorCtr="0">
            <a:noAutofit/>
          </a:bodyPr>
          <a:lstStyle/>
          <a:p>
            <a:pPr>
              <a:spcBef>
                <a:spcPts val="0"/>
              </a:spcBef>
              <a:buNone/>
            </a:pPr>
            <a:r>
              <a:rPr lang="zh-CN">
                <a:solidFill>
                  <a:srgbClr val="4A86E8"/>
                </a:solidFill>
              </a:rPr>
              <a:t>x</a:t>
            </a:r>
            <a:r>
              <a:rPr lang="zh-CN" baseline="-25000">
                <a:solidFill>
                  <a:srgbClr val="4A86E8"/>
                </a:solidFill>
              </a:rPr>
              <a:t>j+1</a:t>
            </a:r>
          </a:p>
        </p:txBody>
      </p:sp>
      <p:sp>
        <p:nvSpPr>
          <p:cNvPr id="82" name="Shape 82"/>
          <p:cNvSpPr txBox="1"/>
          <p:nvPr/>
        </p:nvSpPr>
        <p:spPr>
          <a:xfrm>
            <a:off x="5237425" y="2052800"/>
            <a:ext cx="1601999" cy="233399"/>
          </a:xfrm>
          <a:prstGeom prst="rect">
            <a:avLst/>
          </a:prstGeom>
          <a:noFill/>
          <a:ln>
            <a:noFill/>
          </a:ln>
        </p:spPr>
        <p:txBody>
          <a:bodyPr lIns="91425" tIns="91425" rIns="91425" bIns="91425" anchor="ctr" anchorCtr="0">
            <a:noAutofit/>
          </a:bodyPr>
          <a:lstStyle/>
          <a:p>
            <a:pPr>
              <a:spcBef>
                <a:spcPts val="0"/>
              </a:spcBef>
              <a:buNone/>
            </a:pPr>
            <a:r>
              <a:rPr lang="zh-CN" b="1">
                <a:solidFill>
                  <a:srgbClr val="FF0000"/>
                </a:solidFill>
              </a:rPr>
              <a:t>x</a:t>
            </a:r>
            <a:r>
              <a:rPr lang="zh-CN" b="1" baseline="-25000">
                <a:solidFill>
                  <a:srgbClr val="FF0000"/>
                </a:solidFill>
              </a:rPr>
              <a:t>*</a:t>
            </a:r>
            <a:r>
              <a:rPr lang="zh-CN" b="1">
                <a:solidFill>
                  <a:srgbClr val="FF0000"/>
                </a:solidFill>
              </a:rPr>
              <a:t> </a:t>
            </a:r>
            <a:r>
              <a:rPr lang="zh-CN" sz="1800" b="1">
                <a:solidFill>
                  <a:srgbClr val="FF0000"/>
                </a:solidFill>
              </a:rPr>
              <a:t>∈ X</a:t>
            </a:r>
            <a:r>
              <a:rPr lang="zh-CN" b="1">
                <a:solidFill>
                  <a:srgbClr val="FF0000"/>
                </a:solidFill>
              </a:rPr>
              <a:t> </a:t>
            </a:r>
          </a:p>
        </p:txBody>
      </p:sp>
      <p:cxnSp>
        <p:nvCxnSpPr>
          <p:cNvPr id="83" name="Shape 83"/>
          <p:cNvCxnSpPr/>
          <p:nvPr/>
        </p:nvCxnSpPr>
        <p:spPr>
          <a:xfrm>
            <a:off x="5146625" y="2052800"/>
            <a:ext cx="12900" cy="298500"/>
          </a:xfrm>
          <a:prstGeom prst="straightConnector1">
            <a:avLst/>
          </a:prstGeom>
          <a:noFill/>
          <a:ln w="19050" cap="flat">
            <a:solidFill>
              <a:srgbClr val="4A86E8"/>
            </a:solidFill>
            <a:prstDash val="solid"/>
            <a:round/>
            <a:headEnd type="none" w="lg" len="lg"/>
            <a:tailEnd type="triangle" w="lg" len="lg"/>
          </a:ln>
        </p:spPr>
      </p:cxnSp>
      <p:cxnSp>
        <p:nvCxnSpPr>
          <p:cNvPr id="84" name="Shape 84"/>
          <p:cNvCxnSpPr/>
          <p:nvPr/>
        </p:nvCxnSpPr>
        <p:spPr>
          <a:xfrm>
            <a:off x="5146625" y="2450050"/>
            <a:ext cx="12900" cy="298500"/>
          </a:xfrm>
          <a:prstGeom prst="straightConnector1">
            <a:avLst/>
          </a:prstGeom>
          <a:noFill/>
          <a:ln w="19050" cap="flat">
            <a:solidFill>
              <a:srgbClr val="4A86E8"/>
            </a:solidFill>
            <a:prstDash val="solid"/>
            <a:round/>
            <a:headEnd type="none" w="lg" len="lg"/>
            <a:tailEnd type="triangle" w="lg" len="lg"/>
          </a:ln>
        </p:spPr>
      </p:cxnSp>
      <p:pic>
        <p:nvPicPr>
          <p:cNvPr id="85" name="Shape 85"/>
          <p:cNvPicPr preferRelativeResize="0"/>
          <p:nvPr/>
        </p:nvPicPr>
        <p:blipFill>
          <a:blip r:embed="rId5">
            <a:alphaModFix/>
          </a:blip>
          <a:stretch>
            <a:fillRect/>
          </a:stretch>
        </p:blipFill>
        <p:spPr>
          <a:xfrm>
            <a:off x="5237425" y="2482600"/>
            <a:ext cx="3555575" cy="233400"/>
          </a:xfrm>
          <a:prstGeom prst="rect">
            <a:avLst/>
          </a:prstGeom>
          <a:noFill/>
          <a:ln>
            <a:noFill/>
          </a:ln>
        </p:spPr>
      </p:pic>
      <p:sp>
        <p:nvSpPr>
          <p:cNvPr id="86" name="Shape 86"/>
          <p:cNvSpPr txBox="1"/>
          <p:nvPr/>
        </p:nvSpPr>
        <p:spPr>
          <a:xfrm>
            <a:off x="5959025" y="2716000"/>
            <a:ext cx="2646299" cy="298500"/>
          </a:xfrm>
          <a:prstGeom prst="rect">
            <a:avLst/>
          </a:prstGeom>
          <a:noFill/>
          <a:ln>
            <a:noFill/>
          </a:ln>
        </p:spPr>
        <p:txBody>
          <a:bodyPr lIns="91425" tIns="91425" rIns="91425" bIns="91425" anchor="t" anchorCtr="0">
            <a:noAutofit/>
          </a:bodyPr>
          <a:lstStyle/>
          <a:p>
            <a:pPr>
              <a:spcBef>
                <a:spcPts val="0"/>
              </a:spcBef>
              <a:buNone/>
            </a:pPr>
            <a:r>
              <a:rPr lang="zh-CN" b="1">
                <a:solidFill>
                  <a:srgbClr val="4A86E8"/>
                </a:solidFill>
              </a:rPr>
              <a:t>(a-b)</a:t>
            </a:r>
            <a:r>
              <a:rPr lang="zh-CN" b="1" baseline="30000">
                <a:solidFill>
                  <a:srgbClr val="4A86E8"/>
                </a:solidFill>
              </a:rPr>
              <a:t>2</a:t>
            </a:r>
            <a:r>
              <a:rPr lang="zh-CN" b="1">
                <a:solidFill>
                  <a:srgbClr val="4A86E8"/>
                </a:solidFill>
              </a:rPr>
              <a:t> = a</a:t>
            </a:r>
            <a:r>
              <a:rPr lang="zh-CN" b="1" baseline="30000">
                <a:solidFill>
                  <a:srgbClr val="4A86E8"/>
                </a:solidFill>
              </a:rPr>
              <a:t>2</a:t>
            </a:r>
            <a:r>
              <a:rPr lang="zh-CN" b="1">
                <a:solidFill>
                  <a:srgbClr val="4A86E8"/>
                </a:solidFill>
              </a:rPr>
              <a:t>-2ab+b</a:t>
            </a:r>
            <a:r>
              <a:rPr lang="zh-CN" b="1" baseline="30000">
                <a:solidFill>
                  <a:srgbClr val="4A86E8"/>
                </a:solidFill>
              </a:rPr>
              <a:t>2 </a:t>
            </a:r>
            <a:r>
              <a:rPr lang="zh-CN" b="1">
                <a:solidFill>
                  <a:srgbClr val="4A86E8"/>
                </a:solidFill>
              </a:rPr>
              <a:t>; a=(x</a:t>
            </a:r>
            <a:r>
              <a:rPr lang="zh-CN" b="1" baseline="-25000">
                <a:solidFill>
                  <a:srgbClr val="4A86E8"/>
                </a:solidFill>
              </a:rPr>
              <a:t>j</a:t>
            </a:r>
            <a:r>
              <a:rPr lang="zh-CN" b="1">
                <a:solidFill>
                  <a:srgbClr val="4A86E8"/>
                </a:solidFill>
              </a:rPr>
              <a:t>-x</a:t>
            </a:r>
            <a:r>
              <a:rPr lang="zh-CN" b="1" baseline="-25000">
                <a:solidFill>
                  <a:srgbClr val="4A86E8"/>
                </a:solidFill>
              </a:rPr>
              <a:t>*</a:t>
            </a:r>
            <a:r>
              <a:rPr lang="zh-CN" b="1">
                <a:solidFill>
                  <a:srgbClr val="4A86E8"/>
                </a:solidFill>
              </a:rPr>
              <a:t>)</a:t>
            </a:r>
          </a:p>
        </p:txBody>
      </p:sp>
      <p:cxnSp>
        <p:nvCxnSpPr>
          <p:cNvPr id="87" name="Shape 87"/>
          <p:cNvCxnSpPr/>
          <p:nvPr/>
        </p:nvCxnSpPr>
        <p:spPr>
          <a:xfrm>
            <a:off x="5908725" y="2781100"/>
            <a:ext cx="12900" cy="298500"/>
          </a:xfrm>
          <a:prstGeom prst="straightConnector1">
            <a:avLst/>
          </a:prstGeom>
          <a:noFill/>
          <a:ln w="19050" cap="flat">
            <a:solidFill>
              <a:srgbClr val="4A86E8"/>
            </a:solidFill>
            <a:prstDash val="solid"/>
            <a:round/>
            <a:headEnd type="none" w="lg" len="lg"/>
            <a:tailEnd type="triangle" w="lg" len="lg"/>
          </a:ln>
        </p:spPr>
      </p:cxnSp>
      <p:pic>
        <p:nvPicPr>
          <p:cNvPr id="88" name="Shape 88"/>
          <p:cNvPicPr preferRelativeResize="0"/>
          <p:nvPr/>
        </p:nvPicPr>
        <p:blipFill>
          <a:blip r:embed="rId6">
            <a:alphaModFix/>
          </a:blip>
          <a:stretch>
            <a:fillRect/>
          </a:stretch>
        </p:blipFill>
        <p:spPr>
          <a:xfrm>
            <a:off x="1165175" y="3423946"/>
            <a:ext cx="1848599" cy="257053"/>
          </a:xfrm>
          <a:prstGeom prst="rect">
            <a:avLst/>
          </a:prstGeom>
          <a:noFill/>
          <a:ln>
            <a:noFill/>
          </a:ln>
        </p:spPr>
      </p:pic>
      <p:pic>
        <p:nvPicPr>
          <p:cNvPr id="89" name="Shape 89"/>
          <p:cNvPicPr preferRelativeResize="0"/>
          <p:nvPr/>
        </p:nvPicPr>
        <p:blipFill>
          <a:blip r:embed="rId7">
            <a:alphaModFix/>
          </a:blip>
          <a:stretch>
            <a:fillRect/>
          </a:stretch>
        </p:blipFill>
        <p:spPr>
          <a:xfrm>
            <a:off x="2983625" y="3423944"/>
            <a:ext cx="1816486" cy="257050"/>
          </a:xfrm>
          <a:prstGeom prst="rect">
            <a:avLst/>
          </a:prstGeom>
          <a:noFill/>
          <a:ln>
            <a:noFill/>
          </a:ln>
        </p:spPr>
      </p:pic>
      <p:sp>
        <p:nvSpPr>
          <p:cNvPr id="90" name="Shape 90"/>
          <p:cNvSpPr txBox="1"/>
          <p:nvPr/>
        </p:nvSpPr>
        <p:spPr>
          <a:xfrm>
            <a:off x="4295525" y="3849750"/>
            <a:ext cx="2339700" cy="233399"/>
          </a:xfrm>
          <a:prstGeom prst="rect">
            <a:avLst/>
          </a:prstGeom>
          <a:noFill/>
          <a:ln>
            <a:noFill/>
          </a:ln>
        </p:spPr>
        <p:txBody>
          <a:bodyPr lIns="91425" tIns="91425" rIns="91425" bIns="91425" anchor="ctr" anchorCtr="0">
            <a:noAutofit/>
          </a:bodyPr>
          <a:lstStyle/>
          <a:p>
            <a:pPr>
              <a:spcBef>
                <a:spcPts val="0"/>
              </a:spcBef>
              <a:buNone/>
            </a:pPr>
            <a:r>
              <a:rPr lang="zh-CN" b="1">
                <a:solidFill>
                  <a:srgbClr val="FF0000"/>
                </a:solidFill>
              </a:rPr>
              <a:t>M &gt; 0</a:t>
            </a:r>
            <a:r>
              <a:rPr lang="zh-CN"/>
              <a:t>,   we get:</a:t>
            </a:r>
          </a:p>
        </p:txBody>
      </p:sp>
      <p:pic>
        <p:nvPicPr>
          <p:cNvPr id="91" name="Shape 91"/>
          <p:cNvPicPr preferRelativeResize="0"/>
          <p:nvPr/>
        </p:nvPicPr>
        <p:blipFill>
          <a:blip r:embed="rId8">
            <a:alphaModFix/>
          </a:blip>
          <a:stretch>
            <a:fillRect/>
          </a:stretch>
        </p:blipFill>
        <p:spPr>
          <a:xfrm>
            <a:off x="1892175" y="3817200"/>
            <a:ext cx="2281507" cy="298500"/>
          </a:xfrm>
          <a:prstGeom prst="rect">
            <a:avLst/>
          </a:prstGeom>
          <a:noFill/>
          <a:ln>
            <a:noFill/>
          </a:ln>
        </p:spPr>
      </p:pic>
      <p:pic>
        <p:nvPicPr>
          <p:cNvPr id="92" name="Shape 92"/>
          <p:cNvPicPr preferRelativeResize="0"/>
          <p:nvPr/>
        </p:nvPicPr>
        <p:blipFill>
          <a:blip r:embed="rId9">
            <a:alphaModFix/>
          </a:blip>
          <a:stretch>
            <a:fillRect/>
          </a:stretch>
        </p:blipFill>
        <p:spPr>
          <a:xfrm>
            <a:off x="1130512" y="4206225"/>
            <a:ext cx="5853274" cy="484038"/>
          </a:xfrm>
          <a:prstGeom prst="rect">
            <a:avLst/>
          </a:prstGeom>
          <a:noFill/>
          <a:ln>
            <a:noFill/>
          </a:ln>
        </p:spPr>
      </p:pic>
      <p:pic>
        <p:nvPicPr>
          <p:cNvPr id="93" name="Shape 93"/>
          <p:cNvPicPr preferRelativeResize="0"/>
          <p:nvPr/>
        </p:nvPicPr>
        <p:blipFill>
          <a:blip r:embed="rId10">
            <a:alphaModFix/>
          </a:blip>
          <a:stretch>
            <a:fillRect/>
          </a:stretch>
        </p:blipFill>
        <p:spPr>
          <a:xfrm>
            <a:off x="7202800" y="4248225"/>
            <a:ext cx="685800" cy="400050"/>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7</a:t>
            </a:fld>
            <a:endParaRPr lang="zh-CN"/>
          </a:p>
        </p:txBody>
      </p:sp>
      <p:sp>
        <p:nvSpPr>
          <p:cNvPr id="99" name="Shape 99"/>
          <p:cNvSpPr txBox="1"/>
          <p:nvPr/>
        </p:nvSpPr>
        <p:spPr>
          <a:xfrm>
            <a:off x="194575" y="84325"/>
            <a:ext cx="8626499" cy="350100"/>
          </a:xfrm>
          <a:prstGeom prst="rect">
            <a:avLst/>
          </a:prstGeom>
          <a:noFill/>
          <a:ln>
            <a:noFill/>
          </a:ln>
        </p:spPr>
        <p:txBody>
          <a:bodyPr lIns="91425" tIns="91425" rIns="91425" bIns="91425" anchor="t" anchorCtr="0">
            <a:noAutofit/>
          </a:bodyPr>
          <a:lstStyle/>
          <a:p>
            <a:pPr>
              <a:spcBef>
                <a:spcPts val="0"/>
              </a:spcBef>
              <a:buNone/>
            </a:pPr>
            <a:r>
              <a:rPr lang="zh-CN"/>
              <a:t>Further </a:t>
            </a:r>
            <a:r>
              <a:rPr lang="zh-CN" b="1">
                <a:solidFill>
                  <a:srgbClr val="FF0000"/>
                </a:solidFill>
              </a:rPr>
              <a:t>assume</a:t>
            </a:r>
            <a:r>
              <a:rPr lang="zh-CN"/>
              <a:t>: f(x) is </a:t>
            </a:r>
            <a:r>
              <a:rPr lang="zh-CN" b="1">
                <a:solidFill>
                  <a:srgbClr val="FF0000"/>
                </a:solidFill>
              </a:rPr>
              <a:t>differentiable </a:t>
            </a:r>
            <a:r>
              <a:rPr lang="zh-CN"/>
              <a:t>and </a:t>
            </a:r>
            <a:r>
              <a:rPr lang="zh-CN" b="1">
                <a:solidFill>
                  <a:srgbClr val="FF0000"/>
                </a:solidFill>
              </a:rPr>
              <a:t>strongly convex</a:t>
            </a:r>
            <a:r>
              <a:rPr lang="zh-CN"/>
              <a:t> on X, we have:  there is constant c &gt; 0 such that</a:t>
            </a:r>
          </a:p>
        </p:txBody>
      </p:sp>
      <p:pic>
        <p:nvPicPr>
          <p:cNvPr id="100" name="Shape 100"/>
          <p:cNvPicPr preferRelativeResize="0"/>
          <p:nvPr/>
        </p:nvPicPr>
        <p:blipFill>
          <a:blip r:embed="rId3">
            <a:alphaModFix/>
          </a:blip>
          <a:stretch>
            <a:fillRect/>
          </a:stretch>
        </p:blipFill>
        <p:spPr>
          <a:xfrm>
            <a:off x="538325" y="633075"/>
            <a:ext cx="6940174" cy="1254874"/>
          </a:xfrm>
          <a:prstGeom prst="rect">
            <a:avLst/>
          </a:prstGeom>
          <a:noFill/>
          <a:ln>
            <a:noFill/>
          </a:ln>
        </p:spPr>
      </p:pic>
      <p:sp>
        <p:nvSpPr>
          <p:cNvPr id="101" name="Shape 101"/>
          <p:cNvSpPr txBox="1"/>
          <p:nvPr/>
        </p:nvSpPr>
        <p:spPr>
          <a:xfrm>
            <a:off x="233500" y="2082050"/>
            <a:ext cx="7141199" cy="350100"/>
          </a:xfrm>
          <a:prstGeom prst="rect">
            <a:avLst/>
          </a:prstGeom>
          <a:noFill/>
          <a:ln>
            <a:noFill/>
          </a:ln>
        </p:spPr>
        <p:txBody>
          <a:bodyPr lIns="91425" tIns="91425" rIns="91425" bIns="91425" anchor="t" anchorCtr="0">
            <a:noAutofit/>
          </a:bodyPr>
          <a:lstStyle/>
          <a:p>
            <a:pPr>
              <a:spcBef>
                <a:spcPts val="0"/>
              </a:spcBef>
              <a:buNone/>
            </a:pPr>
            <a:r>
              <a:rPr lang="zh-CN"/>
              <a:t>strong convexity of f(x) implies that the minimizer x</a:t>
            </a:r>
            <a:r>
              <a:rPr lang="zh-CN" baseline="-25000"/>
              <a:t>∗</a:t>
            </a:r>
            <a:r>
              <a:rPr lang="zh-CN"/>
              <a:t> is unique, then we have: </a:t>
            </a:r>
          </a:p>
        </p:txBody>
      </p:sp>
      <p:pic>
        <p:nvPicPr>
          <p:cNvPr id="102" name="Shape 102"/>
          <p:cNvPicPr preferRelativeResize="0"/>
          <p:nvPr/>
        </p:nvPicPr>
        <p:blipFill>
          <a:blip r:embed="rId4">
            <a:alphaModFix/>
          </a:blip>
          <a:stretch>
            <a:fillRect/>
          </a:stretch>
        </p:blipFill>
        <p:spPr>
          <a:xfrm>
            <a:off x="2383625" y="2626250"/>
            <a:ext cx="3667925" cy="434474"/>
          </a:xfrm>
          <a:prstGeom prst="rect">
            <a:avLst/>
          </a:prstGeom>
          <a:noFill/>
          <a:ln>
            <a:noFill/>
          </a:ln>
        </p:spPr>
      </p:pic>
      <p:sp>
        <p:nvSpPr>
          <p:cNvPr id="103" name="Shape 103"/>
          <p:cNvSpPr txBox="1"/>
          <p:nvPr/>
        </p:nvSpPr>
        <p:spPr>
          <a:xfrm>
            <a:off x="291850" y="3320900"/>
            <a:ext cx="3223499" cy="350100"/>
          </a:xfrm>
          <a:prstGeom prst="rect">
            <a:avLst/>
          </a:prstGeom>
          <a:noFill/>
          <a:ln>
            <a:noFill/>
          </a:ln>
        </p:spPr>
        <p:txBody>
          <a:bodyPr lIns="91425" tIns="91425" rIns="91425" bIns="91425" anchor="t" anchorCtr="0">
            <a:noAutofit/>
          </a:bodyPr>
          <a:lstStyle/>
          <a:p>
            <a:pPr>
              <a:spcBef>
                <a:spcPts val="0"/>
              </a:spcBef>
              <a:buNone/>
            </a:pPr>
            <a:r>
              <a:rPr lang="zh-CN"/>
              <a:t>then we have</a:t>
            </a:r>
          </a:p>
        </p:txBody>
      </p:sp>
      <p:pic>
        <p:nvPicPr>
          <p:cNvPr id="104" name="Shape 104"/>
          <p:cNvPicPr preferRelativeResize="0"/>
          <p:nvPr/>
        </p:nvPicPr>
        <p:blipFill>
          <a:blip r:embed="rId5">
            <a:alphaModFix/>
          </a:blip>
          <a:stretch>
            <a:fillRect/>
          </a:stretch>
        </p:blipFill>
        <p:spPr>
          <a:xfrm>
            <a:off x="2182112" y="3931175"/>
            <a:ext cx="3652608" cy="393600"/>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8</a:t>
            </a:fld>
            <a:endParaRPr lang="zh-CN"/>
          </a:p>
        </p:txBody>
      </p:sp>
      <p:sp>
        <p:nvSpPr>
          <p:cNvPr id="110" name="Shape 110"/>
          <p:cNvSpPr txBox="1"/>
          <p:nvPr/>
        </p:nvSpPr>
        <p:spPr>
          <a:xfrm>
            <a:off x="486400" y="789575"/>
            <a:ext cx="7115399" cy="2600999"/>
          </a:xfrm>
          <a:prstGeom prst="rect">
            <a:avLst/>
          </a:prstGeom>
          <a:noFill/>
          <a:ln>
            <a:noFill/>
          </a:ln>
        </p:spPr>
        <p:txBody>
          <a:bodyPr lIns="91425" tIns="91425" rIns="91425" bIns="91425" anchor="t" anchorCtr="0">
            <a:noAutofit/>
          </a:bodyPr>
          <a:lstStyle/>
          <a:p>
            <a:pPr rtl="0">
              <a:spcBef>
                <a:spcPts val="0"/>
              </a:spcBef>
              <a:buNone/>
            </a:pPr>
            <a:r>
              <a:rPr lang="zh-CN"/>
              <a:t>With </a:t>
            </a:r>
          </a:p>
          <a:p>
            <a:pPr rtl="0">
              <a:spcBef>
                <a:spcPts val="0"/>
              </a:spcBef>
              <a:buNone/>
            </a:pPr>
            <a:endParaRPr/>
          </a:p>
          <a:p>
            <a:pPr rtl="0">
              <a:spcBef>
                <a:spcPts val="0"/>
              </a:spcBef>
              <a:buNone/>
            </a:pPr>
            <a:r>
              <a:rPr lang="zh-CN"/>
              <a:t>we have  (x − x</a:t>
            </a:r>
            <a:r>
              <a:rPr lang="zh-CN" baseline="-25000"/>
              <a:t>∗</a:t>
            </a:r>
            <a:r>
              <a:rPr lang="zh-CN"/>
              <a:t>)</a:t>
            </a:r>
            <a:r>
              <a:rPr lang="zh-CN" baseline="30000"/>
              <a:t>T</a:t>
            </a:r>
            <a:r>
              <a:rPr lang="zh-CN"/>
              <a:t> g ≥ c||x − x</a:t>
            </a:r>
            <a:r>
              <a:rPr lang="zh-CN" baseline="-25000"/>
              <a:t>∗</a:t>
            </a:r>
            <a:r>
              <a:rPr lang="zh-CN"/>
              <a:t>||</a:t>
            </a:r>
            <a:r>
              <a:rPr lang="zh-CN" baseline="30000"/>
              <a:t>2</a:t>
            </a:r>
            <a:r>
              <a:rPr lang="zh-CN" baseline="-25000"/>
              <a:t>2</a:t>
            </a:r>
            <a:r>
              <a:rPr lang="zh-CN"/>
              <a:t> for all x ∈ X and g ∈ ∂f(x), follew by</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zh-CN"/>
              <a:t>combine with</a:t>
            </a:r>
          </a:p>
          <a:p>
            <a:pPr rtl="0">
              <a:spcBef>
                <a:spcPts val="0"/>
              </a:spcBef>
              <a:buNone/>
            </a:pPr>
            <a:endParaRPr/>
          </a:p>
          <a:p>
            <a:pPr>
              <a:spcBef>
                <a:spcPts val="0"/>
              </a:spcBef>
              <a:buNone/>
            </a:pPr>
            <a:r>
              <a:rPr lang="zh-CN"/>
              <a:t>we have: </a:t>
            </a:r>
          </a:p>
        </p:txBody>
      </p:sp>
      <p:pic>
        <p:nvPicPr>
          <p:cNvPr id="111" name="Shape 111"/>
          <p:cNvPicPr preferRelativeResize="0"/>
          <p:nvPr/>
        </p:nvPicPr>
        <p:blipFill>
          <a:blip r:embed="rId3">
            <a:alphaModFix/>
          </a:blip>
          <a:stretch>
            <a:fillRect/>
          </a:stretch>
        </p:blipFill>
        <p:spPr>
          <a:xfrm>
            <a:off x="964299" y="789575"/>
            <a:ext cx="3389450" cy="365250"/>
          </a:xfrm>
          <a:prstGeom prst="rect">
            <a:avLst/>
          </a:prstGeom>
          <a:noFill/>
          <a:ln>
            <a:noFill/>
          </a:ln>
        </p:spPr>
      </p:pic>
      <p:pic>
        <p:nvPicPr>
          <p:cNvPr id="112" name="Shape 112"/>
          <p:cNvPicPr preferRelativeResize="0"/>
          <p:nvPr/>
        </p:nvPicPr>
        <p:blipFill>
          <a:blip r:embed="rId4">
            <a:alphaModFix/>
          </a:blip>
          <a:stretch>
            <a:fillRect/>
          </a:stretch>
        </p:blipFill>
        <p:spPr>
          <a:xfrm>
            <a:off x="1712749" y="2262837"/>
            <a:ext cx="4416684" cy="365250"/>
          </a:xfrm>
          <a:prstGeom prst="rect">
            <a:avLst/>
          </a:prstGeom>
          <a:noFill/>
          <a:ln>
            <a:noFill/>
          </a:ln>
        </p:spPr>
      </p:pic>
      <p:pic>
        <p:nvPicPr>
          <p:cNvPr id="113" name="Shape 113"/>
          <p:cNvPicPr preferRelativeResize="0"/>
          <p:nvPr/>
        </p:nvPicPr>
        <p:blipFill>
          <a:blip r:embed="rId5">
            <a:alphaModFix/>
          </a:blip>
          <a:stretch>
            <a:fillRect/>
          </a:stretch>
        </p:blipFill>
        <p:spPr>
          <a:xfrm>
            <a:off x="6229800" y="2318600"/>
            <a:ext cx="434899" cy="253699"/>
          </a:xfrm>
          <a:prstGeom prst="rect">
            <a:avLst/>
          </a:prstGeom>
          <a:noFill/>
          <a:ln>
            <a:noFill/>
          </a:ln>
        </p:spPr>
      </p:pic>
      <p:pic>
        <p:nvPicPr>
          <p:cNvPr id="114" name="Shape 114"/>
          <p:cNvPicPr preferRelativeResize="0"/>
          <p:nvPr/>
        </p:nvPicPr>
        <p:blipFill>
          <a:blip r:embed="rId6">
            <a:alphaModFix/>
          </a:blip>
          <a:stretch>
            <a:fillRect/>
          </a:stretch>
        </p:blipFill>
        <p:spPr>
          <a:xfrm>
            <a:off x="2004525" y="3150600"/>
            <a:ext cx="3575078" cy="393600"/>
          </a:xfrm>
          <a:prstGeom prst="rect">
            <a:avLst/>
          </a:prstGeom>
          <a:noFill/>
          <a:ln>
            <a:noFill/>
          </a:ln>
        </p:spPr>
      </p:pic>
      <p:pic>
        <p:nvPicPr>
          <p:cNvPr id="115" name="Shape 115"/>
          <p:cNvPicPr preferRelativeResize="0"/>
          <p:nvPr/>
        </p:nvPicPr>
        <p:blipFill>
          <a:blip r:embed="rId7">
            <a:alphaModFix/>
          </a:blip>
          <a:stretch>
            <a:fillRect/>
          </a:stretch>
        </p:blipFill>
        <p:spPr>
          <a:xfrm>
            <a:off x="2116984" y="1680300"/>
            <a:ext cx="4238514" cy="313500"/>
          </a:xfrm>
          <a:prstGeom prst="rect">
            <a:avLst/>
          </a:prstGeom>
          <a:noFill/>
          <a:ln>
            <a:noFill/>
          </a:ln>
        </p:spPr>
      </p:pic>
      <p:pic>
        <p:nvPicPr>
          <p:cNvPr id="116" name="Shape 116"/>
          <p:cNvPicPr preferRelativeResize="0"/>
          <p:nvPr/>
        </p:nvPicPr>
        <p:blipFill>
          <a:blip r:embed="rId8">
            <a:alphaModFix/>
          </a:blip>
          <a:stretch>
            <a:fillRect/>
          </a:stretch>
        </p:blipFill>
        <p:spPr>
          <a:xfrm>
            <a:off x="6046925" y="3185626"/>
            <a:ext cx="507549" cy="313485"/>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US" altLang="zh-CN"/>
              <a:t>9</a:t>
            </a:fld>
            <a:endParaRPr lang="zh-CN"/>
          </a:p>
        </p:txBody>
      </p:sp>
      <p:sp>
        <p:nvSpPr>
          <p:cNvPr id="122" name="Shape 122"/>
          <p:cNvSpPr txBox="1"/>
          <p:nvPr/>
        </p:nvSpPr>
        <p:spPr>
          <a:xfrm>
            <a:off x="214050" y="137850"/>
            <a:ext cx="8464500" cy="1297199"/>
          </a:xfrm>
          <a:prstGeom prst="rect">
            <a:avLst/>
          </a:prstGeom>
          <a:noFill/>
          <a:ln>
            <a:noFill/>
          </a:ln>
        </p:spPr>
        <p:txBody>
          <a:bodyPr lIns="91425" tIns="91425" rIns="91425" bIns="91425" anchor="t" anchorCtr="0">
            <a:noAutofit/>
          </a:bodyPr>
          <a:lstStyle/>
          <a:p>
            <a:pPr rtl="0">
              <a:spcBef>
                <a:spcPts val="0"/>
              </a:spcBef>
              <a:buNone/>
            </a:pPr>
            <a:r>
              <a:rPr lang="zh-CN" sz="1800" b="1"/>
              <a:t>Back to the problem : decide the stepsize</a:t>
            </a:r>
            <a:r>
              <a:rPr lang="zh-CN" sz="1800"/>
              <a:t> </a:t>
            </a:r>
            <a:r>
              <a:rPr lang="zh-CN" sz="1800" b="1">
                <a:solidFill>
                  <a:schemeClr val="dk1"/>
                </a:solidFill>
              </a:rPr>
              <a:t>decide stepsize γ</a:t>
            </a:r>
            <a:r>
              <a:rPr lang="zh-CN" sz="1800" b="1" baseline="-25000">
                <a:solidFill>
                  <a:schemeClr val="dk1"/>
                </a:solidFill>
              </a:rPr>
              <a:t>j</a:t>
            </a:r>
          </a:p>
          <a:p>
            <a:pPr rtl="0">
              <a:spcBef>
                <a:spcPts val="0"/>
              </a:spcBef>
              <a:buNone/>
            </a:pPr>
            <a:endParaRPr b="1">
              <a:solidFill>
                <a:schemeClr val="dk1"/>
              </a:solidFill>
            </a:endParaRPr>
          </a:p>
          <a:p>
            <a:pPr marL="457200" lvl="0" indent="-317500" rtl="0">
              <a:spcBef>
                <a:spcPts val="0"/>
              </a:spcBef>
              <a:buClr>
                <a:srgbClr val="FF0000"/>
              </a:buClr>
              <a:buSzPct val="100000"/>
              <a:buFont typeface="Arial"/>
              <a:buChar char="●"/>
            </a:pPr>
            <a:r>
              <a:rPr lang="zh-CN" b="1">
                <a:solidFill>
                  <a:srgbClr val="FF0000"/>
                </a:solidFill>
              </a:rPr>
              <a:t>Strategy: take stepsizes γ</a:t>
            </a:r>
            <a:r>
              <a:rPr lang="zh-CN" b="1" baseline="-25000">
                <a:solidFill>
                  <a:srgbClr val="FF0000"/>
                </a:solidFill>
              </a:rPr>
              <a:t>j</a:t>
            </a:r>
            <a:r>
              <a:rPr lang="zh-CN" b="1">
                <a:solidFill>
                  <a:srgbClr val="FF0000"/>
                </a:solidFill>
              </a:rPr>
              <a:t> = θ/j for some constant θ &gt; 1/(2c) </a:t>
            </a:r>
          </a:p>
          <a:p>
            <a:pPr rtl="0">
              <a:spcBef>
                <a:spcPts val="0"/>
              </a:spcBef>
              <a:buNone/>
            </a:pPr>
            <a:endParaRPr b="1">
              <a:solidFill>
                <a:srgbClr val="FF0000"/>
              </a:solidFill>
            </a:endParaRPr>
          </a:p>
          <a:p>
            <a:pPr lvl="0">
              <a:spcBef>
                <a:spcPts val="0"/>
              </a:spcBef>
              <a:buNone/>
            </a:pPr>
            <a:r>
              <a:rPr lang="zh-CN" b="1">
                <a:solidFill>
                  <a:srgbClr val="FF0000"/>
                </a:solidFill>
              </a:rPr>
              <a:t>	</a:t>
            </a:r>
            <a:r>
              <a:rPr lang="zh-CN"/>
              <a:t>based on                                                                     , we have:</a:t>
            </a:r>
          </a:p>
        </p:txBody>
      </p:sp>
      <p:pic>
        <p:nvPicPr>
          <p:cNvPr id="123" name="Shape 123"/>
          <p:cNvPicPr preferRelativeResize="0"/>
          <p:nvPr/>
        </p:nvPicPr>
        <p:blipFill>
          <a:blip r:embed="rId3">
            <a:alphaModFix/>
          </a:blip>
          <a:stretch>
            <a:fillRect/>
          </a:stretch>
        </p:blipFill>
        <p:spPr>
          <a:xfrm>
            <a:off x="1618250" y="1098200"/>
            <a:ext cx="3298225" cy="294324"/>
          </a:xfrm>
          <a:prstGeom prst="rect">
            <a:avLst/>
          </a:prstGeom>
          <a:noFill/>
          <a:ln>
            <a:noFill/>
          </a:ln>
        </p:spPr>
      </p:pic>
      <p:pic>
        <p:nvPicPr>
          <p:cNvPr id="124" name="Shape 124"/>
          <p:cNvPicPr preferRelativeResize="0"/>
          <p:nvPr/>
        </p:nvPicPr>
        <p:blipFill>
          <a:blip r:embed="rId4">
            <a:alphaModFix/>
          </a:blip>
          <a:stretch>
            <a:fillRect/>
          </a:stretch>
        </p:blipFill>
        <p:spPr>
          <a:xfrm>
            <a:off x="736150" y="1636125"/>
            <a:ext cx="5662850" cy="1976649"/>
          </a:xfrm>
          <a:prstGeom prst="rect">
            <a:avLst/>
          </a:prstGeom>
          <a:noFill/>
          <a:ln>
            <a:noFill/>
          </a:ln>
        </p:spPr>
      </p:pic>
      <p:sp>
        <p:nvSpPr>
          <p:cNvPr id="125" name="Shape 125"/>
          <p:cNvSpPr txBox="1"/>
          <p:nvPr/>
        </p:nvSpPr>
        <p:spPr>
          <a:xfrm>
            <a:off x="625950" y="4034375"/>
            <a:ext cx="7640700" cy="791399"/>
          </a:xfrm>
          <a:prstGeom prst="rect">
            <a:avLst/>
          </a:prstGeom>
          <a:noFill/>
          <a:ln>
            <a:noFill/>
          </a:ln>
        </p:spPr>
        <p:txBody>
          <a:bodyPr lIns="91425" tIns="91425" rIns="91425" bIns="91425" anchor="t" anchorCtr="0">
            <a:noAutofit/>
          </a:bodyPr>
          <a:lstStyle/>
          <a:p>
            <a:pPr>
              <a:spcBef>
                <a:spcPts val="0"/>
              </a:spcBef>
              <a:buNone/>
            </a:pPr>
            <a:r>
              <a:rPr lang="zh-CN" sz="1800" b="1">
                <a:solidFill>
                  <a:srgbClr val="4A86E8"/>
                </a:solidFill>
              </a:rPr>
              <a:t>Conclusion: after j iterations, converge rate in term of the distance to x</a:t>
            </a:r>
            <a:r>
              <a:rPr lang="zh-CN" sz="1800" b="1" baseline="-25000">
                <a:solidFill>
                  <a:srgbClr val="4A86E8"/>
                </a:solidFill>
              </a:rPr>
              <a:t>∗</a:t>
            </a:r>
            <a:r>
              <a:rPr lang="zh-CN" sz="1800" b="1">
                <a:solidFill>
                  <a:srgbClr val="4A86E8"/>
                </a:solidFill>
              </a:rPr>
              <a:t> is O(j</a:t>
            </a:r>
            <a:r>
              <a:rPr lang="zh-CN" sz="1800" b="1" baseline="30000">
                <a:solidFill>
                  <a:srgbClr val="4A86E8"/>
                </a:solidFill>
              </a:rPr>
              <a:t>−1/2</a:t>
            </a:r>
            <a:r>
              <a:rPr lang="zh-CN" sz="1800" b="1">
                <a:solidFill>
                  <a:srgbClr val="4A86E8"/>
                </a:solidFill>
              </a:rPr>
              <a:t>)</a:t>
            </a:r>
          </a:p>
        </p:txBody>
      </p:sp>
      <p:sp>
        <p:nvSpPr>
          <p:cNvPr id="126" name="Shape 126"/>
          <p:cNvSpPr txBox="1"/>
          <p:nvPr/>
        </p:nvSpPr>
        <p:spPr>
          <a:xfrm>
            <a:off x="3379275" y="2114475"/>
            <a:ext cx="2678699" cy="350100"/>
          </a:xfrm>
          <a:prstGeom prst="rect">
            <a:avLst/>
          </a:prstGeom>
          <a:noFill/>
          <a:ln>
            <a:noFill/>
          </a:ln>
        </p:spPr>
        <p:txBody>
          <a:bodyPr lIns="91425" tIns="91425" rIns="91425" bIns="91425" anchor="ctr" anchorCtr="0">
            <a:noAutofit/>
          </a:bodyPr>
          <a:lstStyle/>
          <a:p>
            <a:pPr>
              <a:spcBef>
                <a:spcPts val="0"/>
              </a:spcBef>
              <a:buNone/>
            </a:pPr>
            <a:r>
              <a:rPr lang="zh-CN">
                <a:solidFill>
                  <a:srgbClr val="4A86E8"/>
                </a:solidFill>
              </a:rPr>
              <a:t>expectation of distance square </a:t>
            </a:r>
          </a:p>
        </p:txBody>
      </p:sp>
      <p:cxnSp>
        <p:nvCxnSpPr>
          <p:cNvPr id="127" name="Shape 127"/>
          <p:cNvCxnSpPr/>
          <p:nvPr/>
        </p:nvCxnSpPr>
        <p:spPr>
          <a:xfrm rot="10800000" flipH="1">
            <a:off x="3645200" y="2373674"/>
            <a:ext cx="213899" cy="90900"/>
          </a:xfrm>
          <a:prstGeom prst="straightConnector1">
            <a:avLst/>
          </a:prstGeom>
          <a:noFill/>
          <a:ln w="19050" cap="flat">
            <a:solidFill>
              <a:srgbClr val="4A86E8"/>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3113</Words>
  <Application>Microsoft Macintosh PowerPoint</Application>
  <PresentationFormat>On-screen Show (16:9)</PresentationFormat>
  <Paragraphs>521</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simple-light</vt:lpstr>
      <vt:lpstr>ROBUST STOCHASTIC APPROXIMATION   APPROACH TO STOCHASTIC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pages</vt:lpstr>
      <vt:lpstr>PowerPoint Presentation</vt:lpstr>
      <vt:lpstr>PowerPoint Presentation</vt:lpstr>
      <vt:lpstr>Previous Work</vt:lpstr>
      <vt:lpstr>Previous Work</vt:lpstr>
      <vt:lpstr>PowerPoint Presentation</vt:lpstr>
      <vt:lpstr>Compactness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ROBUST STOCHASTIC APPROXIMATION   APPROACH TO STOCHASTIC PROGRAMMING</dc:title>
  <cp:lastModifiedBy>Sara Ahmad</cp:lastModifiedBy>
  <cp:revision>3</cp:revision>
  <dcterms:modified xsi:type="dcterms:W3CDTF">2015-04-09T14:40:41Z</dcterms:modified>
</cp:coreProperties>
</file>