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wdp" ContentType="image/vnd.ms-photo"/>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65" r:id="rId2"/>
    <p:sldId id="445" r:id="rId3"/>
    <p:sldId id="449" r:id="rId4"/>
    <p:sldId id="451" r:id="rId5"/>
    <p:sldId id="452" r:id="rId6"/>
    <p:sldId id="479" r:id="rId7"/>
    <p:sldId id="453" r:id="rId8"/>
    <p:sldId id="470" r:id="rId9"/>
    <p:sldId id="481" r:id="rId10"/>
    <p:sldId id="454" r:id="rId11"/>
    <p:sldId id="455" r:id="rId12"/>
    <p:sldId id="458" r:id="rId13"/>
    <p:sldId id="461" r:id="rId14"/>
    <p:sldId id="462" r:id="rId15"/>
    <p:sldId id="480" r:id="rId16"/>
    <p:sldId id="467" r:id="rId17"/>
    <p:sldId id="468" r:id="rId18"/>
    <p:sldId id="473" r:id="rId19"/>
    <p:sldId id="469" r:id="rId20"/>
    <p:sldId id="474" r:id="rId21"/>
    <p:sldId id="475" r:id="rId22"/>
    <p:sldId id="476" r:id="rId23"/>
    <p:sldId id="384" r:id="rId24"/>
    <p:sldId id="398" r:id="rId25"/>
    <p:sldId id="399" r:id="rId26"/>
    <p:sldId id="409" r:id="rId27"/>
    <p:sldId id="432" r:id="rId28"/>
    <p:sldId id="376" r:id="rId29"/>
    <p:sldId id="402" r:id="rId30"/>
    <p:sldId id="370" r:id="rId31"/>
    <p:sldId id="299" r:id="rId32"/>
    <p:sldId id="301" r:id="rId33"/>
    <p:sldId id="435" r:id="rId34"/>
    <p:sldId id="303" r:id="rId35"/>
    <p:sldId id="385" r:id="rId36"/>
    <p:sldId id="487" r:id="rId37"/>
    <p:sldId id="273" r:id="rId38"/>
    <p:sldId id="404" r:id="rId39"/>
    <p:sldId id="332" r:id="rId40"/>
    <p:sldId id="440" r:id="rId41"/>
    <p:sldId id="483" r:id="rId42"/>
    <p:sldId id="40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Wood" initials="AW" lastIdx="1" clrIdx="0">
    <p:extLst/>
  </p:cmAuthor>
  <p:cmAuthor id="2" name="Kobbi Nissim" initials="KN"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B1E6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78" autoAdjust="0"/>
    <p:restoredTop sz="87150" autoAdjust="0"/>
  </p:normalViewPr>
  <p:slideViewPr>
    <p:cSldViewPr snapToGrid="0">
      <p:cViewPr varScale="1">
        <p:scale>
          <a:sx n="113" d="100"/>
          <a:sy n="113" d="100"/>
        </p:scale>
        <p:origin x="12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031AF6-16A6-4728-8459-468709DCBD9F}" type="datetimeFigureOut">
              <a:rPr lang="en-US" smtClean="0"/>
              <a:t>11/8/17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B51A04-118D-4E77-8AA1-BE01140A9363}" type="slidenum">
              <a:rPr lang="en-US" smtClean="0"/>
              <a:t>‹#›</a:t>
            </a:fld>
            <a:endParaRPr lang="en-US"/>
          </a:p>
        </p:txBody>
      </p:sp>
    </p:spTree>
    <p:extLst>
      <p:ext uri="{BB962C8B-B14F-4D97-AF65-F5344CB8AC3E}">
        <p14:creationId xmlns:p14="http://schemas.microsoft.com/office/powerpoint/2010/main" val="427059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B51A04-118D-4E77-8AA1-BE01140A9363}" type="slidenum">
              <a:rPr lang="en-US" smtClean="0"/>
              <a:t>1</a:t>
            </a:fld>
            <a:endParaRPr lang="en-US"/>
          </a:p>
        </p:txBody>
      </p:sp>
    </p:spTree>
    <p:extLst>
      <p:ext uri="{BB962C8B-B14F-4D97-AF65-F5344CB8AC3E}">
        <p14:creationId xmlns:p14="http://schemas.microsoft.com/office/powerpoint/2010/main" val="762573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Launched in 2006, </a:t>
            </a:r>
            <a:r>
              <a:rPr lang="en-US" dirty="0" err="1"/>
              <a:t>OnTheMap</a:t>
            </a:r>
            <a:r>
              <a:rPr lang="en-US" baseline="0" dirty="0"/>
              <a:t> is an application that offers visualizations of household and employee concentrations. Starting in 2006, the application employs Differential Privacy to generate a synthetic dataset describing household concentrations for employees. The first map in the slide represents the concentration of employee households for the city or Redmond, WA. The darker the blue, the greater the number of workers that live in the corresponding area (this is the data that is generated using differential privacy). For comparison, the second map presents a visualization of where jobs are located. The darkest area at the bottom left of the city is the area where Microsoft is located. Graphs and tables on the right side of either image break down the worker population in the area by age, earnings, industry sector and race (scrolling down on that right-side panel we can see the explanation of what each color means). Explanations for Age and earnings graphs can be seen in the slide. For industry sector, not surprisingly, the largest bar represents the “Information” sector and the second largest bar corresponds to “Professional, Scientific and Technical Services.” For race, the largest bar is “White Alone” and the second largest bar is “Asian.”</a:t>
            </a:r>
          </a:p>
          <a:p>
            <a:r>
              <a:rPr lang="en-US" baseline="0" dirty="0"/>
              <a:t>The viewer may wonder why it is necessary to generate synthetic data to present a visualization where jobs and households are so closely packed. The answer is that most areas in the map do not have as high a concentration of jobs and, in such cases, it would be easy to identify specific households.</a:t>
            </a:r>
            <a:endParaRPr lang="en-US" dirty="0"/>
          </a:p>
        </p:txBody>
      </p:sp>
      <p:sp>
        <p:nvSpPr>
          <p:cNvPr id="4" name="Slide Number Placeholder 3"/>
          <p:cNvSpPr>
            <a:spLocks noGrp="1"/>
          </p:cNvSpPr>
          <p:nvPr>
            <p:ph type="sldNum" sz="quarter" idx="10"/>
          </p:nvPr>
        </p:nvSpPr>
        <p:spPr/>
        <p:txBody>
          <a:bodyPr/>
          <a:lstStyle/>
          <a:p>
            <a:fld id="{EF600F17-1E7C-4DD7-A487-72D627135492}" type="slidenum">
              <a:rPr lang="en-US" smtClean="0"/>
              <a:t>20</a:t>
            </a:fld>
            <a:endParaRPr lang="en-US"/>
          </a:p>
        </p:txBody>
      </p:sp>
    </p:spTree>
    <p:extLst>
      <p:ext uri="{BB962C8B-B14F-4D97-AF65-F5344CB8AC3E}">
        <p14:creationId xmlns:p14="http://schemas.microsoft.com/office/powerpoint/2010/main" val="465459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date</a:t>
            </a:r>
            <a:endParaRPr lang="en-US" dirty="0"/>
          </a:p>
        </p:txBody>
      </p:sp>
      <p:sp>
        <p:nvSpPr>
          <p:cNvPr id="4" name="Slide Number Placeholder 3"/>
          <p:cNvSpPr>
            <a:spLocks noGrp="1"/>
          </p:cNvSpPr>
          <p:nvPr>
            <p:ph type="sldNum" sz="quarter" idx="10"/>
          </p:nvPr>
        </p:nvSpPr>
        <p:spPr/>
        <p:txBody>
          <a:bodyPr/>
          <a:lstStyle/>
          <a:p>
            <a:fld id="{EF600F17-1E7C-4DD7-A487-72D627135492}" type="slidenum">
              <a:rPr lang="en-US" smtClean="0"/>
              <a:t>21</a:t>
            </a:fld>
            <a:endParaRPr lang="en-US"/>
          </a:p>
        </p:txBody>
      </p:sp>
    </p:spTree>
    <p:extLst>
      <p:ext uri="{BB962C8B-B14F-4D97-AF65-F5344CB8AC3E}">
        <p14:creationId xmlns:p14="http://schemas.microsoft.com/office/powerpoint/2010/main" val="800332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600F17-1E7C-4DD7-A487-72D627135492}" type="slidenum">
              <a:rPr lang="en-US" smtClean="0"/>
              <a:t>22</a:t>
            </a:fld>
            <a:endParaRPr lang="en-US"/>
          </a:p>
        </p:txBody>
      </p:sp>
    </p:spTree>
    <p:extLst>
      <p:ext uri="{BB962C8B-B14F-4D97-AF65-F5344CB8AC3E}">
        <p14:creationId xmlns:p14="http://schemas.microsoft.com/office/powerpoint/2010/main" val="912880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FERPA is lengthy and complex, we only illuminate</a:t>
            </a:r>
            <a:r>
              <a:rPr lang="en-US" baseline="0" dirty="0" smtClean="0"/>
              <a:t> a few points</a:t>
            </a:r>
            <a:endParaRPr lang="en-US" dirty="0"/>
          </a:p>
        </p:txBody>
      </p:sp>
      <p:sp>
        <p:nvSpPr>
          <p:cNvPr id="4" name="Slide Number Placeholder 3"/>
          <p:cNvSpPr>
            <a:spLocks noGrp="1"/>
          </p:cNvSpPr>
          <p:nvPr>
            <p:ph type="sldNum" sz="quarter" idx="10"/>
          </p:nvPr>
        </p:nvSpPr>
        <p:spPr/>
        <p:txBody>
          <a:bodyPr/>
          <a:lstStyle/>
          <a:p>
            <a:fld id="{42B51A04-118D-4E77-8AA1-BE01140A9363}" type="slidenum">
              <a:rPr lang="en-US" smtClean="0"/>
              <a:t>24</a:t>
            </a:fld>
            <a:endParaRPr lang="en-US"/>
          </a:p>
        </p:txBody>
      </p:sp>
    </p:spTree>
    <p:extLst>
      <p:ext uri="{BB962C8B-B14F-4D97-AF65-F5344CB8AC3E}">
        <p14:creationId xmlns:p14="http://schemas.microsoft.com/office/powerpoint/2010/main" val="2007339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733280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555266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HIPAA: Health Insurance Portability and Accountability Act (HIPAA) Privacy Rule</a:t>
            </a:r>
          </a:p>
          <a:p>
            <a:endParaRPr lang="en-US" dirty="0"/>
          </a:p>
        </p:txBody>
      </p:sp>
      <p:sp>
        <p:nvSpPr>
          <p:cNvPr id="4" name="Slide Number Placeholder 3"/>
          <p:cNvSpPr>
            <a:spLocks noGrp="1"/>
          </p:cNvSpPr>
          <p:nvPr>
            <p:ph type="sldNum" sz="quarter" idx="10"/>
          </p:nvPr>
        </p:nvSpPr>
        <p:spPr/>
        <p:txBody>
          <a:bodyPr/>
          <a:lstStyle/>
          <a:p>
            <a:fld id="{42B51A04-118D-4E77-8AA1-BE01140A9363}" type="slidenum">
              <a:rPr lang="en-US" smtClean="0"/>
              <a:t>27</a:t>
            </a:fld>
            <a:endParaRPr lang="en-US"/>
          </a:p>
        </p:txBody>
      </p:sp>
    </p:spTree>
    <p:extLst>
      <p:ext uri="{BB962C8B-B14F-4D97-AF65-F5344CB8AC3E}">
        <p14:creationId xmlns:p14="http://schemas.microsoft.com/office/powerpoint/2010/main" val="11752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B51A04-118D-4E77-8AA1-BE01140A9363}" type="slidenum">
              <a:rPr lang="en-US" smtClean="0"/>
              <a:t>28</a:t>
            </a:fld>
            <a:endParaRPr lang="en-US"/>
          </a:p>
        </p:txBody>
      </p:sp>
    </p:spTree>
    <p:extLst>
      <p:ext uri="{BB962C8B-B14F-4D97-AF65-F5344CB8AC3E}">
        <p14:creationId xmlns:p14="http://schemas.microsoft.com/office/powerpoint/2010/main" val="930849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442716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220554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A31CB-71E8-4AB0-8C6A-9EE105DCD499}" type="slidenum">
              <a:rPr lang="en-US" smtClean="0"/>
              <a:t>2</a:t>
            </a:fld>
            <a:endParaRPr lang="en-US"/>
          </a:p>
        </p:txBody>
      </p:sp>
    </p:spTree>
    <p:extLst>
      <p:ext uri="{BB962C8B-B14F-4D97-AF65-F5344CB8AC3E}">
        <p14:creationId xmlns:p14="http://schemas.microsoft.com/office/powerpoint/2010/main" val="1312901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B51A04-118D-4E77-8AA1-BE01140A9363}" type="slidenum">
              <a:rPr lang="en-US" smtClean="0"/>
              <a:t>40</a:t>
            </a:fld>
            <a:endParaRPr lang="en-US"/>
          </a:p>
        </p:txBody>
      </p:sp>
    </p:spTree>
    <p:extLst>
      <p:ext uri="{BB962C8B-B14F-4D97-AF65-F5344CB8AC3E}">
        <p14:creationId xmlns:p14="http://schemas.microsoft.com/office/powerpoint/2010/main" val="2067793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2B51A04-118D-4E77-8AA1-BE01140A9363}" type="slidenum">
              <a:rPr lang="en-US" smtClean="0"/>
              <a:t>42</a:t>
            </a:fld>
            <a:endParaRPr lang="en-US"/>
          </a:p>
        </p:txBody>
      </p:sp>
    </p:spTree>
    <p:extLst>
      <p:ext uri="{BB962C8B-B14F-4D97-AF65-F5344CB8AC3E}">
        <p14:creationId xmlns:p14="http://schemas.microsoft.com/office/powerpoint/2010/main" val="1068388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A31CB-71E8-4AB0-8C6A-9EE105DCD499}" type="slidenum">
              <a:rPr lang="en-US" smtClean="0"/>
              <a:t>10</a:t>
            </a:fld>
            <a:endParaRPr lang="en-US"/>
          </a:p>
        </p:txBody>
      </p:sp>
    </p:spTree>
    <p:extLst>
      <p:ext uri="{BB962C8B-B14F-4D97-AF65-F5344CB8AC3E}">
        <p14:creationId xmlns:p14="http://schemas.microsoft.com/office/powerpoint/2010/main" val="2118293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B51A04-118D-4E77-8AA1-BE01140A9363}" type="slidenum">
              <a:rPr lang="en-US" smtClean="0"/>
              <a:t>11</a:t>
            </a:fld>
            <a:endParaRPr lang="en-US"/>
          </a:p>
        </p:txBody>
      </p:sp>
    </p:spTree>
    <p:extLst>
      <p:ext uri="{BB962C8B-B14F-4D97-AF65-F5344CB8AC3E}">
        <p14:creationId xmlns:p14="http://schemas.microsoft.com/office/powerpoint/2010/main" val="70577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B51A04-118D-4E77-8AA1-BE01140A9363}" type="slidenum">
              <a:rPr lang="en-US" smtClean="0"/>
              <a:t>12</a:t>
            </a:fld>
            <a:endParaRPr lang="en-US"/>
          </a:p>
        </p:txBody>
      </p:sp>
    </p:spTree>
    <p:extLst>
      <p:ext uri="{BB962C8B-B14F-4D97-AF65-F5344CB8AC3E}">
        <p14:creationId xmlns:p14="http://schemas.microsoft.com/office/powerpoint/2010/main" val="160831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A31CB-71E8-4AB0-8C6A-9EE105DCD499}" type="slidenum">
              <a:rPr lang="en-US" smtClean="0"/>
              <a:t>14</a:t>
            </a:fld>
            <a:endParaRPr lang="en-US"/>
          </a:p>
        </p:txBody>
      </p:sp>
    </p:spTree>
    <p:extLst>
      <p:ext uri="{BB962C8B-B14F-4D97-AF65-F5344CB8AC3E}">
        <p14:creationId xmlns:p14="http://schemas.microsoft.com/office/powerpoint/2010/main" val="1412448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A31CB-71E8-4AB0-8C6A-9EE105DCD499}" type="slidenum">
              <a:rPr lang="en-US" smtClean="0"/>
              <a:t>15</a:t>
            </a:fld>
            <a:endParaRPr lang="en-US"/>
          </a:p>
        </p:txBody>
      </p:sp>
    </p:spTree>
    <p:extLst>
      <p:ext uri="{BB962C8B-B14F-4D97-AF65-F5344CB8AC3E}">
        <p14:creationId xmlns:p14="http://schemas.microsoft.com/office/powerpoint/2010/main" val="1827223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B51A04-118D-4E77-8AA1-BE01140A9363}" type="slidenum">
              <a:rPr lang="en-US" smtClean="0"/>
              <a:t>17</a:t>
            </a:fld>
            <a:endParaRPr lang="en-US"/>
          </a:p>
        </p:txBody>
      </p:sp>
    </p:spTree>
    <p:extLst>
      <p:ext uri="{BB962C8B-B14F-4D97-AF65-F5344CB8AC3E}">
        <p14:creationId xmlns:p14="http://schemas.microsoft.com/office/powerpoint/2010/main" val="794576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B51A04-118D-4E77-8AA1-BE01140A9363}" type="slidenum">
              <a:rPr lang="en-US" smtClean="0"/>
              <a:t>18</a:t>
            </a:fld>
            <a:endParaRPr lang="en-US"/>
          </a:p>
        </p:txBody>
      </p:sp>
    </p:spTree>
    <p:extLst>
      <p:ext uri="{BB962C8B-B14F-4D97-AF65-F5344CB8AC3E}">
        <p14:creationId xmlns:p14="http://schemas.microsoft.com/office/powerpoint/2010/main" val="574397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A0F775-0A84-433D-95D6-C16291FEE7D6}" type="datetimeFigureOut">
              <a:rPr lang="en-US" smtClean="0"/>
              <a:t>11/8/17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1F934-82E7-4EE9-B27B-131335427B23}" type="slidenum">
              <a:rPr lang="en-US" smtClean="0"/>
              <a:t>‹#›</a:t>
            </a:fld>
            <a:endParaRPr lang="en-US"/>
          </a:p>
        </p:txBody>
      </p:sp>
    </p:spTree>
    <p:extLst>
      <p:ext uri="{BB962C8B-B14F-4D97-AF65-F5344CB8AC3E}">
        <p14:creationId xmlns:p14="http://schemas.microsoft.com/office/powerpoint/2010/main" val="3983850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825624"/>
            <a:ext cx="10515600" cy="4734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7614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909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lgn="ct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A0F775-0A84-433D-95D6-C16291FEE7D6}" type="datetimeFigureOut">
              <a:rPr lang="en-US" smtClean="0"/>
              <a:t>11/8/17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11F934-82E7-4EE9-B27B-131335427B23}" type="slidenum">
              <a:rPr lang="en-US" smtClean="0"/>
              <a:t>‹#›</a:t>
            </a:fld>
            <a:endParaRPr lang="en-US"/>
          </a:p>
        </p:txBody>
      </p:sp>
    </p:spTree>
    <p:extLst>
      <p:ext uri="{BB962C8B-B14F-4D97-AF65-F5344CB8AC3E}">
        <p14:creationId xmlns:p14="http://schemas.microsoft.com/office/powerpoint/2010/main" val="118916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8260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0351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15601" y="593367"/>
            <a:ext cx="11360799" cy="763599"/>
          </a:xfrm>
          <a:prstGeom prst="rect">
            <a:avLst/>
          </a:prstGeom>
        </p:spPr>
        <p:txBody>
          <a:bodyPr lIns="91425" tIns="91425" rIns="91425" bIns="91425" anchor="t" anchorCtr="0"/>
          <a:lstStyle>
            <a:lvl1pPr algn="ct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17" name="Shape 17"/>
          <p:cNvSpPr txBox="1">
            <a:spLocks noGrp="1"/>
          </p:cNvSpPr>
          <p:nvPr>
            <p:ph type="body" idx="1"/>
          </p:nvPr>
        </p:nvSpPr>
        <p:spPr>
          <a:xfrm>
            <a:off x="415601" y="1536632"/>
            <a:ext cx="11360799" cy="5032843"/>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Tree>
    <p:extLst>
      <p:ext uri="{BB962C8B-B14F-4D97-AF65-F5344CB8AC3E}">
        <p14:creationId xmlns:p14="http://schemas.microsoft.com/office/powerpoint/2010/main" val="33376312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0F775-0A84-433D-95D6-C16291FEE7D6}" type="datetimeFigureOut">
              <a:rPr lang="en-US" smtClean="0"/>
              <a:t>11/8/17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1F934-82E7-4EE9-B27B-131335427B23}" type="slidenum">
              <a:rPr lang="en-US" smtClean="0"/>
              <a:t>‹#›</a:t>
            </a:fld>
            <a:endParaRPr lang="en-US"/>
          </a:p>
        </p:txBody>
      </p:sp>
    </p:spTree>
    <p:extLst>
      <p:ext uri="{BB962C8B-B14F-4D97-AF65-F5344CB8AC3E}">
        <p14:creationId xmlns:p14="http://schemas.microsoft.com/office/powerpoint/2010/main" val="2781237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6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microsoft.com/office/2007/relationships/hdphoto" Target="../media/hdphoto1.wdp"/><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png"/><Relationship Id="rId9" Type="http://schemas.openxmlformats.org/officeDocument/2006/relationships/image" Target="../media/image8.gif"/><Relationship Id="rId10"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tiff"/></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onthemap.ces.census.gov/"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tiff"/><Relationship Id="rId4" Type="http://schemas.openxmlformats.org/officeDocument/2006/relationships/image" Target="../media/image14.tif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gif"/><Relationship Id="rId5"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8.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tif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tif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7225" y="959370"/>
            <a:ext cx="10887075" cy="5336654"/>
          </a:xfrm>
        </p:spPr>
        <p:txBody>
          <a:bodyPr>
            <a:noAutofit/>
          </a:bodyPr>
          <a:lstStyle/>
          <a:p>
            <a:r>
              <a:rPr lang="en-US" sz="4400" b="1" dirty="0">
                <a:solidFill>
                  <a:srgbClr val="C00000"/>
                </a:solidFill>
                <a:latin typeface="+mn-lt"/>
              </a:rPr>
              <a:t>Differential privacy and how it compares with legal </a:t>
            </a:r>
            <a:r>
              <a:rPr lang="en-US" sz="4400" b="1" dirty="0" smtClean="0">
                <a:solidFill>
                  <a:srgbClr val="C00000"/>
                </a:solidFill>
                <a:latin typeface="+mn-lt"/>
              </a:rPr>
              <a:t>standards </a:t>
            </a:r>
            <a:r>
              <a:rPr lang="en-US" sz="4400" b="1" dirty="0">
                <a:solidFill>
                  <a:srgbClr val="C00000"/>
                </a:solidFill>
                <a:latin typeface="+mn-lt"/>
              </a:rPr>
              <a:t>of </a:t>
            </a:r>
            <a:r>
              <a:rPr lang="en-US" sz="4400" b="1" dirty="0" smtClean="0">
                <a:solidFill>
                  <a:srgbClr val="C00000"/>
                </a:solidFill>
                <a:latin typeface="+mn-lt"/>
              </a:rPr>
              <a:t>privacy</a:t>
            </a:r>
            <a:r>
              <a:rPr lang="en-US" sz="4400" dirty="0">
                <a:solidFill>
                  <a:srgbClr val="C00000"/>
                </a:solidFill>
                <a:latin typeface="+mn-lt"/>
              </a:rPr>
              <a:t/>
            </a:r>
            <a:br>
              <a:rPr lang="en-US" sz="4400" dirty="0">
                <a:solidFill>
                  <a:srgbClr val="C00000"/>
                </a:solidFill>
                <a:latin typeface="+mn-lt"/>
              </a:rPr>
            </a:br>
            <a:r>
              <a:rPr lang="en-US" sz="2000" b="1" dirty="0" smtClean="0">
                <a:solidFill>
                  <a:srgbClr val="C00000"/>
                </a:solidFill>
                <a:latin typeface="+mn-lt"/>
              </a:rPr>
              <a:t/>
            </a:r>
            <a:br>
              <a:rPr lang="en-US" sz="2000" b="1" dirty="0" smtClean="0">
                <a:solidFill>
                  <a:srgbClr val="C00000"/>
                </a:solidFill>
                <a:latin typeface="+mn-lt"/>
              </a:rPr>
            </a:br>
            <a:r>
              <a:rPr lang="en-US" sz="3600" dirty="0">
                <a:solidFill>
                  <a:srgbClr val="002060"/>
                </a:solidFill>
                <a:latin typeface="+mn-lt"/>
              </a:rPr>
              <a:t>Kobbi Nissim</a:t>
            </a:r>
            <a:r>
              <a:rPr lang="en-US" sz="4000" dirty="0">
                <a:solidFill>
                  <a:srgbClr val="002060"/>
                </a:solidFill>
                <a:latin typeface="+mn-lt"/>
              </a:rPr>
              <a:t/>
            </a:r>
            <a:br>
              <a:rPr lang="en-US" sz="4000" dirty="0">
                <a:solidFill>
                  <a:srgbClr val="002060"/>
                </a:solidFill>
                <a:latin typeface="+mn-lt"/>
              </a:rPr>
            </a:br>
            <a:r>
              <a:rPr lang="en-US" sz="2400" i="1" dirty="0">
                <a:latin typeface="+mn-lt"/>
              </a:rPr>
              <a:t>Georgetown </a:t>
            </a:r>
            <a:r>
              <a:rPr lang="en-US" sz="2400" i="1" dirty="0" smtClean="0">
                <a:latin typeface="+mn-lt"/>
              </a:rPr>
              <a:t>University</a:t>
            </a:r>
            <a:br>
              <a:rPr lang="en-US" sz="2400" i="1" dirty="0" smtClean="0">
                <a:latin typeface="+mn-lt"/>
              </a:rPr>
            </a:br>
            <a:r>
              <a:rPr lang="en-US" sz="2400" i="1" dirty="0">
                <a:latin typeface="+mn-lt"/>
              </a:rPr>
              <a:t/>
            </a:r>
            <a:br>
              <a:rPr lang="en-US" sz="2400" i="1" dirty="0">
                <a:latin typeface="+mn-lt"/>
              </a:rPr>
            </a:br>
            <a:r>
              <a:rPr lang="en-US" sz="2400" i="1" dirty="0">
                <a:latin typeface="+mn-lt"/>
              </a:rPr>
              <a:t/>
            </a:r>
            <a:br>
              <a:rPr lang="en-US" sz="2400" i="1" dirty="0">
                <a:latin typeface="+mn-lt"/>
              </a:rPr>
            </a:br>
            <a:r>
              <a:rPr lang="en-US" sz="2400" i="1" dirty="0" smtClean="0">
                <a:latin typeface="+mn-lt"/>
              </a:rPr>
              <a:t/>
            </a:r>
            <a:br>
              <a:rPr lang="en-US" sz="2400" i="1" dirty="0" smtClean="0">
                <a:latin typeface="+mn-lt"/>
              </a:rPr>
            </a:br>
            <a:r>
              <a:rPr lang="en-US" sz="3200" b="1" dirty="0" smtClean="0">
                <a:solidFill>
                  <a:srgbClr val="C00000"/>
                </a:solidFill>
                <a:latin typeface="+mn-lt"/>
              </a:rPr>
              <a:t/>
            </a:r>
            <a:br>
              <a:rPr lang="en-US" sz="3200" b="1" dirty="0" smtClean="0">
                <a:solidFill>
                  <a:srgbClr val="C00000"/>
                </a:solidFill>
                <a:latin typeface="+mn-lt"/>
              </a:rPr>
            </a:br>
            <a:r>
              <a:rPr lang="en-US" sz="3200" b="1" dirty="0" smtClean="0">
                <a:solidFill>
                  <a:srgbClr val="C00000"/>
                </a:solidFill>
                <a:latin typeface="+mn-lt"/>
              </a:rPr>
              <a:t/>
            </a:r>
            <a:br>
              <a:rPr lang="en-US" sz="3200" b="1" dirty="0" smtClean="0">
                <a:solidFill>
                  <a:srgbClr val="C00000"/>
                </a:solidFill>
                <a:latin typeface="+mn-lt"/>
              </a:rPr>
            </a:br>
            <a:r>
              <a:rPr lang="en-US" sz="1800" dirty="0">
                <a:latin typeface="+mn-lt"/>
              </a:rPr>
              <a:t/>
            </a:r>
            <a:br>
              <a:rPr lang="en-US" sz="1800" dirty="0">
                <a:latin typeface="+mn-lt"/>
              </a:rPr>
            </a:br>
            <a:r>
              <a:rPr lang="en-US" sz="2200" dirty="0">
                <a:solidFill>
                  <a:srgbClr val="C00000"/>
                </a:solidFill>
                <a:latin typeface="+mn-lt"/>
              </a:rPr>
              <a:t>The growing ubiquity of algorithms in society: </a:t>
            </a:r>
            <a:r>
              <a:rPr lang="en-US" sz="2200" dirty="0" smtClean="0">
                <a:solidFill>
                  <a:srgbClr val="C00000"/>
                </a:solidFill>
                <a:latin typeface="+mn-lt"/>
              </a:rPr>
              <a:t/>
            </a:r>
            <a:br>
              <a:rPr lang="en-US" sz="2200" dirty="0" smtClean="0">
                <a:solidFill>
                  <a:srgbClr val="C00000"/>
                </a:solidFill>
                <a:latin typeface="+mn-lt"/>
              </a:rPr>
            </a:br>
            <a:r>
              <a:rPr lang="en-US" sz="2200" dirty="0" smtClean="0">
                <a:solidFill>
                  <a:srgbClr val="C00000"/>
                </a:solidFill>
                <a:latin typeface="+mn-lt"/>
              </a:rPr>
              <a:t>implications</a:t>
            </a:r>
            <a:r>
              <a:rPr lang="en-US" sz="2200" dirty="0">
                <a:solidFill>
                  <a:srgbClr val="C00000"/>
                </a:solidFill>
                <a:latin typeface="+mn-lt"/>
              </a:rPr>
              <a:t>, impacts and innovations</a:t>
            </a:r>
            <a:r>
              <a:rPr lang="en-US" sz="2200" dirty="0">
                <a:latin typeface="+mn-lt"/>
              </a:rPr>
              <a:t/>
            </a:r>
            <a:br>
              <a:rPr lang="en-US" sz="2200" dirty="0">
                <a:latin typeface="+mn-lt"/>
              </a:rPr>
            </a:br>
            <a:r>
              <a:rPr lang="en-US" sz="2200" dirty="0" smtClean="0">
                <a:latin typeface="+mn-lt"/>
              </a:rPr>
              <a:t>[Royal Society, London, October 2017]</a:t>
            </a:r>
            <a:endParaRPr lang="en-US" sz="2200" dirty="0">
              <a:latin typeface="+mn-lt"/>
            </a:endParaRPr>
          </a:p>
        </p:txBody>
      </p:sp>
      <p:pic>
        <p:nvPicPr>
          <p:cNvPr id="11" name="Picture 2" descr=" vertical oval-shaped black and white design with a bald eagle w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419" y="3613702"/>
            <a:ext cx="1160686" cy="1361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012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7958419" y="1368290"/>
            <a:ext cx="4008396" cy="3238932"/>
            <a:chOff x="5968813" y="762747"/>
            <a:chExt cx="3006297" cy="2429199"/>
          </a:xfrm>
        </p:grpSpPr>
        <p:grpSp>
          <p:nvGrpSpPr>
            <p:cNvPr id="25" name="Group 24"/>
            <p:cNvGrpSpPr/>
            <p:nvPr/>
          </p:nvGrpSpPr>
          <p:grpSpPr>
            <a:xfrm>
              <a:off x="5968813" y="762747"/>
              <a:ext cx="3006297" cy="2429199"/>
              <a:chOff x="5968813" y="762747"/>
              <a:chExt cx="3006297" cy="2429199"/>
            </a:xfrm>
          </p:grpSpPr>
          <p:grpSp>
            <p:nvGrpSpPr>
              <p:cNvPr id="24" name="Group 23"/>
              <p:cNvGrpSpPr/>
              <p:nvPr/>
            </p:nvGrpSpPr>
            <p:grpSpPr>
              <a:xfrm>
                <a:off x="5968813" y="1321364"/>
                <a:ext cx="1683165" cy="1415351"/>
                <a:chOff x="5968813" y="1321364"/>
                <a:chExt cx="1683165" cy="1415351"/>
              </a:xfrm>
            </p:grpSpPr>
            <p:grpSp>
              <p:nvGrpSpPr>
                <p:cNvPr id="9" name="Group 8"/>
                <p:cNvGrpSpPr/>
                <p:nvPr/>
              </p:nvGrpSpPr>
              <p:grpSpPr>
                <a:xfrm>
                  <a:off x="5968813" y="1321364"/>
                  <a:ext cx="1683165" cy="639951"/>
                  <a:chOff x="5968813" y="1321364"/>
                  <a:chExt cx="1683165" cy="639951"/>
                </a:xfrm>
              </p:grpSpPr>
              <p:sp>
                <p:nvSpPr>
                  <p:cNvPr id="4" name="Right Arrow 3"/>
                  <p:cNvSpPr/>
                  <p:nvPr/>
                </p:nvSpPr>
                <p:spPr>
                  <a:xfrm rot="19749326">
                    <a:off x="6052959" y="1321364"/>
                    <a:ext cx="1599019" cy="24699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0" name="Right Arrow 19"/>
                  <p:cNvSpPr/>
                  <p:nvPr/>
                </p:nvSpPr>
                <p:spPr>
                  <a:xfrm rot="20725754">
                    <a:off x="5968813" y="1714322"/>
                    <a:ext cx="1599019" cy="24699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21" name="Group 20"/>
                <p:cNvGrpSpPr/>
                <p:nvPr/>
              </p:nvGrpSpPr>
              <p:grpSpPr>
                <a:xfrm flipV="1">
                  <a:off x="5992676" y="2082250"/>
                  <a:ext cx="1654137" cy="654465"/>
                  <a:chOff x="5968813" y="1306850"/>
                  <a:chExt cx="1654137" cy="654465"/>
                </a:xfrm>
              </p:grpSpPr>
              <p:sp>
                <p:nvSpPr>
                  <p:cNvPr id="22" name="Right Arrow 21"/>
                  <p:cNvSpPr/>
                  <p:nvPr/>
                </p:nvSpPr>
                <p:spPr>
                  <a:xfrm rot="19749326">
                    <a:off x="6023931" y="1306850"/>
                    <a:ext cx="1599019" cy="24699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3" name="Right Arrow 22"/>
                  <p:cNvSpPr/>
                  <p:nvPr/>
                </p:nvSpPr>
                <p:spPr>
                  <a:xfrm rot="20725754">
                    <a:off x="5968813" y="1714322"/>
                    <a:ext cx="1599019" cy="24699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grpSp>
            <p:nvGrpSpPr>
              <p:cNvPr id="3" name="Group 2"/>
              <p:cNvGrpSpPr/>
              <p:nvPr/>
            </p:nvGrpSpPr>
            <p:grpSpPr>
              <a:xfrm>
                <a:off x="7573187" y="762747"/>
                <a:ext cx="1401923" cy="2429199"/>
                <a:chOff x="7573187" y="762747"/>
                <a:chExt cx="1401923" cy="2429199"/>
              </a:xfrm>
            </p:grpSpPr>
            <p:sp>
              <p:nvSpPr>
                <p:cNvPr id="13" name="TextBox 12"/>
                <p:cNvSpPr txBox="1"/>
                <p:nvPr/>
              </p:nvSpPr>
              <p:spPr>
                <a:xfrm>
                  <a:off x="7615442" y="762747"/>
                  <a:ext cx="1359668" cy="500233"/>
                </a:xfrm>
                <a:prstGeom prst="rect">
                  <a:avLst/>
                </a:prstGeom>
                <a:solidFill>
                  <a:srgbClr val="FFFF00"/>
                </a:solidFill>
              </p:spPr>
              <p:txBody>
                <a:bodyPr wrap="square" rtlCol="0">
                  <a:spAutoFit/>
                </a:bodyPr>
                <a:lstStyle/>
                <a:p>
                  <a:pPr algn="ctr"/>
                  <a:r>
                    <a:rPr lang="en-US" sz="1867" dirty="0">
                      <a:solidFill>
                        <a:srgbClr val="002060"/>
                      </a:solidFill>
                      <a:latin typeface="Comic Sans MS" panose="030F0702030302020204" pitchFamily="66" charset="0"/>
                    </a:rPr>
                    <a:t>Scientific </a:t>
                  </a:r>
                </a:p>
                <a:p>
                  <a:pPr algn="ctr"/>
                  <a:r>
                    <a:rPr lang="en-US" sz="1867" dirty="0">
                      <a:solidFill>
                        <a:srgbClr val="002060"/>
                      </a:solidFill>
                      <a:latin typeface="Comic Sans MS" panose="030F0702030302020204" pitchFamily="66" charset="0"/>
                    </a:rPr>
                    <a:t>findings</a:t>
                  </a:r>
                </a:p>
              </p:txBody>
            </p:sp>
            <p:sp>
              <p:nvSpPr>
                <p:cNvPr id="15" name="TextBox 14"/>
                <p:cNvSpPr txBox="1"/>
                <p:nvPr/>
              </p:nvSpPr>
              <p:spPr>
                <a:xfrm>
                  <a:off x="7615442" y="2048725"/>
                  <a:ext cx="1359667" cy="500233"/>
                </a:xfrm>
                <a:prstGeom prst="rect">
                  <a:avLst/>
                </a:prstGeom>
                <a:solidFill>
                  <a:srgbClr val="FFFF00"/>
                </a:solidFill>
              </p:spPr>
              <p:txBody>
                <a:bodyPr wrap="square" rtlCol="0">
                  <a:spAutoFit/>
                </a:bodyPr>
                <a:lstStyle/>
                <a:p>
                  <a:pPr algn="ctr"/>
                  <a:r>
                    <a:rPr lang="en-US" sz="1867" dirty="0">
                      <a:solidFill>
                        <a:srgbClr val="002060"/>
                      </a:solidFill>
                      <a:latin typeface="Comic Sans MS" panose="030F0702030302020204" pitchFamily="66" charset="0"/>
                    </a:rPr>
                    <a:t>Policy </a:t>
                  </a:r>
                  <a:br>
                    <a:rPr lang="en-US" sz="1867" dirty="0">
                      <a:solidFill>
                        <a:srgbClr val="002060"/>
                      </a:solidFill>
                      <a:latin typeface="Comic Sans MS" panose="030F0702030302020204" pitchFamily="66" charset="0"/>
                    </a:rPr>
                  </a:br>
                  <a:r>
                    <a:rPr lang="en-US" sz="1867" dirty="0">
                      <a:solidFill>
                        <a:srgbClr val="002060"/>
                      </a:solidFill>
                      <a:latin typeface="Comic Sans MS" panose="030F0702030302020204" pitchFamily="66" charset="0"/>
                    </a:rPr>
                    <a:t>making</a:t>
                  </a:r>
                </a:p>
              </p:txBody>
            </p:sp>
            <p:sp>
              <p:nvSpPr>
                <p:cNvPr id="16" name="TextBox 15"/>
                <p:cNvSpPr txBox="1"/>
                <p:nvPr/>
              </p:nvSpPr>
              <p:spPr>
                <a:xfrm>
                  <a:off x="7573187" y="2691713"/>
                  <a:ext cx="1401922" cy="500233"/>
                </a:xfrm>
                <a:prstGeom prst="rect">
                  <a:avLst/>
                </a:prstGeom>
                <a:solidFill>
                  <a:srgbClr val="FFFF00"/>
                </a:solidFill>
              </p:spPr>
              <p:txBody>
                <a:bodyPr wrap="square" rtlCol="0">
                  <a:spAutoFit/>
                </a:bodyPr>
                <a:lstStyle/>
                <a:p>
                  <a:pPr algn="ctr"/>
                  <a:r>
                    <a:rPr lang="en-US" sz="1867" dirty="0">
                      <a:solidFill>
                        <a:srgbClr val="002060"/>
                      </a:solidFill>
                      <a:latin typeface="Comic Sans MS" panose="030F0702030302020204" pitchFamily="66" charset="0"/>
                    </a:rPr>
                    <a:t>National</a:t>
                  </a:r>
                  <a:br>
                    <a:rPr lang="en-US" sz="1867" dirty="0">
                      <a:solidFill>
                        <a:srgbClr val="002060"/>
                      </a:solidFill>
                      <a:latin typeface="Comic Sans MS" panose="030F0702030302020204" pitchFamily="66" charset="0"/>
                    </a:rPr>
                  </a:br>
                  <a:r>
                    <a:rPr lang="en-US" sz="1867" dirty="0">
                      <a:solidFill>
                        <a:srgbClr val="002060"/>
                      </a:solidFill>
                      <a:latin typeface="Comic Sans MS" panose="030F0702030302020204" pitchFamily="66" charset="0"/>
                    </a:rPr>
                    <a:t>security</a:t>
                  </a:r>
                </a:p>
              </p:txBody>
            </p:sp>
          </p:grpSp>
        </p:grpSp>
        <p:sp>
          <p:nvSpPr>
            <p:cNvPr id="14" name="TextBox 13"/>
            <p:cNvSpPr txBox="1"/>
            <p:nvPr/>
          </p:nvSpPr>
          <p:spPr>
            <a:xfrm>
              <a:off x="7636322" y="1405736"/>
              <a:ext cx="1317908" cy="500233"/>
            </a:xfrm>
            <a:prstGeom prst="rect">
              <a:avLst/>
            </a:prstGeom>
            <a:solidFill>
              <a:srgbClr val="FFFF00"/>
            </a:solidFill>
          </p:spPr>
          <p:txBody>
            <a:bodyPr wrap="none" rtlCol="0">
              <a:spAutoFit/>
            </a:bodyPr>
            <a:lstStyle/>
            <a:p>
              <a:pPr algn="ctr"/>
              <a:r>
                <a:rPr lang="en-US" sz="1867" dirty="0">
                  <a:solidFill>
                    <a:srgbClr val="002060"/>
                  </a:solidFill>
                  <a:latin typeface="Comic Sans MS" panose="030F0702030302020204" pitchFamily="66" charset="0"/>
                </a:rPr>
                <a:t>New business </a:t>
              </a:r>
              <a:br>
                <a:rPr lang="en-US" sz="1867" dirty="0">
                  <a:solidFill>
                    <a:srgbClr val="002060"/>
                  </a:solidFill>
                  <a:latin typeface="Comic Sans MS" panose="030F0702030302020204" pitchFamily="66" charset="0"/>
                </a:rPr>
              </a:br>
              <a:r>
                <a:rPr lang="en-US" sz="1867" dirty="0">
                  <a:solidFill>
                    <a:srgbClr val="002060"/>
                  </a:solidFill>
                  <a:latin typeface="Comic Sans MS" panose="030F0702030302020204" pitchFamily="66" charset="0"/>
                </a:rPr>
                <a:t>applications</a:t>
              </a:r>
            </a:p>
          </p:txBody>
        </p:sp>
      </p:grpSp>
      <p:grpSp>
        <p:nvGrpSpPr>
          <p:cNvPr id="11" name="Group 10"/>
          <p:cNvGrpSpPr/>
          <p:nvPr/>
        </p:nvGrpSpPr>
        <p:grpSpPr>
          <a:xfrm>
            <a:off x="725181" y="1937924"/>
            <a:ext cx="7712092" cy="2188941"/>
            <a:chOff x="1713297" y="2829827"/>
            <a:chExt cx="8037095" cy="2281188"/>
          </a:xfrm>
        </p:grpSpPr>
        <p:sp>
          <p:nvSpPr>
            <p:cNvPr id="5" name="Flowchart: Magnetic Disk 4"/>
            <p:cNvSpPr/>
            <p:nvPr/>
          </p:nvSpPr>
          <p:spPr>
            <a:xfrm>
              <a:off x="1713297" y="2829827"/>
              <a:ext cx="1328287" cy="2281188"/>
            </a:xfrm>
            <a:prstGeom prst="flowChartMagneticDisk">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733" dirty="0">
                  <a:latin typeface="Comic Sans MS" panose="030F0702030302020204" pitchFamily="66" charset="0"/>
                </a:rPr>
                <a:t>Collection of </a:t>
              </a:r>
              <a:br>
                <a:rPr lang="en-US" sz="1733" dirty="0">
                  <a:latin typeface="Comic Sans MS" panose="030F0702030302020204" pitchFamily="66" charset="0"/>
                </a:rPr>
              </a:br>
              <a:r>
                <a:rPr lang="en-US" sz="1733" dirty="0">
                  <a:latin typeface="Comic Sans MS" panose="030F0702030302020204" pitchFamily="66" charset="0"/>
                </a:rPr>
                <a:t>personal Data</a:t>
              </a:r>
            </a:p>
          </p:txBody>
        </p:sp>
        <p:sp>
          <p:nvSpPr>
            <p:cNvPr id="6" name="Flowchart: Process 5"/>
            <p:cNvSpPr/>
            <p:nvPr/>
          </p:nvSpPr>
          <p:spPr>
            <a:xfrm>
              <a:off x="4196615" y="3282214"/>
              <a:ext cx="2165685" cy="1376413"/>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733" dirty="0">
                  <a:latin typeface="Comic Sans MS" panose="030F0702030302020204" pitchFamily="66" charset="0"/>
                </a:rPr>
                <a:t>Analysis</a:t>
              </a:r>
            </a:p>
            <a:p>
              <a:pPr algn="ctr"/>
              <a:r>
                <a:rPr lang="en-US" sz="1733" dirty="0">
                  <a:latin typeface="Comic Sans MS" panose="030F0702030302020204" pitchFamily="66" charset="0"/>
                </a:rPr>
                <a:t>(Computation)</a:t>
              </a:r>
            </a:p>
          </p:txBody>
        </p:sp>
        <p:sp>
          <p:nvSpPr>
            <p:cNvPr id="7" name="Flowchart: Terminator 6"/>
            <p:cNvSpPr/>
            <p:nvPr/>
          </p:nvSpPr>
          <p:spPr>
            <a:xfrm>
              <a:off x="7517331" y="3549314"/>
              <a:ext cx="2233061" cy="842211"/>
            </a:xfrm>
            <a:prstGeom prst="flowChartTermina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33" dirty="0">
                  <a:latin typeface="Comic Sans MS" panose="030F0702030302020204" pitchFamily="66" charset="0"/>
                </a:rPr>
                <a:t>Outcome</a:t>
              </a:r>
            </a:p>
          </p:txBody>
        </p:sp>
        <p:sp>
          <p:nvSpPr>
            <p:cNvPr id="8" name="Right Arrow 7"/>
            <p:cNvSpPr/>
            <p:nvPr/>
          </p:nvSpPr>
          <p:spPr>
            <a:xfrm>
              <a:off x="3041584" y="3811602"/>
              <a:ext cx="1155031" cy="317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Comic Sans MS" panose="030F0702030302020204" pitchFamily="66" charset="0"/>
              </a:endParaRPr>
            </a:p>
          </p:txBody>
        </p:sp>
        <p:sp>
          <p:nvSpPr>
            <p:cNvPr id="10" name="Right Arrow 9"/>
            <p:cNvSpPr/>
            <p:nvPr/>
          </p:nvSpPr>
          <p:spPr>
            <a:xfrm>
              <a:off x="6362300" y="3811599"/>
              <a:ext cx="1155031" cy="317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Comic Sans MS" panose="030F0702030302020204" pitchFamily="66" charset="0"/>
              </a:endParaRPr>
            </a:p>
          </p:txBody>
        </p:sp>
      </p:grpSp>
      <p:sp>
        <p:nvSpPr>
          <p:cNvPr id="2" name="Title 1"/>
          <p:cNvSpPr>
            <a:spLocks noGrp="1"/>
          </p:cNvSpPr>
          <p:nvPr>
            <p:ph type="title"/>
          </p:nvPr>
        </p:nvSpPr>
        <p:spPr/>
        <p:txBody>
          <a:bodyPr/>
          <a:lstStyle/>
          <a:p>
            <a:r>
              <a:rPr lang="en-US" dirty="0"/>
              <a:t>Data privacy: the problem</a:t>
            </a:r>
          </a:p>
        </p:txBody>
      </p:sp>
      <p:sp>
        <p:nvSpPr>
          <p:cNvPr id="12" name="Content Placeholder 11"/>
          <p:cNvSpPr>
            <a:spLocks noGrp="1"/>
          </p:cNvSpPr>
          <p:nvPr>
            <p:ph idx="1"/>
          </p:nvPr>
        </p:nvSpPr>
        <p:spPr>
          <a:xfrm>
            <a:off x="838200" y="5300917"/>
            <a:ext cx="10515600" cy="1197305"/>
          </a:xfrm>
        </p:spPr>
        <p:txBody>
          <a:bodyPr>
            <a:normAutofit/>
          </a:bodyPr>
          <a:lstStyle/>
          <a:p>
            <a:pPr marL="0" indent="0" algn="ctr">
              <a:buNone/>
            </a:pPr>
            <a:r>
              <a:rPr lang="en-US" sz="2933" smtClean="0"/>
              <a:t>Can we </a:t>
            </a:r>
            <a:r>
              <a:rPr lang="en-US" sz="2933" dirty="0"/>
              <a:t>compute and release functions of the dataset </a:t>
            </a:r>
            <a:br>
              <a:rPr lang="en-US" sz="2933" dirty="0"/>
            </a:br>
            <a:r>
              <a:rPr lang="en-US" sz="2933" dirty="0"/>
              <a:t>while protecting individual privacy?</a:t>
            </a:r>
          </a:p>
        </p:txBody>
      </p:sp>
      <p:sp>
        <p:nvSpPr>
          <p:cNvPr id="28" name="TextBox 27"/>
          <p:cNvSpPr txBox="1"/>
          <p:nvPr/>
        </p:nvSpPr>
        <p:spPr>
          <a:xfrm>
            <a:off x="11418275" y="6283569"/>
            <a:ext cx="562708" cy="375138"/>
          </a:xfrm>
          <a:prstGeom prst="rect">
            <a:avLst/>
          </a:prstGeom>
          <a:noFill/>
        </p:spPr>
        <p:txBody>
          <a:bodyPr wrap="square" rtlCol="0">
            <a:spAutoFit/>
          </a:bodyPr>
          <a:lstStyle/>
          <a:p>
            <a:pPr algn="ctr"/>
            <a:r>
              <a:rPr lang="en-US" dirty="0" smtClean="0"/>
              <a:t>5</a:t>
            </a:r>
            <a:endParaRPr lang="en-US" dirty="0"/>
          </a:p>
        </p:txBody>
      </p:sp>
    </p:spTree>
    <p:extLst>
      <p:ext uri="{BB962C8B-B14F-4D97-AF65-F5344CB8AC3E}">
        <p14:creationId xmlns:p14="http://schemas.microsoft.com/office/powerpoint/2010/main" val="138327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25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Attacks </a:t>
            </a:r>
            <a:r>
              <a:rPr lang="en-US" dirty="0"/>
              <a:t>on </a:t>
            </a:r>
            <a:r>
              <a:rPr lang="en-US" dirty="0" smtClean="0"/>
              <a:t>SDL </a:t>
            </a:r>
            <a:r>
              <a:rPr lang="en-US" dirty="0"/>
              <a:t>techniques</a:t>
            </a:r>
          </a:p>
        </p:txBody>
      </p:sp>
      <p:sp>
        <p:nvSpPr>
          <p:cNvPr id="6" name="Content Placeholder 5"/>
          <p:cNvSpPr>
            <a:spLocks noGrp="1"/>
          </p:cNvSpPr>
          <p:nvPr>
            <p:ph idx="1"/>
          </p:nvPr>
        </p:nvSpPr>
        <p:spPr>
          <a:xfrm>
            <a:off x="609600" y="1419573"/>
            <a:ext cx="10972800" cy="4525963"/>
          </a:xfrm>
        </p:spPr>
        <p:txBody>
          <a:bodyPr>
            <a:noAutofit/>
          </a:bodyPr>
          <a:lstStyle/>
          <a:p>
            <a:r>
              <a:rPr lang="en-US" sz="1867" dirty="0"/>
              <a:t>Re-identification [Sweeney ’00, …]</a:t>
            </a:r>
          </a:p>
          <a:p>
            <a:pPr lvl="1"/>
            <a:r>
              <a:rPr lang="en-US" sz="1867" dirty="0"/>
              <a:t>GIC data, health data, clinical trial data, DNA, Pharmacy data, text data, registry information, …</a:t>
            </a:r>
          </a:p>
          <a:p>
            <a:r>
              <a:rPr lang="en-US" sz="1867" dirty="0"/>
              <a:t>Blatant non-privacy [</a:t>
            </a:r>
            <a:r>
              <a:rPr lang="en-US" sz="1867" dirty="0" err="1"/>
              <a:t>Dinur</a:t>
            </a:r>
            <a:r>
              <a:rPr lang="en-US" sz="1867" dirty="0"/>
              <a:t>, Nissim ‘03], …</a:t>
            </a:r>
          </a:p>
          <a:p>
            <a:r>
              <a:rPr lang="en-US" sz="1867" dirty="0"/>
              <a:t>Auditors [</a:t>
            </a:r>
            <a:r>
              <a:rPr lang="en-US" sz="1867" dirty="0" err="1"/>
              <a:t>Kenthapadi</a:t>
            </a:r>
            <a:r>
              <a:rPr lang="en-US" sz="1867" dirty="0"/>
              <a:t>, Mishra, Nissim ’05]</a:t>
            </a:r>
          </a:p>
          <a:p>
            <a:r>
              <a:rPr lang="en-US" sz="1867" dirty="0"/>
              <a:t>AOL Debacle ‘06</a:t>
            </a:r>
          </a:p>
          <a:p>
            <a:r>
              <a:rPr lang="en-US" sz="1867" dirty="0"/>
              <a:t>Genome-Wide association studies (GWAS) [Homer et al. ’08]</a:t>
            </a:r>
          </a:p>
          <a:p>
            <a:r>
              <a:rPr lang="en-US" sz="1867" dirty="0"/>
              <a:t>Netflix award [Narayanan, </a:t>
            </a:r>
            <a:r>
              <a:rPr lang="en-US" sz="1867" dirty="0" err="1"/>
              <a:t>Shmatikov</a:t>
            </a:r>
            <a:r>
              <a:rPr lang="en-US" sz="1867" dirty="0"/>
              <a:t> ‘09]</a:t>
            </a:r>
          </a:p>
          <a:p>
            <a:r>
              <a:rPr lang="en-US" sz="1867" dirty="0"/>
              <a:t>Social networks [</a:t>
            </a:r>
            <a:r>
              <a:rPr lang="en-US" sz="1867" dirty="0" err="1"/>
              <a:t>Backstrom</a:t>
            </a:r>
            <a:r>
              <a:rPr lang="en-US" sz="1867" dirty="0"/>
              <a:t>, </a:t>
            </a:r>
            <a:r>
              <a:rPr lang="en-US" sz="1867" dirty="0" err="1"/>
              <a:t>Dwork</a:t>
            </a:r>
            <a:r>
              <a:rPr lang="en-US" sz="1867" dirty="0"/>
              <a:t>, Kleinberg ‘11]</a:t>
            </a:r>
          </a:p>
          <a:p>
            <a:r>
              <a:rPr lang="en-US" sz="1867" dirty="0"/>
              <a:t>Genetic research studies [</a:t>
            </a:r>
            <a:r>
              <a:rPr lang="en-US" sz="1867" dirty="0" err="1"/>
              <a:t>Gymrek</a:t>
            </a:r>
            <a:r>
              <a:rPr lang="en-US" sz="1867" dirty="0"/>
              <a:t>, McGuire, Golan, </a:t>
            </a:r>
            <a:r>
              <a:rPr lang="en-US" sz="1867" dirty="0" err="1"/>
              <a:t>Halperin</a:t>
            </a:r>
            <a:r>
              <a:rPr lang="en-US" sz="1867" dirty="0"/>
              <a:t>, </a:t>
            </a:r>
            <a:r>
              <a:rPr lang="en-US" sz="1867" dirty="0" err="1"/>
              <a:t>Erlich</a:t>
            </a:r>
            <a:r>
              <a:rPr lang="en-US" sz="1867" dirty="0"/>
              <a:t> ‘11]</a:t>
            </a:r>
          </a:p>
          <a:p>
            <a:r>
              <a:rPr lang="en-US" sz="1867" dirty="0" err="1"/>
              <a:t>Microtargeted</a:t>
            </a:r>
            <a:r>
              <a:rPr lang="en-US" sz="1867" dirty="0"/>
              <a:t> advertising [</a:t>
            </a:r>
            <a:r>
              <a:rPr lang="en-US" sz="1867" dirty="0" err="1"/>
              <a:t>Korolova</a:t>
            </a:r>
            <a:r>
              <a:rPr lang="en-US" sz="1867" dirty="0"/>
              <a:t> 11]</a:t>
            </a:r>
          </a:p>
          <a:p>
            <a:r>
              <a:rPr lang="en-US" sz="1867" dirty="0"/>
              <a:t>Recommendation Systems [</a:t>
            </a:r>
            <a:r>
              <a:rPr lang="en-US" sz="1867" dirty="0" err="1"/>
              <a:t>Calandrino</a:t>
            </a:r>
            <a:r>
              <a:rPr lang="en-US" sz="1867" dirty="0"/>
              <a:t>, </a:t>
            </a:r>
            <a:r>
              <a:rPr lang="en-US" sz="1867" dirty="0" err="1"/>
              <a:t>Kiltzer</a:t>
            </a:r>
            <a:r>
              <a:rPr lang="en-US" sz="1867" dirty="0"/>
              <a:t>, </a:t>
            </a:r>
            <a:r>
              <a:rPr lang="en-US" sz="1867" dirty="0" err="1"/>
              <a:t>Naryanan</a:t>
            </a:r>
            <a:r>
              <a:rPr lang="en-US" sz="1867" dirty="0"/>
              <a:t>, </a:t>
            </a:r>
            <a:r>
              <a:rPr lang="en-US" sz="1867" dirty="0" err="1"/>
              <a:t>Felten</a:t>
            </a:r>
            <a:r>
              <a:rPr lang="en-US" sz="1867" dirty="0"/>
              <a:t>, </a:t>
            </a:r>
            <a:r>
              <a:rPr lang="en-US" sz="1867" dirty="0" err="1"/>
              <a:t>Shmatikov</a:t>
            </a:r>
            <a:r>
              <a:rPr lang="en-US" sz="1867" dirty="0"/>
              <a:t> 11]</a:t>
            </a:r>
          </a:p>
          <a:p>
            <a:r>
              <a:rPr lang="en-US" sz="1867" dirty="0"/>
              <a:t>Israeli CBS [</a:t>
            </a:r>
            <a:r>
              <a:rPr lang="en-US" sz="1867" dirty="0" err="1"/>
              <a:t>Mukatren</a:t>
            </a:r>
            <a:r>
              <a:rPr lang="en-US" sz="1867" dirty="0"/>
              <a:t>, Nissim, Salman, </a:t>
            </a:r>
            <a:r>
              <a:rPr lang="en-US" sz="1867" dirty="0" err="1"/>
              <a:t>Tromer</a:t>
            </a:r>
            <a:r>
              <a:rPr lang="en-US" sz="1867" dirty="0"/>
              <a:t> ’14]</a:t>
            </a:r>
          </a:p>
          <a:p>
            <a:r>
              <a:rPr lang="en-US" sz="1867" dirty="0"/>
              <a:t>Attack on  statistical aggregates [Homer et al.’08] [</a:t>
            </a:r>
            <a:r>
              <a:rPr lang="en-US" sz="1867" dirty="0" err="1"/>
              <a:t>Dwork</a:t>
            </a:r>
            <a:r>
              <a:rPr lang="en-US" sz="1867" dirty="0"/>
              <a:t>, Smith, Steinke, </a:t>
            </a:r>
            <a:r>
              <a:rPr lang="en-US" sz="1867" dirty="0" err="1"/>
              <a:t>Vadhan</a:t>
            </a:r>
            <a:r>
              <a:rPr lang="en-US" sz="1867" dirty="0"/>
              <a:t> ‘15]</a:t>
            </a:r>
          </a:p>
        </p:txBody>
      </p:sp>
      <p:pic>
        <p:nvPicPr>
          <p:cNvPr id="3074" name="Picture 2" descr="http://blog.howtonetwork.com/wp-content/uploads/2014/02/fail-stamp.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117405">
            <a:off x="2011557" y="1988130"/>
            <a:ext cx="1080139" cy="6330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blog.howtonetwork.com/wp-content/uploads/2014/02/fail-stamp.jpg"/>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rot="4564268">
            <a:off x="9166574" y="2259670"/>
            <a:ext cx="2670047" cy="15648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blog.howtonetwork.com/wp-content/uploads/2014/02/fail-stamp.jpg"/>
          <p:cNvPicPr>
            <a:picLocks noChangeAspect="1" noChangeArrowheads="1"/>
          </p:cNvPicPr>
          <p:nvPr/>
        </p:nvPicPr>
        <p:blipFill>
          <a:blip r:embed="rId6">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rot="8092235">
            <a:off x="4311629" y="1316951"/>
            <a:ext cx="1504361" cy="8816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blog.howtonetwork.com/wp-content/uploads/2014/02/fail-stamp.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235317">
            <a:off x="6049193" y="1271057"/>
            <a:ext cx="1691035" cy="9911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blog.howtonetwork.com/wp-content/uploads/2014/02/fail-stamp.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762863">
            <a:off x="6442525" y="3250641"/>
            <a:ext cx="2011107" cy="11786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blog.howtonetwork.com/wp-content/uploads/2014/02/fail-stamp.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61826">
            <a:off x="5328231" y="2310135"/>
            <a:ext cx="1104595" cy="6473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blog.howtonetwork.com/wp-content/uploads/2014/02/fail-stamp.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12924">
            <a:off x="7235243" y="2188511"/>
            <a:ext cx="1397221" cy="8189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blog.howtonetwork.com/wp-content/uploads/2014/02/fail-stamp.jpg"/>
          <p:cNvPicPr>
            <a:picLocks noChangeAspect="1" noChangeArrowheads="1"/>
          </p:cNvPicPr>
          <p:nvPr/>
        </p:nvPicPr>
        <p:blipFill>
          <a:blip r:embed="rId6">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19860898">
            <a:off x="4864776" y="4561831"/>
            <a:ext cx="1332313" cy="7808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blog.howtonetwork.com/wp-content/uploads/2014/02/fail-stamp.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819587">
            <a:off x="1972067" y="4435284"/>
            <a:ext cx="1104595" cy="6473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blog.howtonetwork.com/wp-content/uploads/2014/02/fail-stamp.jpg"/>
          <p:cNvPicPr>
            <a:picLocks noChangeAspect="1" noChangeArrowheads="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1648565">
            <a:off x="5136381" y="2832458"/>
            <a:ext cx="3438115" cy="201505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blog.howtonetwork.com/wp-content/uploads/2014/02/fail-stamp.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772694">
            <a:off x="5680017" y="1379131"/>
            <a:ext cx="1760073" cy="103156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blog.howtonetwork.com/wp-content/uploads/2014/02/fail-stamp.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085977">
            <a:off x="3315858" y="2495814"/>
            <a:ext cx="2031005" cy="119035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blog.howtonetwork.com/wp-content/uploads/2014/02/fail-stamp.jpg"/>
          <p:cNvPicPr>
            <a:picLocks noChangeAspect="1" noChangeArrowheads="1"/>
          </p:cNvPicPr>
          <p:nvPr/>
        </p:nvPicPr>
        <p:blipFill>
          <a:blip r:embed="rId6">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rot="1648565">
            <a:off x="681876" y="2753082"/>
            <a:ext cx="2655112" cy="15561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1554" y="6375321"/>
            <a:ext cx="4404091" cy="369332"/>
          </a:xfrm>
          <a:prstGeom prst="rect">
            <a:avLst/>
          </a:prstGeom>
          <a:noFill/>
        </p:spPr>
        <p:txBody>
          <a:bodyPr wrap="none" rtlCol="0">
            <a:spAutoFit/>
          </a:bodyPr>
          <a:lstStyle/>
          <a:p>
            <a:r>
              <a:rPr lang="en-US" dirty="0"/>
              <a:t>Slide idea stolen shamelessly from Or Sheffet</a:t>
            </a:r>
          </a:p>
        </p:txBody>
      </p:sp>
      <p:pic>
        <p:nvPicPr>
          <p:cNvPr id="1026" name="Picture 2" descr="https://gilbertmakore.files.wordpress.com/2011/09/failed.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7883" y="4526233"/>
            <a:ext cx="2857500" cy="2276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4/49/Fail.svg/1000px-Fail.svg.png"/>
          <p:cNvPicPr>
            <a:picLocks noChangeAspect="1" noChangeArrowheads="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1142" y="3953907"/>
            <a:ext cx="2476311" cy="25299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s://upload.wikimedia.org/wikipedia/commons/thumb/4/49/Fail.svg/1000px-Fail.svg.png"/>
          <p:cNvPicPr>
            <a:picLocks noChangeAspect="1" noChangeArrowheads="1"/>
          </p:cNvPicPr>
          <p:nvPr/>
        </p:nvPicPr>
        <p:blipFill>
          <a:blip r:embed="rId10"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7841729">
            <a:off x="7688337" y="1970404"/>
            <a:ext cx="2476311" cy="25299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gilbertmakore.files.wordpress.com/2011/09/failed.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6859764">
            <a:off x="5840719" y="1102507"/>
            <a:ext cx="2857500" cy="227647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s://upload.wikimedia.org/wikipedia/commons/thumb/4/49/Fail.svg/1000px-Fail.svg.png"/>
          <p:cNvPicPr>
            <a:picLocks noChangeAspect="1" noChangeArrowheads="1"/>
          </p:cNvPicPr>
          <p:nvPr/>
        </p:nvPicPr>
        <p:blipFill>
          <a:blip r:embed="rId10"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rot="7841729">
            <a:off x="5836571" y="1960056"/>
            <a:ext cx="2476311" cy="25299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s://upload.wikimedia.org/wikipedia/commons/thumb/4/49/Fail.svg/1000px-Fail.svg.png"/>
          <p:cNvPicPr>
            <a:picLocks noChangeAspect="1" noChangeArrowheads="1"/>
          </p:cNvPicPr>
          <p:nvPr/>
        </p:nvPicPr>
        <p:blipFill>
          <a:blip r:embed="rId10"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2751337">
            <a:off x="4298599" y="4125915"/>
            <a:ext cx="2476311" cy="252992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1418275" y="6283569"/>
            <a:ext cx="562708" cy="375138"/>
          </a:xfrm>
          <a:prstGeom prst="rect">
            <a:avLst/>
          </a:prstGeom>
          <a:noFill/>
        </p:spPr>
        <p:txBody>
          <a:bodyPr wrap="square" rtlCol="0">
            <a:spAutoFit/>
          </a:bodyPr>
          <a:lstStyle/>
          <a:p>
            <a:pPr algn="ctr"/>
            <a:r>
              <a:rPr lang="en-US" dirty="0" smtClean="0"/>
              <a:t>5</a:t>
            </a:r>
            <a:endParaRPr lang="en-US" dirty="0"/>
          </a:p>
        </p:txBody>
      </p:sp>
    </p:spTree>
    <p:extLst>
      <p:ext uri="{BB962C8B-B14F-4D97-AF65-F5344CB8AC3E}">
        <p14:creationId xmlns:p14="http://schemas.microsoft.com/office/powerpoint/2010/main" val="1179005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7" end="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xEl>
                                              <p:pRg st="8" end="8"/>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
                                            <p:txEl>
                                              <p:pRg st="9" end="9"/>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
                                            <p:txEl>
                                              <p:pRg st="10" end="10"/>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2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
                                            <p:txEl>
                                              <p:pRg st="11" end="11"/>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
                                            <p:txEl>
                                              <p:pRg st="12" end="12"/>
                                            </p:txEl>
                                          </p:spTgt>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Differential privacy</a:t>
            </a:r>
            <a:endParaRPr lang="en-US" dirty="0"/>
          </a:p>
        </p:txBody>
      </p:sp>
      <p:sp>
        <p:nvSpPr>
          <p:cNvPr id="3" name="Content Placeholder 2"/>
          <p:cNvSpPr>
            <a:spLocks noGrp="1"/>
          </p:cNvSpPr>
          <p:nvPr>
            <p:ph idx="1"/>
          </p:nvPr>
        </p:nvSpPr>
        <p:spPr>
          <a:xfrm>
            <a:off x="838200" y="1825624"/>
            <a:ext cx="10650795" cy="4370584"/>
          </a:xfrm>
        </p:spPr>
        <p:txBody>
          <a:bodyPr>
            <a:noAutofit/>
          </a:bodyPr>
          <a:lstStyle/>
          <a:p>
            <a:pPr marL="0" indent="0">
              <a:buNone/>
            </a:pPr>
            <a:r>
              <a:rPr lang="en-US" sz="2933" dirty="0">
                <a:solidFill>
                  <a:srgbClr val="0070C0"/>
                </a:solidFill>
                <a:cs typeface="Arial" pitchFamily="34" charset="0"/>
              </a:rPr>
              <a:t>A new line of privacy work in theoretical computer science (beginning ~2003</a:t>
            </a:r>
            <a:r>
              <a:rPr lang="en-US" sz="2933" dirty="0" smtClean="0">
                <a:solidFill>
                  <a:srgbClr val="0070C0"/>
                </a:solidFill>
                <a:cs typeface="Arial" pitchFamily="34" charset="0"/>
              </a:rPr>
              <a:t>).</a:t>
            </a:r>
            <a:endParaRPr lang="en-US" sz="2933" dirty="0">
              <a:solidFill>
                <a:srgbClr val="0070C0"/>
              </a:solidFill>
              <a:cs typeface="Arial" pitchFamily="34" charset="0"/>
            </a:endParaRPr>
          </a:p>
          <a:p>
            <a:pPr marL="0" indent="0">
              <a:buNone/>
            </a:pPr>
            <a:endParaRPr lang="en-US" sz="2933" dirty="0">
              <a:cs typeface="Arial" pitchFamily="34" charset="0"/>
            </a:endParaRPr>
          </a:p>
          <a:p>
            <a:pPr marL="0" indent="0">
              <a:buNone/>
            </a:pPr>
            <a:r>
              <a:rPr lang="en-US" sz="2933" dirty="0">
                <a:cs typeface="Arial" pitchFamily="34" charset="0"/>
              </a:rPr>
              <a:t>Yields new concept: </a:t>
            </a:r>
            <a:r>
              <a:rPr lang="en-US" sz="2933" dirty="0">
                <a:solidFill>
                  <a:srgbClr val="C00000"/>
                </a:solidFill>
              </a:rPr>
              <a:t>Differential </a:t>
            </a:r>
            <a:r>
              <a:rPr lang="en-US" sz="2933" dirty="0" smtClean="0">
                <a:solidFill>
                  <a:srgbClr val="C00000"/>
                </a:solidFill>
              </a:rPr>
              <a:t>Privacy </a:t>
            </a:r>
            <a:r>
              <a:rPr lang="en-US" sz="2933" dirty="0"/>
              <a:t>(2006</a:t>
            </a:r>
            <a:r>
              <a:rPr lang="en-US" sz="2933" dirty="0" smtClean="0"/>
              <a:t>).</a:t>
            </a:r>
            <a:endParaRPr lang="en-US" sz="2933" dirty="0"/>
          </a:p>
          <a:p>
            <a:pPr lvl="1"/>
            <a:r>
              <a:rPr lang="en-US" sz="2933" dirty="0"/>
              <a:t>Rich </a:t>
            </a:r>
            <a:r>
              <a:rPr lang="en-US" sz="2933" dirty="0" smtClean="0"/>
              <a:t>theory.</a:t>
            </a:r>
            <a:endParaRPr lang="en-US" sz="2933" dirty="0"/>
          </a:p>
          <a:p>
            <a:pPr lvl="1"/>
            <a:r>
              <a:rPr lang="en-US" sz="2933" dirty="0"/>
              <a:t>In first stages of implementation and real-world </a:t>
            </a:r>
            <a:r>
              <a:rPr lang="en-US" sz="2933" dirty="0" smtClean="0"/>
              <a:t>use.</a:t>
            </a:r>
            <a:endParaRPr lang="en-US" sz="2933" dirty="0"/>
          </a:p>
        </p:txBody>
      </p:sp>
      <p:sp>
        <p:nvSpPr>
          <p:cNvPr id="5" name="TextBox 4"/>
          <p:cNvSpPr txBox="1"/>
          <p:nvPr/>
        </p:nvSpPr>
        <p:spPr>
          <a:xfrm>
            <a:off x="11418275" y="6283569"/>
            <a:ext cx="562708" cy="375138"/>
          </a:xfrm>
          <a:prstGeom prst="rect">
            <a:avLst/>
          </a:prstGeom>
          <a:noFill/>
        </p:spPr>
        <p:txBody>
          <a:bodyPr wrap="square" rtlCol="0">
            <a:spAutoFit/>
          </a:bodyPr>
          <a:lstStyle/>
          <a:p>
            <a:pPr algn="ctr"/>
            <a:r>
              <a:rPr lang="en-US" dirty="0"/>
              <a:t>6</a:t>
            </a:r>
          </a:p>
        </p:txBody>
      </p:sp>
    </p:spTree>
    <p:extLst>
      <p:ext uri="{BB962C8B-B14F-4D97-AF65-F5344CB8AC3E}">
        <p14:creationId xmlns:p14="http://schemas.microsoft.com/office/powerpoint/2010/main" val="2004131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01873"/>
            <a:ext cx="10972800" cy="1333328"/>
          </a:xfrm>
        </p:spPr>
        <p:txBody>
          <a:bodyPr>
            <a:normAutofit/>
          </a:bodyPr>
          <a:lstStyle/>
          <a:p>
            <a:pPr marL="0" indent="0" algn="ctr">
              <a:buNone/>
            </a:pPr>
            <a:r>
              <a:rPr lang="en-US" sz="3733" dirty="0"/>
              <a:t>Differential privacy is a </a:t>
            </a:r>
            <a:r>
              <a:rPr lang="en-US" sz="3733" dirty="0" smtClean="0">
                <a:solidFill>
                  <a:srgbClr val="C00000"/>
                </a:solidFill>
              </a:rPr>
              <a:t>mathematical definition </a:t>
            </a:r>
            <a:r>
              <a:rPr lang="en-US" sz="3733" dirty="0" smtClean="0"/>
              <a:t>of </a:t>
            </a:r>
            <a:r>
              <a:rPr lang="en-US" sz="3733" dirty="0"/>
              <a:t>privacy</a:t>
            </a:r>
          </a:p>
        </p:txBody>
      </p:sp>
      <p:sp>
        <p:nvSpPr>
          <p:cNvPr id="5" name="Content Placeholder 2"/>
          <p:cNvSpPr txBox="1">
            <a:spLocks/>
          </p:cNvSpPr>
          <p:nvPr/>
        </p:nvSpPr>
        <p:spPr>
          <a:xfrm>
            <a:off x="609600" y="4189836"/>
            <a:ext cx="10972800" cy="1943113"/>
          </a:xfrm>
          <a:prstGeom prst="rect">
            <a:avLst/>
          </a:prstGeom>
          <a:solidFill>
            <a:srgbClr val="92D050">
              <a:alpha val="37000"/>
            </a:srgbClr>
          </a:solidFill>
          <a:effectLst>
            <a:softEdge rad="63500"/>
          </a:effectLst>
        </p:spPr>
        <p:txBody>
          <a:bodyPr vert="horz" lIns="121920" tIns="60960" rIns="121920" bIns="6096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Trebuchet MS" panose="020B0603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rebuchet MS" panose="020B0603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rebuchet MS" panose="020B0603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rebuchet MS" panose="020B0603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rebuchet MS" panose="020B06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endParaRPr lang="en-US" sz="1333" dirty="0"/>
          </a:p>
          <a:p>
            <a:pPr marL="0" indent="0" algn="ctr">
              <a:spcBef>
                <a:spcPts val="0"/>
              </a:spcBef>
              <a:buNone/>
            </a:pPr>
            <a:r>
              <a:rPr lang="en-US" sz="2933" dirty="0"/>
              <a:t>Any information-related risk to a person should not change significantly as a result of that person’s information being included, or not, in the analysis.</a:t>
            </a:r>
          </a:p>
        </p:txBody>
      </p:sp>
      <p:sp>
        <p:nvSpPr>
          <p:cNvPr id="6" name="Content Placeholder 2"/>
          <p:cNvSpPr txBox="1">
            <a:spLocks/>
          </p:cNvSpPr>
          <p:nvPr/>
        </p:nvSpPr>
        <p:spPr>
          <a:xfrm>
            <a:off x="609600" y="3074382"/>
            <a:ext cx="10972800" cy="691855"/>
          </a:xfrm>
          <a:prstGeom prst="rect">
            <a:avLst/>
          </a:prstGeom>
        </p:spPr>
        <p:txBody>
          <a:bodyPr vert="horz" lIns="121920" tIns="60960" rIns="121920" bIns="6096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Trebuchet MS" panose="020B0603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rebuchet MS" panose="020B0603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rebuchet MS" panose="020B0603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rebuchet MS" panose="020B0603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rebuchet MS" panose="020B06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933" dirty="0"/>
              <a:t>It expresses a specific desiderata of an </a:t>
            </a:r>
            <a:r>
              <a:rPr lang="en-US" sz="2933" dirty="0" smtClean="0"/>
              <a:t>analysis (computation):</a:t>
            </a:r>
            <a:endParaRPr lang="en-US" sz="2933" dirty="0"/>
          </a:p>
          <a:p>
            <a:pPr marL="0" indent="0" algn="ctr">
              <a:buNone/>
            </a:pPr>
            <a:endParaRPr lang="en-US" sz="2933" dirty="0">
              <a:solidFill>
                <a:srgbClr val="C00000"/>
              </a:solidFill>
            </a:endParaRPr>
          </a:p>
        </p:txBody>
      </p:sp>
      <p:sp>
        <p:nvSpPr>
          <p:cNvPr id="7" name="TextBox 6"/>
          <p:cNvSpPr txBox="1"/>
          <p:nvPr/>
        </p:nvSpPr>
        <p:spPr>
          <a:xfrm>
            <a:off x="11418275" y="6283569"/>
            <a:ext cx="562708" cy="375138"/>
          </a:xfrm>
          <a:prstGeom prst="rect">
            <a:avLst/>
          </a:prstGeom>
          <a:noFill/>
        </p:spPr>
        <p:txBody>
          <a:bodyPr wrap="square" rtlCol="0">
            <a:spAutoFit/>
          </a:bodyPr>
          <a:lstStyle/>
          <a:p>
            <a:pPr algn="ctr"/>
            <a:r>
              <a:rPr lang="en-US" dirty="0" smtClean="0"/>
              <a:t>7</a:t>
            </a:r>
            <a:endParaRPr lang="en-US" dirty="0"/>
          </a:p>
        </p:txBody>
      </p:sp>
    </p:spTree>
    <p:extLst>
      <p:ext uri="{BB962C8B-B14F-4D97-AF65-F5344CB8AC3E}">
        <p14:creationId xmlns:p14="http://schemas.microsoft.com/office/powerpoint/2010/main" val="87459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4294967295"/>
          </p:nvPr>
        </p:nvSpPr>
        <p:spPr>
          <a:xfrm>
            <a:off x="369467" y="1825852"/>
            <a:ext cx="11353055" cy="4734301"/>
          </a:xfrm>
          <a:prstGeom prst="rect">
            <a:avLst/>
          </a:prstGeom>
        </p:spPr>
        <p:txBody>
          <a:bodyPr>
            <a:normAutofit/>
          </a:bodyPr>
          <a:lstStyle/>
          <a:p>
            <a:pPr marL="0" indent="0">
              <a:buNone/>
            </a:pPr>
            <a:r>
              <a:rPr lang="en-US" sz="2000" dirty="0"/>
              <a:t>Real world:</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My ideal world:</a:t>
            </a:r>
          </a:p>
        </p:txBody>
      </p:sp>
      <p:grpSp>
        <p:nvGrpSpPr>
          <p:cNvPr id="11" name="Group 10"/>
          <p:cNvGrpSpPr/>
          <p:nvPr/>
        </p:nvGrpSpPr>
        <p:grpSpPr>
          <a:xfrm>
            <a:off x="3646470" y="1829029"/>
            <a:ext cx="6026965" cy="1710648"/>
            <a:chOff x="1713297" y="2829827"/>
            <a:chExt cx="8037095" cy="2281188"/>
          </a:xfrm>
        </p:grpSpPr>
        <p:sp>
          <p:nvSpPr>
            <p:cNvPr id="5" name="Flowchart: Magnetic Disk 4"/>
            <p:cNvSpPr/>
            <p:nvPr/>
          </p:nvSpPr>
          <p:spPr>
            <a:xfrm>
              <a:off x="1713297" y="2829827"/>
              <a:ext cx="1328287" cy="2281188"/>
            </a:xfrm>
            <a:prstGeom prst="flowChartMagneticDisk">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500" dirty="0">
                  <a:latin typeface="Comic Sans MS" panose="030F0702030302020204" pitchFamily="66" charset="0"/>
                </a:rPr>
                <a:t>Data</a:t>
              </a:r>
            </a:p>
          </p:txBody>
        </p:sp>
        <p:sp>
          <p:nvSpPr>
            <p:cNvPr id="6" name="Flowchart: Process 5"/>
            <p:cNvSpPr/>
            <p:nvPr/>
          </p:nvSpPr>
          <p:spPr>
            <a:xfrm>
              <a:off x="4196615" y="3282214"/>
              <a:ext cx="2165685" cy="1376413"/>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500" dirty="0">
                  <a:latin typeface="Comic Sans MS" panose="030F0702030302020204" pitchFamily="66" charset="0"/>
                </a:rPr>
                <a:t>Analysis</a:t>
              </a:r>
            </a:p>
            <a:p>
              <a:pPr algn="ctr"/>
              <a:r>
                <a:rPr lang="en-US" sz="1500" dirty="0">
                  <a:latin typeface="Comic Sans MS" panose="030F0702030302020204" pitchFamily="66" charset="0"/>
                </a:rPr>
                <a:t>(Computation)</a:t>
              </a:r>
            </a:p>
          </p:txBody>
        </p:sp>
        <p:sp>
          <p:nvSpPr>
            <p:cNvPr id="7" name="Flowchart: Terminator 6"/>
            <p:cNvSpPr/>
            <p:nvPr/>
          </p:nvSpPr>
          <p:spPr>
            <a:xfrm>
              <a:off x="7517331" y="3549314"/>
              <a:ext cx="2233061" cy="842211"/>
            </a:xfrm>
            <a:prstGeom prst="flowChartTermina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Comic Sans MS" panose="030F0702030302020204" pitchFamily="66" charset="0"/>
                </a:rPr>
                <a:t>Outcome</a:t>
              </a:r>
            </a:p>
          </p:txBody>
        </p:sp>
        <p:sp>
          <p:nvSpPr>
            <p:cNvPr id="8" name="Right Arrow 7"/>
            <p:cNvSpPr/>
            <p:nvPr/>
          </p:nvSpPr>
          <p:spPr>
            <a:xfrm>
              <a:off x="3041584" y="3811602"/>
              <a:ext cx="1155031" cy="317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Comic Sans MS" panose="030F0702030302020204" pitchFamily="66" charset="0"/>
              </a:endParaRPr>
            </a:p>
          </p:txBody>
        </p:sp>
        <p:sp>
          <p:nvSpPr>
            <p:cNvPr id="10" name="Right Arrow 9"/>
            <p:cNvSpPr/>
            <p:nvPr/>
          </p:nvSpPr>
          <p:spPr>
            <a:xfrm>
              <a:off x="6362300" y="3811599"/>
              <a:ext cx="1155031" cy="317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Comic Sans MS" panose="030F0702030302020204" pitchFamily="66" charset="0"/>
              </a:endParaRPr>
            </a:p>
          </p:txBody>
        </p:sp>
      </p:grpSp>
      <p:grpSp>
        <p:nvGrpSpPr>
          <p:cNvPr id="12" name="Group 11"/>
          <p:cNvGrpSpPr/>
          <p:nvPr/>
        </p:nvGrpSpPr>
        <p:grpSpPr>
          <a:xfrm>
            <a:off x="3646470" y="4384975"/>
            <a:ext cx="6026965" cy="1710648"/>
            <a:chOff x="1713297" y="2829827"/>
            <a:chExt cx="8037095" cy="2281188"/>
          </a:xfrm>
        </p:grpSpPr>
        <p:sp>
          <p:nvSpPr>
            <p:cNvPr id="13" name="Flowchart: Magnetic Disk 12"/>
            <p:cNvSpPr/>
            <p:nvPr/>
          </p:nvSpPr>
          <p:spPr>
            <a:xfrm>
              <a:off x="1713297" y="2829827"/>
              <a:ext cx="1328287" cy="2281188"/>
            </a:xfrm>
            <a:prstGeom prst="flowChartMagneticDisk">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500" dirty="0">
                  <a:latin typeface="Comic Sans MS" panose="030F0702030302020204" pitchFamily="66" charset="0"/>
                </a:rPr>
                <a:t>Data</a:t>
              </a:r>
            </a:p>
            <a:p>
              <a:pPr algn="ctr"/>
              <a:r>
                <a:rPr lang="en-US" sz="1500" dirty="0">
                  <a:latin typeface="Comic Sans MS" panose="030F0702030302020204" pitchFamily="66" charset="0"/>
                </a:rPr>
                <a:t>w/my info removed</a:t>
              </a:r>
            </a:p>
          </p:txBody>
        </p:sp>
        <p:sp>
          <p:nvSpPr>
            <p:cNvPr id="14" name="Flowchart: Process 13"/>
            <p:cNvSpPr/>
            <p:nvPr/>
          </p:nvSpPr>
          <p:spPr>
            <a:xfrm>
              <a:off x="4196615" y="3282214"/>
              <a:ext cx="2165685" cy="1376413"/>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500" dirty="0">
                  <a:latin typeface="Comic Sans MS" panose="030F0702030302020204" pitchFamily="66" charset="0"/>
                </a:rPr>
                <a:t>Analysis</a:t>
              </a:r>
            </a:p>
            <a:p>
              <a:pPr algn="ctr"/>
              <a:r>
                <a:rPr lang="en-US" sz="1500" dirty="0">
                  <a:latin typeface="Comic Sans MS" panose="030F0702030302020204" pitchFamily="66" charset="0"/>
                </a:rPr>
                <a:t>(Computation)</a:t>
              </a:r>
            </a:p>
          </p:txBody>
        </p:sp>
        <p:sp>
          <p:nvSpPr>
            <p:cNvPr id="15" name="Flowchart: Terminator 14"/>
            <p:cNvSpPr/>
            <p:nvPr/>
          </p:nvSpPr>
          <p:spPr>
            <a:xfrm>
              <a:off x="7517331" y="3549314"/>
              <a:ext cx="2233061" cy="842211"/>
            </a:xfrm>
            <a:prstGeom prst="flowChartTermina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Comic Sans MS" panose="030F0702030302020204" pitchFamily="66" charset="0"/>
                </a:rPr>
                <a:t>Outcome</a:t>
              </a:r>
            </a:p>
          </p:txBody>
        </p:sp>
        <p:sp>
          <p:nvSpPr>
            <p:cNvPr id="16" name="Right Arrow 15"/>
            <p:cNvSpPr/>
            <p:nvPr/>
          </p:nvSpPr>
          <p:spPr>
            <a:xfrm>
              <a:off x="3041584" y="3811602"/>
              <a:ext cx="1155031" cy="317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Comic Sans MS" panose="030F0702030302020204" pitchFamily="66" charset="0"/>
              </a:endParaRPr>
            </a:p>
          </p:txBody>
        </p:sp>
        <p:sp>
          <p:nvSpPr>
            <p:cNvPr id="17" name="Right Arrow 16"/>
            <p:cNvSpPr/>
            <p:nvPr/>
          </p:nvSpPr>
          <p:spPr>
            <a:xfrm>
              <a:off x="6362300" y="3811599"/>
              <a:ext cx="1155031" cy="317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Comic Sans MS" panose="030F0702030302020204" pitchFamily="66" charset="0"/>
              </a:endParaRPr>
            </a:p>
          </p:txBody>
        </p:sp>
      </p:grpSp>
      <p:sp>
        <p:nvSpPr>
          <p:cNvPr id="2" name="Title 1"/>
          <p:cNvSpPr>
            <a:spLocks noGrp="1"/>
          </p:cNvSpPr>
          <p:nvPr>
            <p:ph type="title"/>
          </p:nvPr>
        </p:nvSpPr>
        <p:spPr/>
        <p:txBody>
          <a:bodyPr/>
          <a:lstStyle/>
          <a:p>
            <a:r>
              <a:rPr lang="en-US" dirty="0"/>
              <a:t>A privacy desiderata</a:t>
            </a:r>
          </a:p>
        </p:txBody>
      </p:sp>
      <p:grpSp>
        <p:nvGrpSpPr>
          <p:cNvPr id="24" name="Group 23"/>
          <p:cNvGrpSpPr/>
          <p:nvPr/>
        </p:nvGrpSpPr>
        <p:grpSpPr>
          <a:xfrm>
            <a:off x="8903519" y="3196283"/>
            <a:ext cx="1688283" cy="1532080"/>
            <a:chOff x="7010400" y="3196250"/>
            <a:chExt cx="1688523" cy="1532298"/>
          </a:xfrm>
        </p:grpSpPr>
        <p:sp>
          <p:nvSpPr>
            <p:cNvPr id="19" name="TextBox 18"/>
            <p:cNvSpPr txBox="1"/>
            <p:nvPr/>
          </p:nvSpPr>
          <p:spPr>
            <a:xfrm>
              <a:off x="7010400" y="3783021"/>
              <a:ext cx="1688523" cy="369385"/>
            </a:xfrm>
            <a:prstGeom prst="rect">
              <a:avLst/>
            </a:prstGeom>
            <a:noFill/>
          </p:spPr>
          <p:txBody>
            <a:bodyPr wrap="none" rtlCol="0">
              <a:spAutoFit/>
            </a:bodyPr>
            <a:lstStyle/>
            <a:p>
              <a:r>
                <a:rPr lang="en-US" dirty="0">
                  <a:latin typeface="Comic Sans MS" panose="030F0702030302020204" pitchFamily="66" charset="0"/>
                </a:rPr>
                <a:t>same outcome</a:t>
              </a:r>
            </a:p>
          </p:txBody>
        </p:sp>
        <p:cxnSp>
          <p:nvCxnSpPr>
            <p:cNvPr id="21" name="Straight Arrow Connector 20"/>
            <p:cNvCxnSpPr>
              <a:stCxn id="19" idx="0"/>
            </p:cNvCxnSpPr>
            <p:nvPr/>
          </p:nvCxnSpPr>
          <p:spPr>
            <a:xfrm flipH="1" flipV="1">
              <a:off x="7010415" y="3196250"/>
              <a:ext cx="844247" cy="58677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2"/>
            </p:cNvCxnSpPr>
            <p:nvPr/>
          </p:nvCxnSpPr>
          <p:spPr>
            <a:xfrm flipH="1">
              <a:off x="7044283" y="4152406"/>
              <a:ext cx="810379" cy="57614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sp>
        <p:nvSpPr>
          <p:cNvPr id="22" name="Rectangle 21"/>
          <p:cNvSpPr/>
          <p:nvPr/>
        </p:nvSpPr>
        <p:spPr>
          <a:xfrm>
            <a:off x="3646467" y="2368568"/>
            <a:ext cx="990459" cy="1018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67" dirty="0" err="1">
                <a:solidFill>
                  <a:schemeClr val="bg1"/>
                </a:solidFill>
              </a:rPr>
              <a:t>Kobbi’s</a:t>
            </a:r>
            <a:r>
              <a:rPr lang="en-US" sz="1067" dirty="0">
                <a:solidFill>
                  <a:schemeClr val="bg1"/>
                </a:solidFill>
              </a:rPr>
              <a:t> data</a:t>
            </a:r>
          </a:p>
        </p:txBody>
      </p:sp>
      <p:sp>
        <p:nvSpPr>
          <p:cNvPr id="25" name="TextBox 24"/>
          <p:cNvSpPr txBox="1"/>
          <p:nvPr/>
        </p:nvSpPr>
        <p:spPr>
          <a:xfrm>
            <a:off x="11418275" y="6283569"/>
            <a:ext cx="562708" cy="375138"/>
          </a:xfrm>
          <a:prstGeom prst="rect">
            <a:avLst/>
          </a:prstGeom>
          <a:noFill/>
        </p:spPr>
        <p:txBody>
          <a:bodyPr wrap="square" rtlCol="0">
            <a:spAutoFit/>
          </a:bodyPr>
          <a:lstStyle/>
          <a:p>
            <a:pPr algn="ctr"/>
            <a:r>
              <a:rPr lang="en-US" smtClean="0"/>
              <a:t>8</a:t>
            </a:r>
            <a:endParaRPr lang="en-US"/>
          </a:p>
        </p:txBody>
      </p:sp>
    </p:spTree>
    <p:extLst>
      <p:ext uri="{BB962C8B-B14F-4D97-AF65-F5344CB8AC3E}">
        <p14:creationId xmlns:p14="http://schemas.microsoft.com/office/powerpoint/2010/main" val="198529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25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4294967295"/>
          </p:nvPr>
        </p:nvSpPr>
        <p:spPr>
          <a:xfrm>
            <a:off x="369467" y="1825852"/>
            <a:ext cx="11353055" cy="4734301"/>
          </a:xfrm>
          <a:prstGeom prst="rect">
            <a:avLst/>
          </a:prstGeom>
        </p:spPr>
        <p:txBody>
          <a:bodyPr>
            <a:normAutofit/>
          </a:bodyPr>
          <a:lstStyle/>
          <a:p>
            <a:pPr marL="0" indent="0">
              <a:buNone/>
            </a:pPr>
            <a:r>
              <a:rPr lang="en-US" sz="2000" dirty="0"/>
              <a:t>Real world:</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smtClean="0">
                <a:latin typeface="Comic Sans MS" panose="030F0702030302020204" pitchFamily="66" charset="0"/>
                <a:sym typeface="Wingdings" panose="05000000000000000000" pitchFamily="2" charset="2"/>
              </a:rPr>
              <a:t>’s</a:t>
            </a:r>
            <a:r>
              <a:rPr lang="en-US" sz="2000" dirty="0" smtClean="0"/>
              <a:t> </a:t>
            </a:r>
            <a:r>
              <a:rPr lang="en-US" sz="2000" dirty="0"/>
              <a:t>ideal world:</a:t>
            </a:r>
          </a:p>
        </p:txBody>
      </p:sp>
      <p:grpSp>
        <p:nvGrpSpPr>
          <p:cNvPr id="11" name="Group 10"/>
          <p:cNvGrpSpPr/>
          <p:nvPr/>
        </p:nvGrpSpPr>
        <p:grpSpPr>
          <a:xfrm>
            <a:off x="3646470" y="1829029"/>
            <a:ext cx="6026965" cy="1710648"/>
            <a:chOff x="1713297" y="2829827"/>
            <a:chExt cx="8037095" cy="2281188"/>
          </a:xfrm>
        </p:grpSpPr>
        <p:sp>
          <p:nvSpPr>
            <p:cNvPr id="5" name="Flowchart: Magnetic Disk 4"/>
            <p:cNvSpPr/>
            <p:nvPr/>
          </p:nvSpPr>
          <p:spPr>
            <a:xfrm>
              <a:off x="1713297" y="2829827"/>
              <a:ext cx="1328287" cy="2281188"/>
            </a:xfrm>
            <a:prstGeom prst="flowChartMagneticDisk">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500" dirty="0">
                  <a:latin typeface="Comic Sans MS" panose="030F0702030302020204" pitchFamily="66" charset="0"/>
                </a:rPr>
                <a:t>Data</a:t>
              </a:r>
            </a:p>
          </p:txBody>
        </p:sp>
        <p:sp>
          <p:nvSpPr>
            <p:cNvPr id="6" name="Flowchart: Process 5"/>
            <p:cNvSpPr/>
            <p:nvPr/>
          </p:nvSpPr>
          <p:spPr>
            <a:xfrm>
              <a:off x="4196615" y="3282214"/>
              <a:ext cx="2165685" cy="1376413"/>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500" dirty="0">
                  <a:latin typeface="Comic Sans MS" panose="030F0702030302020204" pitchFamily="66" charset="0"/>
                </a:rPr>
                <a:t>Analysis</a:t>
              </a:r>
            </a:p>
            <a:p>
              <a:pPr algn="ctr"/>
              <a:r>
                <a:rPr lang="en-US" sz="1500" dirty="0">
                  <a:latin typeface="Comic Sans MS" panose="030F0702030302020204" pitchFamily="66" charset="0"/>
                </a:rPr>
                <a:t>(Computation)</a:t>
              </a:r>
            </a:p>
          </p:txBody>
        </p:sp>
        <p:sp>
          <p:nvSpPr>
            <p:cNvPr id="7" name="Flowchart: Terminator 6"/>
            <p:cNvSpPr/>
            <p:nvPr/>
          </p:nvSpPr>
          <p:spPr>
            <a:xfrm>
              <a:off x="7517331" y="3549314"/>
              <a:ext cx="2233061" cy="842211"/>
            </a:xfrm>
            <a:prstGeom prst="flowChartTermina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Comic Sans MS" panose="030F0702030302020204" pitchFamily="66" charset="0"/>
                </a:rPr>
                <a:t>Outcome</a:t>
              </a:r>
            </a:p>
          </p:txBody>
        </p:sp>
        <p:sp>
          <p:nvSpPr>
            <p:cNvPr id="8" name="Right Arrow 7"/>
            <p:cNvSpPr/>
            <p:nvPr/>
          </p:nvSpPr>
          <p:spPr>
            <a:xfrm>
              <a:off x="3041584" y="3811602"/>
              <a:ext cx="1155031" cy="317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Comic Sans MS" panose="030F0702030302020204" pitchFamily="66" charset="0"/>
              </a:endParaRPr>
            </a:p>
          </p:txBody>
        </p:sp>
        <p:sp>
          <p:nvSpPr>
            <p:cNvPr id="10" name="Right Arrow 9"/>
            <p:cNvSpPr/>
            <p:nvPr/>
          </p:nvSpPr>
          <p:spPr>
            <a:xfrm>
              <a:off x="6362300" y="3811599"/>
              <a:ext cx="1155031" cy="317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Comic Sans MS" panose="030F0702030302020204" pitchFamily="66" charset="0"/>
              </a:endParaRPr>
            </a:p>
          </p:txBody>
        </p:sp>
      </p:grpSp>
      <p:grpSp>
        <p:nvGrpSpPr>
          <p:cNvPr id="12" name="Group 11"/>
          <p:cNvGrpSpPr/>
          <p:nvPr/>
        </p:nvGrpSpPr>
        <p:grpSpPr>
          <a:xfrm>
            <a:off x="3646470" y="4384975"/>
            <a:ext cx="6026965" cy="1710648"/>
            <a:chOff x="1713297" y="2829827"/>
            <a:chExt cx="8037095" cy="2281188"/>
          </a:xfrm>
        </p:grpSpPr>
        <p:sp>
          <p:nvSpPr>
            <p:cNvPr id="13" name="Flowchart: Magnetic Disk 12"/>
            <p:cNvSpPr/>
            <p:nvPr/>
          </p:nvSpPr>
          <p:spPr>
            <a:xfrm>
              <a:off x="1713297" y="2829827"/>
              <a:ext cx="1328287" cy="2281188"/>
            </a:xfrm>
            <a:prstGeom prst="flowChartMagneticDisk">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500" dirty="0">
                  <a:latin typeface="Comic Sans MS" panose="030F0702030302020204" pitchFamily="66" charset="0"/>
                </a:rPr>
                <a:t>Data</a:t>
              </a:r>
            </a:p>
            <a:p>
              <a:pPr algn="ctr"/>
              <a:r>
                <a:rPr lang="en-US" sz="1500" dirty="0">
                  <a:latin typeface="Comic Sans MS" panose="030F0702030302020204" pitchFamily="66" charset="0"/>
                </a:rPr>
                <a:t>w/</a:t>
              </a:r>
              <a:r>
                <a:rPr lang="en-US" sz="1500" dirty="0">
                  <a:latin typeface="Comic Sans MS" panose="030F0702030302020204" pitchFamily="66" charset="0"/>
                  <a:sym typeface="Wingdings" panose="05000000000000000000" pitchFamily="2" charset="2"/>
                </a:rPr>
                <a:t></a:t>
              </a:r>
              <a:r>
                <a:rPr lang="en-US" sz="1500" dirty="0">
                  <a:latin typeface="Comic Sans MS" panose="030F0702030302020204" pitchFamily="66" charset="0"/>
                </a:rPr>
                <a:t>’s info removed</a:t>
              </a:r>
            </a:p>
          </p:txBody>
        </p:sp>
        <p:sp>
          <p:nvSpPr>
            <p:cNvPr id="14" name="Flowchart: Process 13"/>
            <p:cNvSpPr/>
            <p:nvPr/>
          </p:nvSpPr>
          <p:spPr>
            <a:xfrm>
              <a:off x="4196615" y="3282214"/>
              <a:ext cx="2165685" cy="1376413"/>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500" dirty="0">
                  <a:latin typeface="Comic Sans MS" panose="030F0702030302020204" pitchFamily="66" charset="0"/>
                </a:rPr>
                <a:t>Analysis</a:t>
              </a:r>
            </a:p>
            <a:p>
              <a:pPr algn="ctr"/>
              <a:r>
                <a:rPr lang="en-US" sz="1500" dirty="0">
                  <a:latin typeface="Comic Sans MS" panose="030F0702030302020204" pitchFamily="66" charset="0"/>
                </a:rPr>
                <a:t>(Computation)</a:t>
              </a:r>
            </a:p>
          </p:txBody>
        </p:sp>
        <p:sp>
          <p:nvSpPr>
            <p:cNvPr id="15" name="Flowchart: Terminator 14"/>
            <p:cNvSpPr/>
            <p:nvPr/>
          </p:nvSpPr>
          <p:spPr>
            <a:xfrm>
              <a:off x="7517331" y="3549314"/>
              <a:ext cx="2233061" cy="842211"/>
            </a:xfrm>
            <a:prstGeom prst="flowChartTermina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Comic Sans MS" panose="030F0702030302020204" pitchFamily="66" charset="0"/>
                </a:rPr>
                <a:t>Outcome</a:t>
              </a:r>
            </a:p>
          </p:txBody>
        </p:sp>
        <p:sp>
          <p:nvSpPr>
            <p:cNvPr id="16" name="Right Arrow 15"/>
            <p:cNvSpPr/>
            <p:nvPr/>
          </p:nvSpPr>
          <p:spPr>
            <a:xfrm>
              <a:off x="3041584" y="3811602"/>
              <a:ext cx="1155031" cy="317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Comic Sans MS" panose="030F0702030302020204" pitchFamily="66" charset="0"/>
              </a:endParaRPr>
            </a:p>
          </p:txBody>
        </p:sp>
        <p:sp>
          <p:nvSpPr>
            <p:cNvPr id="17" name="Right Arrow 16"/>
            <p:cNvSpPr/>
            <p:nvPr/>
          </p:nvSpPr>
          <p:spPr>
            <a:xfrm>
              <a:off x="6362300" y="3811599"/>
              <a:ext cx="1155031" cy="317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Comic Sans MS" panose="030F0702030302020204" pitchFamily="66" charset="0"/>
              </a:endParaRPr>
            </a:p>
          </p:txBody>
        </p:sp>
      </p:grpSp>
      <p:sp>
        <p:nvSpPr>
          <p:cNvPr id="2" name="Title 1"/>
          <p:cNvSpPr>
            <a:spLocks noGrp="1"/>
          </p:cNvSpPr>
          <p:nvPr>
            <p:ph type="title"/>
          </p:nvPr>
        </p:nvSpPr>
        <p:spPr/>
        <p:txBody>
          <a:bodyPr/>
          <a:lstStyle/>
          <a:p>
            <a:r>
              <a:rPr lang="en-US" dirty="0"/>
              <a:t>A privacy desiderata</a:t>
            </a:r>
          </a:p>
        </p:txBody>
      </p:sp>
      <p:grpSp>
        <p:nvGrpSpPr>
          <p:cNvPr id="24" name="Group 23"/>
          <p:cNvGrpSpPr/>
          <p:nvPr/>
        </p:nvGrpSpPr>
        <p:grpSpPr>
          <a:xfrm>
            <a:off x="8903519" y="3196283"/>
            <a:ext cx="1688283" cy="1532080"/>
            <a:chOff x="7010400" y="3196250"/>
            <a:chExt cx="1688523" cy="1532298"/>
          </a:xfrm>
        </p:grpSpPr>
        <p:sp>
          <p:nvSpPr>
            <p:cNvPr id="19" name="TextBox 18"/>
            <p:cNvSpPr txBox="1"/>
            <p:nvPr/>
          </p:nvSpPr>
          <p:spPr>
            <a:xfrm>
              <a:off x="7010400" y="3783021"/>
              <a:ext cx="1688523" cy="369385"/>
            </a:xfrm>
            <a:prstGeom prst="rect">
              <a:avLst/>
            </a:prstGeom>
            <a:noFill/>
          </p:spPr>
          <p:txBody>
            <a:bodyPr wrap="none" rtlCol="0">
              <a:spAutoFit/>
            </a:bodyPr>
            <a:lstStyle/>
            <a:p>
              <a:r>
                <a:rPr lang="en-US" dirty="0">
                  <a:latin typeface="Comic Sans MS" panose="030F0702030302020204" pitchFamily="66" charset="0"/>
                </a:rPr>
                <a:t>same outcome</a:t>
              </a:r>
            </a:p>
          </p:txBody>
        </p:sp>
        <p:cxnSp>
          <p:nvCxnSpPr>
            <p:cNvPr id="21" name="Straight Arrow Connector 20"/>
            <p:cNvCxnSpPr>
              <a:stCxn id="19" idx="0"/>
            </p:cNvCxnSpPr>
            <p:nvPr/>
          </p:nvCxnSpPr>
          <p:spPr>
            <a:xfrm flipH="1" flipV="1">
              <a:off x="7010415" y="3196250"/>
              <a:ext cx="844247" cy="58677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2"/>
            </p:cNvCxnSpPr>
            <p:nvPr/>
          </p:nvCxnSpPr>
          <p:spPr>
            <a:xfrm flipH="1">
              <a:off x="7044283" y="4152406"/>
              <a:ext cx="810379" cy="57614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sp>
        <p:nvSpPr>
          <p:cNvPr id="3" name="&quot;No&quot; Symbol 2"/>
          <p:cNvSpPr/>
          <p:nvPr/>
        </p:nvSpPr>
        <p:spPr>
          <a:xfrm>
            <a:off x="4624059" y="2275762"/>
            <a:ext cx="3212667" cy="3212667"/>
          </a:xfrm>
          <a:prstGeom prst="noSmoking">
            <a:avLst>
              <a:gd name="adj" fmla="val 1069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smtClean="0">
                <a:ln w="13462">
                  <a:noFill/>
                  <a:prstDash val="solid"/>
                </a:ln>
                <a:solidFill>
                  <a:schemeClr val="tx1"/>
                </a:solidFill>
                <a:effectLst/>
              </a:rPr>
              <a:t>No Utility!</a:t>
            </a:r>
            <a:endParaRPr lang="en-US" sz="3800" b="1" dirty="0">
              <a:ln w="13462">
                <a:noFill/>
                <a:prstDash val="solid"/>
              </a:ln>
              <a:solidFill>
                <a:schemeClr val="tx1"/>
              </a:solidFill>
              <a:effectLst/>
            </a:endParaRPr>
          </a:p>
        </p:txBody>
      </p:sp>
      <p:sp>
        <p:nvSpPr>
          <p:cNvPr id="25" name="TextBox 24"/>
          <p:cNvSpPr txBox="1"/>
          <p:nvPr/>
        </p:nvSpPr>
        <p:spPr>
          <a:xfrm>
            <a:off x="11418275" y="6283569"/>
            <a:ext cx="562708" cy="375138"/>
          </a:xfrm>
          <a:prstGeom prst="rect">
            <a:avLst/>
          </a:prstGeom>
          <a:noFill/>
        </p:spPr>
        <p:txBody>
          <a:bodyPr wrap="square" rtlCol="0">
            <a:spAutoFit/>
          </a:bodyPr>
          <a:lstStyle/>
          <a:p>
            <a:pPr algn="ctr"/>
            <a:r>
              <a:rPr lang="en-US" smtClean="0"/>
              <a:t>8</a:t>
            </a:r>
            <a:endParaRPr lang="en-US"/>
          </a:p>
        </p:txBody>
      </p:sp>
    </p:spTree>
    <p:extLst>
      <p:ext uri="{BB962C8B-B14F-4D97-AF65-F5344CB8AC3E}">
        <p14:creationId xmlns:p14="http://schemas.microsoft.com/office/powerpoint/2010/main" val="205367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Magnetic Disk 4"/>
          <p:cNvSpPr/>
          <p:nvPr/>
        </p:nvSpPr>
        <p:spPr>
          <a:xfrm>
            <a:off x="3646470" y="1829029"/>
            <a:ext cx="996073" cy="1710648"/>
          </a:xfrm>
          <a:prstGeom prst="flowChartMagneticDisk">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500" dirty="0">
                <a:latin typeface="Comic Sans MS" panose="030F0702030302020204" pitchFamily="66" charset="0"/>
              </a:rPr>
              <a:t>Data</a:t>
            </a:r>
          </a:p>
        </p:txBody>
      </p:sp>
      <p:sp>
        <p:nvSpPr>
          <p:cNvPr id="6" name="Flowchart: Process 5"/>
          <p:cNvSpPr/>
          <p:nvPr/>
        </p:nvSpPr>
        <p:spPr>
          <a:xfrm>
            <a:off x="5508693" y="2168270"/>
            <a:ext cx="1624033" cy="1032164"/>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500" dirty="0">
                <a:latin typeface="Comic Sans MS" panose="030F0702030302020204" pitchFamily="66" charset="0"/>
              </a:rPr>
              <a:t>Analysis</a:t>
            </a:r>
          </a:p>
          <a:p>
            <a:pPr algn="ctr"/>
            <a:r>
              <a:rPr lang="en-US" sz="1500" dirty="0">
                <a:latin typeface="Comic Sans MS" panose="030F0702030302020204" pitchFamily="66" charset="0"/>
              </a:rPr>
              <a:t>(Computation)</a:t>
            </a:r>
          </a:p>
        </p:txBody>
      </p:sp>
      <p:sp>
        <p:nvSpPr>
          <p:cNvPr id="7" name="Flowchart: Terminator 6"/>
          <p:cNvSpPr/>
          <p:nvPr/>
        </p:nvSpPr>
        <p:spPr>
          <a:xfrm>
            <a:off x="7998875" y="2368568"/>
            <a:ext cx="1674559" cy="631569"/>
          </a:xfrm>
          <a:prstGeom prst="flowChartTermina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Comic Sans MS" panose="030F0702030302020204" pitchFamily="66" charset="0"/>
              </a:rPr>
              <a:t>Outcome</a:t>
            </a:r>
          </a:p>
        </p:txBody>
      </p:sp>
      <p:sp>
        <p:nvSpPr>
          <p:cNvPr id="8" name="Right Arrow 7"/>
          <p:cNvSpPr/>
          <p:nvPr/>
        </p:nvSpPr>
        <p:spPr>
          <a:xfrm>
            <a:off x="4642543" y="2565257"/>
            <a:ext cx="866149" cy="238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Comic Sans MS" panose="030F0702030302020204" pitchFamily="66" charset="0"/>
            </a:endParaRPr>
          </a:p>
        </p:txBody>
      </p:sp>
      <p:sp>
        <p:nvSpPr>
          <p:cNvPr id="10" name="Right Arrow 9"/>
          <p:cNvSpPr/>
          <p:nvPr/>
        </p:nvSpPr>
        <p:spPr>
          <a:xfrm>
            <a:off x="7132727" y="2565254"/>
            <a:ext cx="866149" cy="238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Comic Sans MS" panose="030F0702030302020204" pitchFamily="66" charset="0"/>
            </a:endParaRPr>
          </a:p>
        </p:txBody>
      </p:sp>
      <p:grpSp>
        <p:nvGrpSpPr>
          <p:cNvPr id="12" name="Group 11"/>
          <p:cNvGrpSpPr/>
          <p:nvPr/>
        </p:nvGrpSpPr>
        <p:grpSpPr>
          <a:xfrm>
            <a:off x="3646470" y="4384975"/>
            <a:ext cx="6026965" cy="1710648"/>
            <a:chOff x="1713297" y="2829827"/>
            <a:chExt cx="8037095" cy="2281188"/>
          </a:xfrm>
        </p:grpSpPr>
        <p:sp>
          <p:nvSpPr>
            <p:cNvPr id="13" name="Flowchart: Magnetic Disk 12"/>
            <p:cNvSpPr/>
            <p:nvPr/>
          </p:nvSpPr>
          <p:spPr>
            <a:xfrm>
              <a:off x="1713297" y="2829827"/>
              <a:ext cx="1328287" cy="2281188"/>
            </a:xfrm>
            <a:prstGeom prst="flowChartMagneticDisk">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500" dirty="0">
                  <a:latin typeface="Comic Sans MS" panose="030F0702030302020204" pitchFamily="66" charset="0"/>
                </a:rPr>
                <a:t>Data</a:t>
              </a:r>
            </a:p>
            <a:p>
              <a:pPr algn="ctr"/>
              <a:r>
                <a:rPr lang="en-US" sz="1500" dirty="0">
                  <a:latin typeface="Comic Sans MS" panose="030F0702030302020204" pitchFamily="66" charset="0"/>
                </a:rPr>
                <a:t>w/</a:t>
              </a:r>
              <a:r>
                <a:rPr lang="en-US" sz="1500" dirty="0">
                  <a:latin typeface="Comic Sans MS" panose="030F0702030302020204" pitchFamily="66" charset="0"/>
                  <a:sym typeface="Wingdings" panose="05000000000000000000" pitchFamily="2" charset="2"/>
                </a:rPr>
                <a:t></a:t>
              </a:r>
              <a:r>
                <a:rPr lang="en-US" sz="1500" dirty="0">
                  <a:latin typeface="Comic Sans MS" panose="030F0702030302020204" pitchFamily="66" charset="0"/>
                </a:rPr>
                <a:t>’s info removed</a:t>
              </a:r>
            </a:p>
          </p:txBody>
        </p:sp>
        <p:sp>
          <p:nvSpPr>
            <p:cNvPr id="14" name="Flowchart: Process 13"/>
            <p:cNvSpPr/>
            <p:nvPr/>
          </p:nvSpPr>
          <p:spPr>
            <a:xfrm>
              <a:off x="4196615" y="3282214"/>
              <a:ext cx="2165685" cy="1376413"/>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500" dirty="0">
                  <a:latin typeface="Comic Sans MS" panose="030F0702030302020204" pitchFamily="66" charset="0"/>
                </a:rPr>
                <a:t>Analysis</a:t>
              </a:r>
            </a:p>
            <a:p>
              <a:pPr algn="ctr"/>
              <a:r>
                <a:rPr lang="en-US" sz="1500" dirty="0">
                  <a:latin typeface="Comic Sans MS" panose="030F0702030302020204" pitchFamily="66" charset="0"/>
                </a:rPr>
                <a:t>(Computation)</a:t>
              </a:r>
            </a:p>
          </p:txBody>
        </p:sp>
        <p:sp>
          <p:nvSpPr>
            <p:cNvPr id="15" name="Flowchart: Terminator 14"/>
            <p:cNvSpPr/>
            <p:nvPr/>
          </p:nvSpPr>
          <p:spPr>
            <a:xfrm>
              <a:off x="7517331" y="3549314"/>
              <a:ext cx="2233061" cy="842211"/>
            </a:xfrm>
            <a:prstGeom prst="flowChartTermina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Comic Sans MS" panose="030F0702030302020204" pitchFamily="66" charset="0"/>
                </a:rPr>
                <a:t>Outcome</a:t>
              </a:r>
            </a:p>
          </p:txBody>
        </p:sp>
        <p:sp>
          <p:nvSpPr>
            <p:cNvPr id="16" name="Right Arrow 15"/>
            <p:cNvSpPr/>
            <p:nvPr/>
          </p:nvSpPr>
          <p:spPr>
            <a:xfrm>
              <a:off x="3041584" y="3811602"/>
              <a:ext cx="1155031" cy="317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Comic Sans MS" panose="030F0702030302020204" pitchFamily="66" charset="0"/>
              </a:endParaRPr>
            </a:p>
          </p:txBody>
        </p:sp>
        <p:sp>
          <p:nvSpPr>
            <p:cNvPr id="17" name="Right Arrow 16"/>
            <p:cNvSpPr/>
            <p:nvPr/>
          </p:nvSpPr>
          <p:spPr>
            <a:xfrm>
              <a:off x="6362300" y="3811599"/>
              <a:ext cx="1155031" cy="317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Comic Sans MS" panose="030F0702030302020204" pitchFamily="66" charset="0"/>
              </a:endParaRPr>
            </a:p>
          </p:txBody>
        </p:sp>
      </p:grpSp>
      <p:sp>
        <p:nvSpPr>
          <p:cNvPr id="2" name="Title 1"/>
          <p:cNvSpPr>
            <a:spLocks noGrp="1"/>
          </p:cNvSpPr>
          <p:nvPr>
            <p:ph type="title"/>
          </p:nvPr>
        </p:nvSpPr>
        <p:spPr/>
        <p:txBody>
          <a:bodyPr/>
          <a:lstStyle/>
          <a:p>
            <a:r>
              <a:rPr lang="en-US" dirty="0"/>
              <a:t>A </a:t>
            </a:r>
            <a:r>
              <a:rPr lang="en-US" i="1" dirty="0" smtClean="0">
                <a:solidFill>
                  <a:srgbClr val="C00000"/>
                </a:solidFill>
              </a:rPr>
              <a:t>realistic</a:t>
            </a:r>
            <a:r>
              <a:rPr lang="en-US" dirty="0" smtClean="0"/>
              <a:t> </a:t>
            </a:r>
            <a:r>
              <a:rPr lang="en-US" dirty="0"/>
              <a:t>privacy desiderata</a:t>
            </a:r>
            <a:endParaRPr lang="en-US" dirty="0">
              <a:solidFill>
                <a:srgbClr val="C00000"/>
              </a:solidFill>
            </a:endParaRPr>
          </a:p>
        </p:txBody>
      </p:sp>
      <p:sp>
        <p:nvSpPr>
          <p:cNvPr id="9" name="Content Placeholder 8"/>
          <p:cNvSpPr>
            <a:spLocks noGrp="1"/>
          </p:cNvSpPr>
          <p:nvPr>
            <p:ph sz="quarter" idx="4294967295"/>
          </p:nvPr>
        </p:nvSpPr>
        <p:spPr>
          <a:xfrm>
            <a:off x="369467" y="1825852"/>
            <a:ext cx="11353055" cy="4734301"/>
          </a:xfrm>
          <a:prstGeom prst="rect">
            <a:avLst/>
          </a:prstGeom>
        </p:spPr>
        <p:txBody>
          <a:bodyPr>
            <a:normAutofit/>
          </a:bodyPr>
          <a:lstStyle/>
          <a:p>
            <a:pPr marL="0" indent="0">
              <a:buNone/>
            </a:pPr>
            <a:r>
              <a:rPr lang="en-US" sz="2000" dirty="0"/>
              <a:t>Real world:</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latin typeface="Comic Sans MS" panose="030F0702030302020204" pitchFamily="66" charset="0"/>
                <a:sym typeface="Wingdings" panose="05000000000000000000" pitchFamily="2" charset="2"/>
              </a:rPr>
              <a:t>’s</a:t>
            </a:r>
            <a:r>
              <a:rPr lang="en-US" sz="2000" dirty="0"/>
              <a:t> ideal world:</a:t>
            </a:r>
          </a:p>
        </p:txBody>
      </p:sp>
      <p:grpSp>
        <p:nvGrpSpPr>
          <p:cNvPr id="24" name="Group 23"/>
          <p:cNvGrpSpPr/>
          <p:nvPr/>
        </p:nvGrpSpPr>
        <p:grpSpPr>
          <a:xfrm>
            <a:off x="8903527" y="3196283"/>
            <a:ext cx="1290033" cy="1532080"/>
            <a:chOff x="7010400" y="3196250"/>
            <a:chExt cx="1290215" cy="1532298"/>
          </a:xfrm>
        </p:grpSpPr>
        <mc:AlternateContent xmlns:mc="http://schemas.openxmlformats.org/markup-compatibility/2006" xmlns:a14="http://schemas.microsoft.com/office/drawing/2010/main">
          <mc:Choice Requires="a14">
            <p:sp>
              <p:nvSpPr>
                <p:cNvPr id="19" name="TextBox 18"/>
                <p:cNvSpPr txBox="1"/>
                <p:nvPr/>
              </p:nvSpPr>
              <p:spPr>
                <a:xfrm>
                  <a:off x="7010400" y="3783021"/>
                  <a:ext cx="1290215" cy="369385"/>
                </a:xfrm>
                <a:prstGeom prst="rect">
                  <a:avLst/>
                </a:prstGeom>
                <a:noFill/>
              </p:spPr>
              <p:txBody>
                <a:bodyPr wrap="none" rtlCol="0">
                  <a:spAutoFit/>
                </a:bodyPr>
                <a:lstStyle/>
                <a:p>
                  <a14:m>
                    <m:oMath xmlns:m="http://schemas.openxmlformats.org/officeDocument/2006/math">
                      <m:r>
                        <a:rPr lang="en-US" i="1">
                          <a:latin typeface="Cambria Math" panose="02040503050406030204" pitchFamily="18" charset="0"/>
                        </a:rPr>
                        <m:t>𝜖</m:t>
                      </m:r>
                    </m:oMath>
                  </a14:m>
                  <a:r>
                    <a:rPr lang="en-US" dirty="0">
                      <a:latin typeface="Comic Sans MS" panose="030F0702030302020204" pitchFamily="66" charset="0"/>
                    </a:rPr>
                    <a:t>-”similar”</a:t>
                  </a:r>
                </a:p>
              </p:txBody>
            </p:sp>
          </mc:Choice>
          <mc:Fallback xmlns="">
            <p:sp>
              <p:nvSpPr>
                <p:cNvPr id="19" name="TextBox 18"/>
                <p:cNvSpPr txBox="1">
                  <a:spLocks noRot="1" noChangeAspect="1" noMove="1" noResize="1" noEditPoints="1" noAdjustHandles="1" noChangeArrowheads="1" noChangeShapeType="1" noTextEdit="1"/>
                </p:cNvSpPr>
                <p:nvPr/>
              </p:nvSpPr>
              <p:spPr>
                <a:xfrm>
                  <a:off x="7010400" y="3783022"/>
                  <a:ext cx="1354494" cy="400166"/>
                </a:xfrm>
                <a:prstGeom prst="rect">
                  <a:avLst/>
                </a:prstGeom>
                <a:blipFill>
                  <a:blip r:embed="rId2"/>
                  <a:stretch>
                    <a:fillRect t="-2000" b="-18000"/>
                  </a:stretch>
                </a:blipFill>
              </p:spPr>
              <p:txBody>
                <a:bodyPr/>
                <a:lstStyle/>
                <a:p>
                  <a:r>
                    <a:rPr lang="en-US">
                      <a:noFill/>
                    </a:rPr>
                    <a:t> </a:t>
                  </a:r>
                </a:p>
              </p:txBody>
            </p:sp>
          </mc:Fallback>
        </mc:AlternateContent>
        <p:cxnSp>
          <p:nvCxnSpPr>
            <p:cNvPr id="21" name="Straight Arrow Connector 20"/>
            <p:cNvCxnSpPr>
              <a:stCxn id="19" idx="0"/>
            </p:cNvCxnSpPr>
            <p:nvPr/>
          </p:nvCxnSpPr>
          <p:spPr>
            <a:xfrm flipH="1" flipV="1">
              <a:off x="7010435" y="3196250"/>
              <a:ext cx="645073" cy="58677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2"/>
            </p:cNvCxnSpPr>
            <p:nvPr/>
          </p:nvCxnSpPr>
          <p:spPr>
            <a:xfrm flipH="1">
              <a:off x="7044303" y="4152406"/>
              <a:ext cx="611205" cy="57614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8903519" y="3213079"/>
            <a:ext cx="1688283" cy="1532080"/>
            <a:chOff x="9163659" y="3186725"/>
            <a:chExt cx="1688523" cy="1532298"/>
          </a:xfrm>
        </p:grpSpPr>
        <p:sp>
          <p:nvSpPr>
            <p:cNvPr id="22" name="TextBox 21"/>
            <p:cNvSpPr txBox="1"/>
            <p:nvPr/>
          </p:nvSpPr>
          <p:spPr>
            <a:xfrm>
              <a:off x="9163659" y="3773496"/>
              <a:ext cx="1688523" cy="369385"/>
            </a:xfrm>
            <a:prstGeom prst="rect">
              <a:avLst/>
            </a:prstGeom>
            <a:noFill/>
          </p:spPr>
          <p:txBody>
            <a:bodyPr wrap="none" rtlCol="0">
              <a:spAutoFit/>
            </a:bodyPr>
            <a:lstStyle/>
            <a:p>
              <a:r>
                <a:rPr lang="en-US" dirty="0">
                  <a:latin typeface="Comic Sans MS" panose="030F0702030302020204" pitchFamily="66" charset="0"/>
                </a:rPr>
                <a:t>same outcome</a:t>
              </a:r>
            </a:p>
          </p:txBody>
        </p:sp>
        <p:cxnSp>
          <p:nvCxnSpPr>
            <p:cNvPr id="25" name="Straight Arrow Connector 24"/>
            <p:cNvCxnSpPr>
              <a:stCxn id="22" idx="0"/>
            </p:cNvCxnSpPr>
            <p:nvPr/>
          </p:nvCxnSpPr>
          <p:spPr>
            <a:xfrm flipH="1" flipV="1">
              <a:off x="9163674" y="3186725"/>
              <a:ext cx="844247" cy="58677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2" idx="2"/>
            </p:cNvCxnSpPr>
            <p:nvPr/>
          </p:nvCxnSpPr>
          <p:spPr>
            <a:xfrm flipH="1">
              <a:off x="9197542" y="4142881"/>
              <a:ext cx="810379" cy="57614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11418275" y="6283569"/>
            <a:ext cx="562708" cy="375138"/>
          </a:xfrm>
          <a:prstGeom prst="rect">
            <a:avLst/>
          </a:prstGeom>
          <a:noFill/>
        </p:spPr>
        <p:txBody>
          <a:bodyPr wrap="square" rtlCol="0">
            <a:spAutoFit/>
          </a:bodyPr>
          <a:lstStyle/>
          <a:p>
            <a:pPr algn="ctr"/>
            <a:r>
              <a:rPr lang="en-US" smtClean="0"/>
              <a:t>8</a:t>
            </a:r>
            <a:endParaRPr lang="en-US"/>
          </a:p>
        </p:txBody>
      </p:sp>
    </p:spTree>
    <p:extLst>
      <p:ext uri="{BB962C8B-B14F-4D97-AF65-F5344CB8AC3E}">
        <p14:creationId xmlns:p14="http://schemas.microsoft.com/office/powerpoint/2010/main" val="143478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20"/>
                                        </p:tgtEl>
                                        <p:attrNameLst>
                                          <p:attrName>ppt_x</p:attrName>
                                        </p:attrNameLst>
                                      </p:cBhvr>
                                      <p:tavLst>
                                        <p:tav tm="0">
                                          <p:val>
                                            <p:strVal val="ppt_x"/>
                                          </p:val>
                                        </p:tav>
                                        <p:tav tm="100000">
                                          <p:val>
                                            <p:strVal val="1+ppt_w/2"/>
                                          </p:val>
                                        </p:tav>
                                      </p:tavLst>
                                    </p:anim>
                                    <p:anim calcmode="lin" valueType="num">
                                      <p:cBhvr additive="base">
                                        <p:cTn id="7" dur="500"/>
                                        <p:tgtEl>
                                          <p:spTgt spid="20"/>
                                        </p:tgtEl>
                                        <p:attrNameLst>
                                          <p:attrName>ppt_y</p:attrName>
                                        </p:attrNameLst>
                                      </p:cBhvr>
                                      <p:tavLst>
                                        <p:tav tm="0">
                                          <p:val>
                                            <p:strVal val="ppt_y"/>
                                          </p:val>
                                        </p:tav>
                                        <p:tav tm="100000">
                                          <p:val>
                                            <p:strVal val="ppt_y"/>
                                          </p:val>
                                        </p:tav>
                                      </p:tavLst>
                                    </p:anim>
                                    <p:set>
                                      <p:cBhvr>
                                        <p:cTn id="8" dur="1" fill="hold">
                                          <p:stCondLst>
                                            <p:cond delay="499"/>
                                          </p:stCondLst>
                                        </p:cTn>
                                        <p:tgtEl>
                                          <p:spTgt spid="20"/>
                                        </p:tgtEl>
                                        <p:attrNameLst>
                                          <p:attrName>style.visibility</p:attrName>
                                        </p:attrNameLst>
                                      </p:cBhvr>
                                      <p:to>
                                        <p:strVal val="hidden"/>
                                      </p:to>
                                    </p:set>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646470" y="1829029"/>
            <a:ext cx="6026965" cy="1710648"/>
            <a:chOff x="1713297" y="2829827"/>
            <a:chExt cx="8037095" cy="2281188"/>
          </a:xfrm>
        </p:grpSpPr>
        <p:sp>
          <p:nvSpPr>
            <p:cNvPr id="5" name="Flowchart: Magnetic Disk 4"/>
            <p:cNvSpPr/>
            <p:nvPr/>
          </p:nvSpPr>
          <p:spPr>
            <a:xfrm>
              <a:off x="1713297" y="2829827"/>
              <a:ext cx="1328287" cy="2281188"/>
            </a:xfrm>
            <a:prstGeom prst="flowChartMagneticDisk">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500" dirty="0">
                  <a:latin typeface="Comic Sans MS" panose="030F0702030302020204" pitchFamily="66" charset="0"/>
                </a:rPr>
                <a:t>Data</a:t>
              </a:r>
            </a:p>
          </p:txBody>
        </p:sp>
        <p:sp>
          <p:nvSpPr>
            <p:cNvPr id="6" name="Flowchart: Process 5"/>
            <p:cNvSpPr/>
            <p:nvPr/>
          </p:nvSpPr>
          <p:spPr>
            <a:xfrm>
              <a:off x="4196615" y="3282214"/>
              <a:ext cx="2165685" cy="1376413"/>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500" dirty="0">
                  <a:latin typeface="Comic Sans MS" panose="030F0702030302020204" pitchFamily="66" charset="0"/>
                </a:rPr>
                <a:t>Analysis</a:t>
              </a:r>
            </a:p>
            <a:p>
              <a:pPr algn="ctr"/>
              <a:r>
                <a:rPr lang="en-US" sz="1500" dirty="0">
                  <a:latin typeface="Comic Sans MS" panose="030F0702030302020204" pitchFamily="66" charset="0"/>
                </a:rPr>
                <a:t>(Computation)</a:t>
              </a:r>
            </a:p>
          </p:txBody>
        </p:sp>
        <p:sp>
          <p:nvSpPr>
            <p:cNvPr id="7" name="Flowchart: Terminator 6"/>
            <p:cNvSpPr/>
            <p:nvPr/>
          </p:nvSpPr>
          <p:spPr>
            <a:xfrm>
              <a:off x="7517331" y="3549314"/>
              <a:ext cx="2233061" cy="842211"/>
            </a:xfrm>
            <a:prstGeom prst="flowChartTermina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Comic Sans MS" panose="030F0702030302020204" pitchFamily="66" charset="0"/>
                </a:rPr>
                <a:t>Outcome</a:t>
              </a:r>
            </a:p>
          </p:txBody>
        </p:sp>
        <p:sp>
          <p:nvSpPr>
            <p:cNvPr id="8" name="Right Arrow 7"/>
            <p:cNvSpPr/>
            <p:nvPr/>
          </p:nvSpPr>
          <p:spPr>
            <a:xfrm>
              <a:off x="3041584" y="3811602"/>
              <a:ext cx="1155031" cy="317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Comic Sans MS" panose="030F0702030302020204" pitchFamily="66" charset="0"/>
              </a:endParaRPr>
            </a:p>
          </p:txBody>
        </p:sp>
        <p:sp>
          <p:nvSpPr>
            <p:cNvPr id="10" name="Right Arrow 9"/>
            <p:cNvSpPr/>
            <p:nvPr/>
          </p:nvSpPr>
          <p:spPr>
            <a:xfrm>
              <a:off x="6362300" y="3811599"/>
              <a:ext cx="1155031" cy="317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Comic Sans MS" panose="030F0702030302020204" pitchFamily="66" charset="0"/>
              </a:endParaRPr>
            </a:p>
          </p:txBody>
        </p:sp>
      </p:grpSp>
      <p:grpSp>
        <p:nvGrpSpPr>
          <p:cNvPr id="12" name="Group 11"/>
          <p:cNvGrpSpPr/>
          <p:nvPr/>
        </p:nvGrpSpPr>
        <p:grpSpPr>
          <a:xfrm>
            <a:off x="3646470" y="4384975"/>
            <a:ext cx="6026965" cy="1710648"/>
            <a:chOff x="1713297" y="2829827"/>
            <a:chExt cx="8037095" cy="2281188"/>
          </a:xfrm>
        </p:grpSpPr>
        <p:sp>
          <p:nvSpPr>
            <p:cNvPr id="13" name="Flowchart: Magnetic Disk 12"/>
            <p:cNvSpPr/>
            <p:nvPr/>
          </p:nvSpPr>
          <p:spPr>
            <a:xfrm>
              <a:off x="1713297" y="2829827"/>
              <a:ext cx="1328287" cy="2281188"/>
            </a:xfrm>
            <a:prstGeom prst="flowChartMagneticDisk">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500" dirty="0">
                  <a:latin typeface="Comic Sans MS" panose="030F0702030302020204" pitchFamily="66" charset="0"/>
                </a:rPr>
                <a:t>Data</a:t>
              </a:r>
            </a:p>
            <a:p>
              <a:pPr algn="ctr"/>
              <a:r>
                <a:rPr lang="en-US" sz="1500" dirty="0">
                  <a:latin typeface="Comic Sans MS" panose="030F0702030302020204" pitchFamily="66" charset="0"/>
                </a:rPr>
                <a:t>w/</a:t>
              </a:r>
              <a:r>
                <a:rPr lang="en-US" sz="1500" dirty="0">
                  <a:latin typeface="Comic Sans MS" panose="030F0702030302020204" pitchFamily="66" charset="0"/>
                  <a:sym typeface="Wingdings" panose="05000000000000000000" pitchFamily="2" charset="2"/>
                </a:rPr>
                <a:t></a:t>
              </a:r>
              <a:r>
                <a:rPr lang="en-US" sz="1500" dirty="0">
                  <a:latin typeface="Comic Sans MS" panose="030F0702030302020204" pitchFamily="66" charset="0"/>
                </a:rPr>
                <a:t>’s info removed</a:t>
              </a:r>
            </a:p>
          </p:txBody>
        </p:sp>
        <p:sp>
          <p:nvSpPr>
            <p:cNvPr id="14" name="Flowchart: Process 13"/>
            <p:cNvSpPr/>
            <p:nvPr/>
          </p:nvSpPr>
          <p:spPr>
            <a:xfrm>
              <a:off x="4196615" y="3282214"/>
              <a:ext cx="2165685" cy="1376413"/>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500" dirty="0">
                  <a:latin typeface="Comic Sans MS" panose="030F0702030302020204" pitchFamily="66" charset="0"/>
                </a:rPr>
                <a:t>Analysis</a:t>
              </a:r>
            </a:p>
            <a:p>
              <a:pPr algn="ctr"/>
              <a:r>
                <a:rPr lang="en-US" sz="1500" dirty="0">
                  <a:latin typeface="Comic Sans MS" panose="030F0702030302020204" pitchFamily="66" charset="0"/>
                </a:rPr>
                <a:t>(Computation)</a:t>
              </a:r>
            </a:p>
          </p:txBody>
        </p:sp>
        <p:sp>
          <p:nvSpPr>
            <p:cNvPr id="15" name="Flowchart: Terminator 14"/>
            <p:cNvSpPr/>
            <p:nvPr/>
          </p:nvSpPr>
          <p:spPr>
            <a:xfrm>
              <a:off x="7517331" y="3549314"/>
              <a:ext cx="2233061" cy="842211"/>
            </a:xfrm>
            <a:prstGeom prst="flowChartTermina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Comic Sans MS" panose="030F0702030302020204" pitchFamily="66" charset="0"/>
                </a:rPr>
                <a:t>Outcome</a:t>
              </a:r>
            </a:p>
          </p:txBody>
        </p:sp>
        <p:sp>
          <p:nvSpPr>
            <p:cNvPr id="16" name="Right Arrow 15"/>
            <p:cNvSpPr/>
            <p:nvPr/>
          </p:nvSpPr>
          <p:spPr>
            <a:xfrm>
              <a:off x="3041584" y="3811602"/>
              <a:ext cx="1155031" cy="317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Comic Sans MS" panose="030F0702030302020204" pitchFamily="66" charset="0"/>
              </a:endParaRPr>
            </a:p>
          </p:txBody>
        </p:sp>
        <p:sp>
          <p:nvSpPr>
            <p:cNvPr id="17" name="Right Arrow 16"/>
            <p:cNvSpPr/>
            <p:nvPr/>
          </p:nvSpPr>
          <p:spPr>
            <a:xfrm>
              <a:off x="6362300" y="3811599"/>
              <a:ext cx="1155031" cy="317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Comic Sans MS" panose="030F0702030302020204" pitchFamily="66" charset="0"/>
              </a:endParaRPr>
            </a:p>
          </p:txBody>
        </p:sp>
      </p:grpSp>
      <p:sp>
        <p:nvSpPr>
          <p:cNvPr id="2" name="Title 1"/>
          <p:cNvSpPr>
            <a:spLocks noGrp="1"/>
          </p:cNvSpPr>
          <p:nvPr>
            <p:ph type="title"/>
          </p:nvPr>
        </p:nvSpPr>
        <p:spPr>
          <a:solidFill>
            <a:srgbClr val="FFFF99"/>
          </a:solidFill>
          <a:effectLst>
            <a:softEdge rad="177800"/>
          </a:effectLst>
        </p:spPr>
        <p:txBody>
          <a:bodyPr>
            <a:normAutofit/>
          </a:bodyPr>
          <a:lstStyle/>
          <a:p>
            <a:pPr algn="ctr"/>
            <a:r>
              <a:rPr lang="en-US" dirty="0"/>
              <a:t>Differential privacy </a:t>
            </a:r>
            <a:r>
              <a:rPr lang="en-US" sz="2800" dirty="0"/>
              <a:t>[</a:t>
            </a:r>
            <a:r>
              <a:rPr lang="en-US" sz="2800" dirty="0" err="1"/>
              <a:t>Dwork</a:t>
            </a:r>
            <a:r>
              <a:rPr lang="en-US" sz="2800" dirty="0"/>
              <a:t> </a:t>
            </a:r>
            <a:r>
              <a:rPr lang="en-US" sz="2800" dirty="0" err="1"/>
              <a:t>McSherry</a:t>
            </a:r>
            <a:r>
              <a:rPr lang="en-US" sz="2800" dirty="0"/>
              <a:t> Nissim Smith ‘06]</a:t>
            </a:r>
            <a:endParaRPr lang="en-US" dirty="0">
              <a:solidFill>
                <a:srgbClr val="C00000"/>
              </a:solidFill>
            </a:endParaRPr>
          </a:p>
        </p:txBody>
      </p:sp>
      <p:sp>
        <p:nvSpPr>
          <p:cNvPr id="9" name="Content Placeholder 8"/>
          <p:cNvSpPr>
            <a:spLocks noGrp="1"/>
          </p:cNvSpPr>
          <p:nvPr>
            <p:ph sz="quarter" idx="4294967295"/>
          </p:nvPr>
        </p:nvSpPr>
        <p:spPr>
          <a:xfrm>
            <a:off x="369467" y="1825852"/>
            <a:ext cx="11353055" cy="4734301"/>
          </a:xfrm>
          <a:prstGeom prst="rect">
            <a:avLst/>
          </a:prstGeom>
        </p:spPr>
        <p:txBody>
          <a:bodyPr>
            <a:normAutofit/>
          </a:bodyPr>
          <a:lstStyle/>
          <a:p>
            <a:pPr marL="0" indent="0">
              <a:buNone/>
            </a:pPr>
            <a:r>
              <a:rPr lang="en-US" sz="2000" dirty="0"/>
              <a:t>Real world:</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latin typeface="Comic Sans MS" panose="030F0702030302020204" pitchFamily="66" charset="0"/>
                <a:sym typeface="Wingdings" panose="05000000000000000000" pitchFamily="2" charset="2"/>
              </a:rPr>
              <a:t>’s</a:t>
            </a:r>
            <a:r>
              <a:rPr lang="en-US" sz="2000" dirty="0"/>
              <a:t> ideal world:</a:t>
            </a:r>
          </a:p>
        </p:txBody>
      </p:sp>
      <p:grpSp>
        <p:nvGrpSpPr>
          <p:cNvPr id="24" name="Group 23"/>
          <p:cNvGrpSpPr/>
          <p:nvPr/>
        </p:nvGrpSpPr>
        <p:grpSpPr>
          <a:xfrm>
            <a:off x="8903527" y="3196283"/>
            <a:ext cx="1290033" cy="1532080"/>
            <a:chOff x="7010400" y="3196250"/>
            <a:chExt cx="1290215" cy="1532298"/>
          </a:xfrm>
        </p:grpSpPr>
        <mc:AlternateContent xmlns:mc="http://schemas.openxmlformats.org/markup-compatibility/2006" xmlns:a14="http://schemas.microsoft.com/office/drawing/2010/main">
          <mc:Choice Requires="a14">
            <p:sp>
              <p:nvSpPr>
                <p:cNvPr id="19" name="TextBox 18"/>
                <p:cNvSpPr txBox="1"/>
                <p:nvPr/>
              </p:nvSpPr>
              <p:spPr>
                <a:xfrm>
                  <a:off x="7010400" y="3783021"/>
                  <a:ext cx="1290215" cy="369385"/>
                </a:xfrm>
                <a:prstGeom prst="rect">
                  <a:avLst/>
                </a:prstGeom>
                <a:noFill/>
              </p:spPr>
              <p:txBody>
                <a:bodyPr wrap="none" rtlCol="0">
                  <a:spAutoFit/>
                </a:bodyPr>
                <a:lstStyle/>
                <a:p>
                  <a14:m>
                    <m:oMath xmlns:m="http://schemas.openxmlformats.org/officeDocument/2006/math">
                      <m:r>
                        <a:rPr lang="en-US" i="1">
                          <a:latin typeface="Cambria Math" panose="02040503050406030204" pitchFamily="18" charset="0"/>
                        </a:rPr>
                        <m:t>𝜖</m:t>
                      </m:r>
                    </m:oMath>
                  </a14:m>
                  <a:r>
                    <a:rPr lang="en-US" dirty="0">
                      <a:latin typeface="Comic Sans MS" panose="030F0702030302020204" pitchFamily="66" charset="0"/>
                    </a:rPr>
                    <a:t>-”similar”</a:t>
                  </a:r>
                </a:p>
              </p:txBody>
            </p:sp>
          </mc:Choice>
          <mc:Fallback xmlns="">
            <p:sp>
              <p:nvSpPr>
                <p:cNvPr id="19" name="TextBox 18"/>
                <p:cNvSpPr txBox="1">
                  <a:spLocks noRot="1" noChangeAspect="1" noMove="1" noResize="1" noEditPoints="1" noAdjustHandles="1" noChangeArrowheads="1" noChangeShapeType="1" noTextEdit="1"/>
                </p:cNvSpPr>
                <p:nvPr/>
              </p:nvSpPr>
              <p:spPr>
                <a:xfrm>
                  <a:off x="7010400" y="3783022"/>
                  <a:ext cx="1354494" cy="400166"/>
                </a:xfrm>
                <a:prstGeom prst="rect">
                  <a:avLst/>
                </a:prstGeom>
                <a:blipFill>
                  <a:blip r:embed="rId3"/>
                  <a:stretch>
                    <a:fillRect t="-2000" b="-18000"/>
                  </a:stretch>
                </a:blipFill>
              </p:spPr>
              <p:txBody>
                <a:bodyPr/>
                <a:lstStyle/>
                <a:p>
                  <a:r>
                    <a:rPr lang="en-US">
                      <a:noFill/>
                    </a:rPr>
                    <a:t> </a:t>
                  </a:r>
                </a:p>
              </p:txBody>
            </p:sp>
          </mc:Fallback>
        </mc:AlternateContent>
        <p:cxnSp>
          <p:nvCxnSpPr>
            <p:cNvPr id="21" name="Straight Arrow Connector 20"/>
            <p:cNvCxnSpPr>
              <a:stCxn id="19" idx="0"/>
            </p:cNvCxnSpPr>
            <p:nvPr/>
          </p:nvCxnSpPr>
          <p:spPr>
            <a:xfrm flipH="1" flipV="1">
              <a:off x="7010451" y="3196250"/>
              <a:ext cx="645057" cy="58677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2"/>
            </p:cNvCxnSpPr>
            <p:nvPr/>
          </p:nvCxnSpPr>
          <p:spPr>
            <a:xfrm flipH="1">
              <a:off x="7044317" y="4152406"/>
              <a:ext cx="611191" cy="57614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10018988" y="2591108"/>
            <a:ext cx="2173012" cy="2766106"/>
          </a:xfrm>
          <a:prstGeom prst="rect">
            <a:avLst/>
          </a:prstGeom>
          <a:solidFill>
            <a:srgbClr val="BEFF25">
              <a:alpha val="24000"/>
            </a:srgbClr>
          </a:solidFill>
          <a:ln>
            <a:noFill/>
          </a:ln>
          <a:effectLst>
            <a:outerShdw blurRad="40000" dist="23000" dir="5400000" rotWithShape="0">
              <a:srgbClr val="000000">
                <a:alpha val="35000"/>
              </a:srgbClr>
            </a:outerShdw>
            <a:softEdge rad="1016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33">
                <a:solidFill>
                  <a:schemeClr val="tx1"/>
                </a:solidFill>
                <a:latin typeface="Trebuchet MS" charset="0"/>
                <a:ea typeface="Trebuchet MS" charset="0"/>
                <a:cs typeface="Trebuchet MS" charset="0"/>
              </a:rPr>
              <a:t>Chance </a:t>
            </a:r>
            <a:r>
              <a:rPr lang="en-US" sz="2133" smtClean="0">
                <a:solidFill>
                  <a:schemeClr val="tx1"/>
                </a:solidFill>
                <a:latin typeface="Trebuchet MS" charset="0"/>
                <a:ea typeface="Trebuchet MS" charset="0"/>
                <a:cs typeface="Trebuchet MS" charset="0"/>
              </a:rPr>
              <a:t>of any </a:t>
            </a:r>
            <a:r>
              <a:rPr lang="en-US" sz="2133" dirty="0">
                <a:solidFill>
                  <a:schemeClr val="tx1"/>
                </a:solidFill>
                <a:latin typeface="Trebuchet MS" charset="0"/>
                <a:ea typeface="Trebuchet MS" charset="0"/>
                <a:cs typeface="Trebuchet MS" charset="0"/>
              </a:rPr>
              <a:t>bad event almost the same in everybody’s ideal and real worlds</a:t>
            </a:r>
          </a:p>
        </p:txBody>
      </p:sp>
      <p:sp>
        <p:nvSpPr>
          <p:cNvPr id="22" name="TextBox 21"/>
          <p:cNvSpPr txBox="1"/>
          <p:nvPr/>
        </p:nvSpPr>
        <p:spPr>
          <a:xfrm>
            <a:off x="11418275" y="6283569"/>
            <a:ext cx="562708" cy="375138"/>
          </a:xfrm>
          <a:prstGeom prst="rect">
            <a:avLst/>
          </a:prstGeom>
          <a:noFill/>
        </p:spPr>
        <p:txBody>
          <a:bodyPr wrap="square" rtlCol="0">
            <a:spAutoFit/>
          </a:bodyPr>
          <a:lstStyle/>
          <a:p>
            <a:pPr algn="ctr"/>
            <a:r>
              <a:rPr lang="en-US" smtClean="0"/>
              <a:t>8</a:t>
            </a:r>
            <a:endParaRPr lang="en-US"/>
          </a:p>
        </p:txBody>
      </p:sp>
    </p:spTree>
    <p:extLst>
      <p:ext uri="{BB962C8B-B14F-4D97-AF65-F5344CB8AC3E}">
        <p14:creationId xmlns:p14="http://schemas.microsoft.com/office/powerpoint/2010/main" val="41990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99"/>
          </a:solidFill>
          <a:effectLst>
            <a:softEdge rad="177800"/>
          </a:effectLst>
        </p:spPr>
        <p:txBody>
          <a:bodyPr>
            <a:normAutofit/>
          </a:bodyPr>
          <a:lstStyle/>
          <a:p>
            <a:pPr algn="ctr"/>
            <a:r>
              <a:rPr lang="en-US" dirty="0"/>
              <a:t>Differential privacy </a:t>
            </a:r>
            <a:r>
              <a:rPr lang="en-US" sz="2800" dirty="0"/>
              <a:t>[</a:t>
            </a:r>
            <a:r>
              <a:rPr lang="en-US" sz="2800" dirty="0" err="1"/>
              <a:t>Dwork</a:t>
            </a:r>
            <a:r>
              <a:rPr lang="en-US" sz="2800" dirty="0"/>
              <a:t> </a:t>
            </a:r>
            <a:r>
              <a:rPr lang="en-US" sz="2800" dirty="0" err="1"/>
              <a:t>McSherry</a:t>
            </a:r>
            <a:r>
              <a:rPr lang="en-US" sz="2800" dirty="0"/>
              <a:t> Nissim Smith ‘06]</a:t>
            </a:r>
            <a:endParaRPr lang="en-US" dirty="0">
              <a:solidFill>
                <a:srgbClr val="C00000"/>
              </a:solidFill>
            </a:endParaRPr>
          </a:p>
        </p:txBody>
      </p:sp>
      <mc:AlternateContent xmlns:mc="http://schemas.openxmlformats.org/markup-compatibility/2006" xmlns:a14="http://schemas.microsoft.com/office/drawing/2010/main">
        <mc:Choice Requires="a14">
          <p:sp>
            <p:nvSpPr>
              <p:cNvPr id="22" name="Rounded Rectangular Callout 21"/>
              <p:cNvSpPr/>
              <p:nvPr/>
            </p:nvSpPr>
            <p:spPr>
              <a:xfrm>
                <a:off x="553720" y="2611743"/>
                <a:ext cx="11084560" cy="3012989"/>
              </a:xfrm>
              <a:prstGeom prst="wedgeRoundRectCallout">
                <a:avLst>
                  <a:gd name="adj1" fmla="val -41352"/>
                  <a:gd name="adj2" fmla="val 34632"/>
                  <a:gd name="adj3" fmla="val 16667"/>
                </a:avLst>
              </a:prstGeom>
              <a:solidFill>
                <a:schemeClr val="accent6">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a:p>
                <a:pPr algn="ctr"/>
                <a14:m>
                  <m:oMath xmlns:m="http://schemas.openxmlformats.org/officeDocument/2006/math">
                    <m:r>
                      <a:rPr lang="en-US" sz="3200" i="1">
                        <a:solidFill>
                          <a:schemeClr val="tx1"/>
                        </a:solidFill>
                        <a:latin typeface="Cambria Math" panose="02040503050406030204" pitchFamily="18" charset="0"/>
                      </a:rPr>
                      <m:t>𝑀</m:t>
                    </m:r>
                    <m:r>
                      <a:rPr lang="en-US" sz="3200" i="1">
                        <a:solidFill>
                          <a:schemeClr val="tx1"/>
                        </a:solidFill>
                        <a:latin typeface="Cambria Math" panose="02040503050406030204" pitchFamily="18" charset="0"/>
                      </a:rPr>
                      <m:t>:</m:t>
                    </m:r>
                    <m:sSup>
                      <m:sSupPr>
                        <m:ctrlPr>
                          <a:rPr lang="en-US" sz="3200" i="1">
                            <a:solidFill>
                              <a:schemeClr val="tx1"/>
                            </a:solidFill>
                            <a:latin typeface="Cambria Math" charset="0"/>
                          </a:rPr>
                        </m:ctrlPr>
                      </m:sSupPr>
                      <m:e>
                        <m:r>
                          <a:rPr lang="en-US" sz="3200" i="1">
                            <a:solidFill>
                              <a:schemeClr val="tx1"/>
                            </a:solidFill>
                            <a:latin typeface="Cambria Math" panose="02040503050406030204" pitchFamily="18" charset="0"/>
                          </a:rPr>
                          <m:t>𝑋</m:t>
                        </m:r>
                      </m:e>
                      <m:sup>
                        <m:r>
                          <a:rPr lang="en-US" sz="3200" i="1">
                            <a:solidFill>
                              <a:schemeClr val="tx1"/>
                            </a:solidFill>
                            <a:latin typeface="Cambria Math" panose="02040503050406030204" pitchFamily="18" charset="0"/>
                          </a:rPr>
                          <m:t>𝑛</m:t>
                        </m:r>
                      </m:sup>
                    </m:sSup>
                    <m:r>
                      <a:rPr lang="en-US" sz="3200" i="1">
                        <a:solidFill>
                          <a:schemeClr val="tx1"/>
                        </a:solidFill>
                        <a:latin typeface="Cambria Math" panose="02040503050406030204" pitchFamily="18" charset="0"/>
                      </a:rPr>
                      <m:t>→</m:t>
                    </m:r>
                    <m:r>
                      <a:rPr lang="en-US" sz="3200" i="1">
                        <a:solidFill>
                          <a:schemeClr val="tx1"/>
                        </a:solidFill>
                        <a:latin typeface="Cambria Math" panose="02040503050406030204" pitchFamily="18" charset="0"/>
                      </a:rPr>
                      <m:t>𝑇</m:t>
                    </m:r>
                  </m:oMath>
                </a14:m>
                <a:r>
                  <a:rPr lang="en-US" sz="3200" dirty="0">
                    <a:solidFill>
                      <a:schemeClr val="tx1"/>
                    </a:solidFill>
                  </a:rPr>
                  <a:t> satisfies </a:t>
                </a:r>
                <a14:m>
                  <m:oMath xmlns:m="http://schemas.openxmlformats.org/officeDocument/2006/math">
                    <m:r>
                      <a:rPr lang="en-US" sz="3200" i="1">
                        <a:solidFill>
                          <a:schemeClr val="tx1"/>
                        </a:solidFill>
                        <a:latin typeface="Cambria Math" panose="02040503050406030204" pitchFamily="18" charset="0"/>
                      </a:rPr>
                      <m:t>𝜖</m:t>
                    </m:r>
                  </m:oMath>
                </a14:m>
                <a:r>
                  <a:rPr lang="en-US" sz="3200" dirty="0">
                    <a:solidFill>
                      <a:schemeClr val="tx1"/>
                    </a:solidFill>
                  </a:rPr>
                  <a:t>-</a:t>
                </a:r>
                <a:r>
                  <a:rPr lang="en-US" sz="3200" dirty="0">
                    <a:solidFill>
                      <a:srgbClr val="C00000"/>
                    </a:solidFill>
                  </a:rPr>
                  <a:t>differential privacy </a:t>
                </a:r>
                <a:r>
                  <a:rPr lang="en-US" sz="3200" dirty="0">
                    <a:solidFill>
                      <a:schemeClr val="tx1"/>
                    </a:solidFill>
                  </a:rPr>
                  <a:t>if</a:t>
                </a:r>
                <a:br>
                  <a:rPr lang="en-US" sz="3200" dirty="0">
                    <a:solidFill>
                      <a:schemeClr val="tx1"/>
                    </a:solidFill>
                  </a:rPr>
                </a:br>
                <a:r>
                  <a:rPr lang="en-US" sz="3200" dirty="0">
                    <a:solidFill>
                      <a:schemeClr val="tx1"/>
                    </a:solidFill>
                  </a:rPr>
                  <a:t/>
                </a:r>
                <a:br>
                  <a:rPr lang="en-US" sz="3200" dirty="0">
                    <a:solidFill>
                      <a:schemeClr val="tx1"/>
                    </a:solidFill>
                  </a:rPr>
                </a:br>
                <a14:m>
                  <m:oMath xmlns:m="http://schemas.openxmlformats.org/officeDocument/2006/math">
                    <m:r>
                      <a:rPr lang="en-US" sz="3200" i="1">
                        <a:solidFill>
                          <a:schemeClr val="tx1"/>
                        </a:solidFill>
                        <a:latin typeface="Cambria Math" panose="02040503050406030204" pitchFamily="18" charset="0"/>
                      </a:rPr>
                      <m:t>∀</m:t>
                    </m:r>
                    <m:r>
                      <a:rPr lang="en-US" sz="3200" i="1">
                        <a:solidFill>
                          <a:schemeClr val="tx1"/>
                        </a:solidFill>
                        <a:latin typeface="Cambria Math" panose="02040503050406030204" pitchFamily="18" charset="0"/>
                      </a:rPr>
                      <m:t>𝑥</m:t>
                    </m:r>
                    <m:r>
                      <a:rPr lang="en-US" sz="3200" i="1">
                        <a:solidFill>
                          <a:schemeClr val="tx1"/>
                        </a:solidFill>
                        <a:latin typeface="Cambria Math" panose="02040503050406030204" pitchFamily="18" charset="0"/>
                      </a:rPr>
                      <m:t>,</m:t>
                    </m:r>
                    <m:sSup>
                      <m:sSupPr>
                        <m:ctrlPr>
                          <a:rPr lang="en-US" sz="3200" i="1">
                            <a:solidFill>
                              <a:schemeClr val="tx1"/>
                            </a:solidFill>
                            <a:latin typeface="Cambria Math" charset="0"/>
                          </a:rPr>
                        </m:ctrlPr>
                      </m:sSupPr>
                      <m:e>
                        <m:r>
                          <a:rPr lang="en-US" sz="3200" i="1">
                            <a:solidFill>
                              <a:schemeClr val="tx1"/>
                            </a:solidFill>
                            <a:latin typeface="Cambria Math" panose="02040503050406030204" pitchFamily="18" charset="0"/>
                          </a:rPr>
                          <m:t>𝑥</m:t>
                        </m:r>
                      </m:e>
                      <m:sup>
                        <m:r>
                          <a:rPr lang="en-US" sz="3200" i="1">
                            <a:solidFill>
                              <a:schemeClr val="tx1"/>
                            </a:solidFill>
                            <a:latin typeface="Cambria Math" panose="02040503050406030204" pitchFamily="18" charset="0"/>
                          </a:rPr>
                          <m:t>′</m:t>
                        </m:r>
                      </m:sup>
                    </m:sSup>
                    <m:r>
                      <a:rPr lang="en-US" sz="3200" i="1">
                        <a:solidFill>
                          <a:schemeClr val="tx1"/>
                        </a:solidFill>
                        <a:latin typeface="Cambria Math" panose="02040503050406030204" pitchFamily="18" charset="0"/>
                      </a:rPr>
                      <m:t>∈</m:t>
                    </m:r>
                    <m:sSup>
                      <m:sSupPr>
                        <m:ctrlPr>
                          <a:rPr lang="en-US" sz="3200" i="1">
                            <a:solidFill>
                              <a:schemeClr val="tx1"/>
                            </a:solidFill>
                            <a:latin typeface="Cambria Math" charset="0"/>
                          </a:rPr>
                        </m:ctrlPr>
                      </m:sSupPr>
                      <m:e>
                        <m:r>
                          <a:rPr lang="en-US" sz="3200" i="1">
                            <a:solidFill>
                              <a:schemeClr val="tx1"/>
                            </a:solidFill>
                            <a:latin typeface="Cambria Math" panose="02040503050406030204" pitchFamily="18" charset="0"/>
                          </a:rPr>
                          <m:t>𝑋</m:t>
                        </m:r>
                      </m:e>
                      <m:sup>
                        <m:r>
                          <a:rPr lang="en-US" sz="3200" i="1">
                            <a:solidFill>
                              <a:schemeClr val="tx1"/>
                            </a:solidFill>
                            <a:latin typeface="Cambria Math" panose="02040503050406030204" pitchFamily="18" charset="0"/>
                          </a:rPr>
                          <m:t>𝑛</m:t>
                        </m:r>
                      </m:sup>
                    </m:sSup>
                  </m:oMath>
                </a14:m>
                <a:r>
                  <a:rPr lang="en-US" sz="3200" dirty="0">
                    <a:solidFill>
                      <a:schemeClr val="tx1"/>
                    </a:solidFill>
                  </a:rPr>
                  <a:t> s.t. </a:t>
                </a:r>
                <a14:m>
                  <m:oMath xmlns:m="http://schemas.openxmlformats.org/officeDocument/2006/math">
                    <m:r>
                      <a:rPr lang="en-US" sz="3200" i="1">
                        <a:solidFill>
                          <a:schemeClr val="tx1"/>
                        </a:solidFill>
                        <a:latin typeface="Cambria Math" panose="02040503050406030204" pitchFamily="18" charset="0"/>
                      </a:rPr>
                      <m:t>𝑑𝑖𝑠</m:t>
                    </m:r>
                    <m:sSub>
                      <m:sSubPr>
                        <m:ctrlPr>
                          <a:rPr lang="en-US" sz="3200" i="1">
                            <a:solidFill>
                              <a:schemeClr val="tx1"/>
                            </a:solidFill>
                            <a:latin typeface="Cambria Math" charset="0"/>
                          </a:rPr>
                        </m:ctrlPr>
                      </m:sSubPr>
                      <m:e>
                        <m:r>
                          <a:rPr lang="en-US" sz="3200" i="1">
                            <a:solidFill>
                              <a:schemeClr val="tx1"/>
                            </a:solidFill>
                            <a:latin typeface="Cambria Math" panose="02040503050406030204" pitchFamily="18" charset="0"/>
                          </a:rPr>
                          <m:t>𝑡</m:t>
                        </m:r>
                      </m:e>
                      <m:sub>
                        <m:r>
                          <a:rPr lang="en-US" sz="3200" i="1">
                            <a:solidFill>
                              <a:schemeClr val="tx1"/>
                            </a:solidFill>
                            <a:latin typeface="Cambria Math" panose="02040503050406030204" pitchFamily="18" charset="0"/>
                          </a:rPr>
                          <m:t>𝐻</m:t>
                        </m:r>
                      </m:sub>
                    </m:sSub>
                    <m:d>
                      <m:dPr>
                        <m:ctrlPr>
                          <a:rPr lang="en-US" sz="3200" i="1">
                            <a:solidFill>
                              <a:schemeClr val="tx1"/>
                            </a:solidFill>
                            <a:latin typeface="Cambria Math" charset="0"/>
                          </a:rPr>
                        </m:ctrlPr>
                      </m:dPr>
                      <m:e>
                        <m:r>
                          <a:rPr lang="en-US" sz="3200" i="1">
                            <a:solidFill>
                              <a:schemeClr val="tx1"/>
                            </a:solidFill>
                            <a:latin typeface="Cambria Math" panose="02040503050406030204" pitchFamily="18" charset="0"/>
                          </a:rPr>
                          <m:t>𝑥</m:t>
                        </m:r>
                        <m:r>
                          <a:rPr lang="en-US" sz="3200" i="1">
                            <a:solidFill>
                              <a:schemeClr val="tx1"/>
                            </a:solidFill>
                            <a:latin typeface="Cambria Math" panose="02040503050406030204" pitchFamily="18" charset="0"/>
                          </a:rPr>
                          <m:t>,</m:t>
                        </m:r>
                        <m:sSup>
                          <m:sSupPr>
                            <m:ctrlPr>
                              <a:rPr lang="en-US" sz="3200" i="1">
                                <a:solidFill>
                                  <a:schemeClr val="tx1"/>
                                </a:solidFill>
                                <a:latin typeface="Cambria Math" charset="0"/>
                              </a:rPr>
                            </m:ctrlPr>
                          </m:sSupPr>
                          <m:e>
                            <m:r>
                              <a:rPr lang="en-US" sz="3200" i="1">
                                <a:solidFill>
                                  <a:schemeClr val="tx1"/>
                                </a:solidFill>
                                <a:latin typeface="Cambria Math" panose="02040503050406030204" pitchFamily="18" charset="0"/>
                              </a:rPr>
                              <m:t>𝑥</m:t>
                            </m:r>
                          </m:e>
                          <m:sup>
                            <m:r>
                              <a:rPr lang="en-US" sz="3200" i="1">
                                <a:solidFill>
                                  <a:schemeClr val="tx1"/>
                                </a:solidFill>
                                <a:latin typeface="Cambria Math" panose="02040503050406030204" pitchFamily="18" charset="0"/>
                              </a:rPr>
                              <m:t>′</m:t>
                            </m:r>
                          </m:sup>
                        </m:sSup>
                      </m:e>
                    </m:d>
                    <m:r>
                      <a:rPr lang="en-US" sz="3200" i="1">
                        <a:solidFill>
                          <a:schemeClr val="tx1"/>
                        </a:solidFill>
                        <a:latin typeface="Cambria Math" panose="02040503050406030204" pitchFamily="18" charset="0"/>
                      </a:rPr>
                      <m:t>=1</m:t>
                    </m:r>
                  </m:oMath>
                </a14:m>
                <a:r>
                  <a:rPr lang="en-US" sz="3200" dirty="0" smtClean="0">
                    <a:solidFill>
                      <a:schemeClr val="tx1"/>
                    </a:solidFill>
                  </a:rPr>
                  <a:t>,</a:t>
                </a:r>
                <a:r>
                  <a:rPr lang="en-US" sz="3200" dirty="0">
                    <a:solidFill>
                      <a:schemeClr val="tx1"/>
                    </a:solidFill>
                  </a:rPr>
                  <a:t> </a:t>
                </a:r>
                <a14:m>
                  <m:oMath xmlns:m="http://schemas.openxmlformats.org/officeDocument/2006/math">
                    <m:r>
                      <a:rPr lang="en-US" sz="3200" i="1">
                        <a:solidFill>
                          <a:schemeClr val="tx1"/>
                        </a:solidFill>
                        <a:latin typeface="Cambria Math" panose="02040503050406030204" pitchFamily="18" charset="0"/>
                      </a:rPr>
                      <m:t>∀</m:t>
                    </m:r>
                    <m:r>
                      <a:rPr lang="en-US" sz="3200" i="1">
                        <a:solidFill>
                          <a:schemeClr val="tx1"/>
                        </a:solidFill>
                        <a:latin typeface="Cambria Math" panose="02040503050406030204" pitchFamily="18" charset="0"/>
                      </a:rPr>
                      <m:t>𝑆</m:t>
                    </m:r>
                    <m:r>
                      <a:rPr lang="en-US" sz="3200" i="1">
                        <a:solidFill>
                          <a:schemeClr val="tx1"/>
                        </a:solidFill>
                        <a:latin typeface="Cambria Math" panose="02040503050406030204" pitchFamily="18" charset="0"/>
                      </a:rPr>
                      <m:t>⊆</m:t>
                    </m:r>
                    <m:r>
                      <a:rPr lang="en-US" sz="3200" i="1">
                        <a:solidFill>
                          <a:schemeClr val="tx1"/>
                        </a:solidFill>
                        <a:latin typeface="Cambria Math" panose="02040503050406030204" pitchFamily="18" charset="0"/>
                      </a:rPr>
                      <m:t>𝑇</m:t>
                    </m:r>
                  </m:oMath>
                </a14:m>
                <a:r>
                  <a:rPr lang="en-US" sz="3200" dirty="0">
                    <a:solidFill>
                      <a:schemeClr val="tx1"/>
                    </a:solidFill>
                  </a:rPr>
                  <a:t>,</a:t>
                </a:r>
                <a:br>
                  <a:rPr lang="en-US" sz="3200" dirty="0">
                    <a:solidFill>
                      <a:schemeClr val="tx1"/>
                    </a:solidFill>
                  </a:rPr>
                </a:br>
                <a:endParaRPr lang="en-US" sz="3200" dirty="0">
                  <a:solidFill>
                    <a:schemeClr val="tx1"/>
                  </a:solidFill>
                </a:endParaRPr>
              </a:p>
              <a:p>
                <a:pPr algn="ctr"/>
                <a14:m>
                  <m:oMath xmlns:m="http://schemas.openxmlformats.org/officeDocument/2006/math">
                    <m:func>
                      <m:funcPr>
                        <m:ctrlPr>
                          <a:rPr lang="en-US" sz="3200" i="1">
                            <a:solidFill>
                              <a:schemeClr val="tx1"/>
                            </a:solidFill>
                            <a:latin typeface="Cambria Math" charset="0"/>
                          </a:rPr>
                        </m:ctrlPr>
                      </m:funcPr>
                      <m:fName>
                        <m:limLow>
                          <m:limLowPr>
                            <m:ctrlPr>
                              <a:rPr lang="en-US" sz="3200" i="1">
                                <a:solidFill>
                                  <a:schemeClr val="tx1"/>
                                </a:solidFill>
                                <a:latin typeface="Cambria Math" charset="0"/>
                              </a:rPr>
                            </m:ctrlPr>
                          </m:limLowPr>
                          <m:e>
                            <m:r>
                              <m:rPr>
                                <m:sty m:val="p"/>
                              </m:rPr>
                              <a:rPr lang="en-US" sz="3200">
                                <a:solidFill>
                                  <a:schemeClr val="tx1"/>
                                </a:solidFill>
                                <a:latin typeface="Cambria Math" panose="02040503050406030204" pitchFamily="18" charset="0"/>
                              </a:rPr>
                              <m:t>Pr</m:t>
                            </m:r>
                          </m:e>
                          <m:lim>
                            <m:r>
                              <m:rPr>
                                <m:sty m:val="p"/>
                              </m:rPr>
                              <a:rPr lang="en-US" sz="3200">
                                <a:solidFill>
                                  <a:schemeClr val="tx1"/>
                                </a:solidFill>
                                <a:latin typeface="Cambria Math" panose="02040503050406030204" pitchFamily="18" charset="0"/>
                              </a:rPr>
                              <m:t>M</m:t>
                            </m:r>
                          </m:lim>
                        </m:limLow>
                      </m:fName>
                      <m:e>
                        <m:d>
                          <m:dPr>
                            <m:begChr m:val="["/>
                            <m:endChr m:val="]"/>
                            <m:ctrlPr>
                              <a:rPr lang="en-US" sz="3200" i="1">
                                <a:solidFill>
                                  <a:schemeClr val="tx1"/>
                                </a:solidFill>
                                <a:latin typeface="Cambria Math" charset="0"/>
                              </a:rPr>
                            </m:ctrlPr>
                          </m:dPr>
                          <m:e>
                            <m:r>
                              <a:rPr lang="en-US" sz="3200" i="1">
                                <a:solidFill>
                                  <a:schemeClr val="tx1"/>
                                </a:solidFill>
                                <a:latin typeface="Cambria Math" panose="02040503050406030204" pitchFamily="18" charset="0"/>
                              </a:rPr>
                              <m:t>𝑀</m:t>
                            </m:r>
                            <m:d>
                              <m:dPr>
                                <m:ctrlPr>
                                  <a:rPr lang="en-US" sz="3200" i="1">
                                    <a:solidFill>
                                      <a:schemeClr val="tx1"/>
                                    </a:solidFill>
                                    <a:latin typeface="Cambria Math" charset="0"/>
                                  </a:rPr>
                                </m:ctrlPr>
                              </m:dPr>
                              <m:e>
                                <m:r>
                                  <a:rPr lang="en-US" sz="3200" i="1">
                                    <a:solidFill>
                                      <a:schemeClr val="tx1"/>
                                    </a:solidFill>
                                    <a:latin typeface="Cambria Math" panose="02040503050406030204" pitchFamily="18" charset="0"/>
                                  </a:rPr>
                                  <m:t>𝑥</m:t>
                                </m:r>
                              </m:e>
                            </m:d>
                            <m:r>
                              <a:rPr lang="en-US" sz="3200" i="1">
                                <a:solidFill>
                                  <a:schemeClr val="tx1"/>
                                </a:solidFill>
                                <a:latin typeface="Cambria Math" panose="02040503050406030204" pitchFamily="18" charset="0"/>
                              </a:rPr>
                              <m:t>∈</m:t>
                            </m:r>
                            <m:r>
                              <a:rPr lang="en-US" sz="3200" i="1">
                                <a:solidFill>
                                  <a:schemeClr val="tx1"/>
                                </a:solidFill>
                                <a:latin typeface="Cambria Math" panose="02040503050406030204" pitchFamily="18" charset="0"/>
                              </a:rPr>
                              <m:t>𝑆</m:t>
                            </m:r>
                          </m:e>
                        </m:d>
                      </m:e>
                    </m:func>
                    <m:r>
                      <a:rPr lang="en-US" sz="3200" i="1">
                        <a:solidFill>
                          <a:schemeClr val="tx1"/>
                        </a:solidFill>
                        <a:latin typeface="Cambria Math" panose="02040503050406030204" pitchFamily="18" charset="0"/>
                      </a:rPr>
                      <m:t>≤</m:t>
                    </m:r>
                    <m:sSup>
                      <m:sSupPr>
                        <m:ctrlPr>
                          <a:rPr lang="en-US" sz="3200" i="1">
                            <a:solidFill>
                              <a:schemeClr val="tx1"/>
                            </a:solidFill>
                            <a:latin typeface="Cambria Math" charset="0"/>
                          </a:rPr>
                        </m:ctrlPr>
                      </m:sSupPr>
                      <m:e>
                        <m:r>
                          <a:rPr lang="en-US" sz="3200" i="1">
                            <a:solidFill>
                              <a:schemeClr val="tx1"/>
                            </a:solidFill>
                            <a:latin typeface="Cambria Math" panose="02040503050406030204" pitchFamily="18" charset="0"/>
                          </a:rPr>
                          <m:t>𝑒</m:t>
                        </m:r>
                      </m:e>
                      <m:sup>
                        <m:r>
                          <a:rPr lang="en-US" sz="3200" i="1">
                            <a:solidFill>
                              <a:schemeClr val="tx1"/>
                            </a:solidFill>
                            <a:latin typeface="Cambria Math" panose="02040503050406030204" pitchFamily="18" charset="0"/>
                          </a:rPr>
                          <m:t>𝜖</m:t>
                        </m:r>
                      </m:sup>
                    </m:sSup>
                    <m:func>
                      <m:funcPr>
                        <m:ctrlPr>
                          <a:rPr lang="en-US" sz="3200" i="1">
                            <a:solidFill>
                              <a:schemeClr val="tx1"/>
                            </a:solidFill>
                            <a:latin typeface="Cambria Math" charset="0"/>
                          </a:rPr>
                        </m:ctrlPr>
                      </m:funcPr>
                      <m:fName>
                        <m:limLow>
                          <m:limLowPr>
                            <m:ctrlPr>
                              <a:rPr lang="en-US" sz="3200" i="1">
                                <a:solidFill>
                                  <a:schemeClr val="tx1"/>
                                </a:solidFill>
                                <a:latin typeface="Cambria Math" charset="0"/>
                              </a:rPr>
                            </m:ctrlPr>
                          </m:limLowPr>
                          <m:e>
                            <m:r>
                              <m:rPr>
                                <m:sty m:val="p"/>
                              </m:rPr>
                              <a:rPr lang="en-US" sz="3200">
                                <a:solidFill>
                                  <a:schemeClr val="tx1"/>
                                </a:solidFill>
                                <a:latin typeface="Cambria Math" panose="02040503050406030204" pitchFamily="18" charset="0"/>
                              </a:rPr>
                              <m:t>Pr</m:t>
                            </m:r>
                          </m:e>
                          <m:lim>
                            <m:r>
                              <m:rPr>
                                <m:sty m:val="p"/>
                              </m:rPr>
                              <a:rPr lang="en-US" sz="3200">
                                <a:solidFill>
                                  <a:schemeClr val="tx1"/>
                                </a:solidFill>
                                <a:latin typeface="Cambria Math" panose="02040503050406030204" pitchFamily="18" charset="0"/>
                              </a:rPr>
                              <m:t>M</m:t>
                            </m:r>
                          </m:lim>
                        </m:limLow>
                      </m:fName>
                      <m:e>
                        <m:d>
                          <m:dPr>
                            <m:begChr m:val="["/>
                            <m:endChr m:val="]"/>
                            <m:ctrlPr>
                              <a:rPr lang="en-US" sz="3200" i="1">
                                <a:solidFill>
                                  <a:schemeClr val="tx1"/>
                                </a:solidFill>
                                <a:latin typeface="Cambria Math" charset="0"/>
                              </a:rPr>
                            </m:ctrlPr>
                          </m:dPr>
                          <m:e>
                            <m:r>
                              <a:rPr lang="en-US" sz="3200" i="1">
                                <a:solidFill>
                                  <a:schemeClr val="tx1"/>
                                </a:solidFill>
                                <a:latin typeface="Cambria Math" panose="02040503050406030204" pitchFamily="18" charset="0"/>
                              </a:rPr>
                              <m:t>𝑀</m:t>
                            </m:r>
                            <m:d>
                              <m:dPr>
                                <m:ctrlPr>
                                  <a:rPr lang="en-US" sz="3200" i="1">
                                    <a:solidFill>
                                      <a:schemeClr val="tx1"/>
                                    </a:solidFill>
                                    <a:latin typeface="Cambria Math" charset="0"/>
                                  </a:rPr>
                                </m:ctrlPr>
                              </m:dPr>
                              <m:e>
                                <m:sSup>
                                  <m:sSupPr>
                                    <m:ctrlPr>
                                      <a:rPr lang="en-US" sz="3200" i="1">
                                        <a:solidFill>
                                          <a:schemeClr val="tx1"/>
                                        </a:solidFill>
                                        <a:latin typeface="Cambria Math" charset="0"/>
                                      </a:rPr>
                                    </m:ctrlPr>
                                  </m:sSupPr>
                                  <m:e>
                                    <m:r>
                                      <a:rPr lang="en-US" sz="3200" i="1">
                                        <a:solidFill>
                                          <a:schemeClr val="tx1"/>
                                        </a:solidFill>
                                        <a:latin typeface="Cambria Math" panose="02040503050406030204" pitchFamily="18" charset="0"/>
                                      </a:rPr>
                                      <m:t>𝑥</m:t>
                                    </m:r>
                                  </m:e>
                                  <m:sup>
                                    <m:r>
                                      <a:rPr lang="en-US" sz="3200" i="1">
                                        <a:solidFill>
                                          <a:schemeClr val="tx1"/>
                                        </a:solidFill>
                                        <a:latin typeface="Cambria Math" panose="02040503050406030204" pitchFamily="18" charset="0"/>
                                      </a:rPr>
                                      <m:t>′</m:t>
                                    </m:r>
                                  </m:sup>
                                </m:sSup>
                              </m:e>
                            </m:d>
                            <m:r>
                              <a:rPr lang="en-US" sz="3200" i="1">
                                <a:solidFill>
                                  <a:schemeClr val="tx1"/>
                                </a:solidFill>
                                <a:latin typeface="Cambria Math" panose="02040503050406030204" pitchFamily="18" charset="0"/>
                              </a:rPr>
                              <m:t>∈</m:t>
                            </m:r>
                            <m:r>
                              <a:rPr lang="en-US" sz="3200" i="1">
                                <a:solidFill>
                                  <a:schemeClr val="tx1"/>
                                </a:solidFill>
                                <a:latin typeface="Cambria Math" panose="02040503050406030204" pitchFamily="18" charset="0"/>
                              </a:rPr>
                              <m:t>𝑆</m:t>
                            </m:r>
                          </m:e>
                        </m:d>
                      </m:e>
                    </m:func>
                  </m:oMath>
                </a14:m>
                <a:r>
                  <a:rPr lang="en-US" sz="3200" dirty="0">
                    <a:solidFill>
                      <a:schemeClr val="tx1"/>
                    </a:solidFill>
                  </a:rPr>
                  <a:t>.</a:t>
                </a:r>
              </a:p>
              <a:p>
                <a:pPr algn="ctr"/>
                <a:endParaRPr lang="en-US" sz="3200" dirty="0">
                  <a:solidFill>
                    <a:schemeClr val="tx1"/>
                  </a:solidFill>
                </a:endParaRPr>
              </a:p>
            </p:txBody>
          </p:sp>
        </mc:Choice>
        <mc:Fallback xmlns="">
          <p:sp>
            <p:nvSpPr>
              <p:cNvPr id="22" name="Rounded Rectangular Callout 21"/>
              <p:cNvSpPr>
                <a:spLocks noRot="1" noChangeAspect="1" noMove="1" noResize="1" noEditPoints="1" noAdjustHandles="1" noChangeArrowheads="1" noChangeShapeType="1" noTextEdit="1"/>
              </p:cNvSpPr>
              <p:nvPr/>
            </p:nvSpPr>
            <p:spPr>
              <a:xfrm>
                <a:off x="553720" y="2611743"/>
                <a:ext cx="11084560" cy="3012989"/>
              </a:xfrm>
              <a:prstGeom prst="wedgeRoundRectCallout">
                <a:avLst>
                  <a:gd name="adj1" fmla="val -41352"/>
                  <a:gd name="adj2" fmla="val 34632"/>
                  <a:gd name="adj3" fmla="val 16667"/>
                </a:avLst>
              </a:prstGeom>
              <a:blipFill rotWithShape="0">
                <a:blip r:embed="rId3"/>
                <a:stretch>
                  <a:fillRect/>
                </a:stretch>
              </a:blipFill>
              <a:ln>
                <a:noFill/>
              </a:ln>
              <a:effectLst>
                <a:softEdge rad="63500"/>
              </a:effectLst>
            </p:spPr>
            <p:txBody>
              <a:bodyPr/>
              <a:lstStyle/>
              <a:p>
                <a:r>
                  <a:rPr lang="en-US">
                    <a:noFill/>
                  </a:rPr>
                  <a:t> </a:t>
                </a:r>
              </a:p>
            </p:txBody>
          </p:sp>
        </mc:Fallback>
      </mc:AlternateContent>
      <p:sp>
        <p:nvSpPr>
          <p:cNvPr id="4" name="TextBox 3"/>
          <p:cNvSpPr txBox="1"/>
          <p:nvPr/>
        </p:nvSpPr>
        <p:spPr>
          <a:xfrm>
            <a:off x="11418275" y="6283569"/>
            <a:ext cx="562708" cy="375138"/>
          </a:xfrm>
          <a:prstGeom prst="rect">
            <a:avLst/>
          </a:prstGeom>
          <a:noFill/>
        </p:spPr>
        <p:txBody>
          <a:bodyPr wrap="square" rtlCol="0">
            <a:spAutoFit/>
          </a:bodyPr>
          <a:lstStyle/>
          <a:p>
            <a:pPr algn="ctr"/>
            <a:r>
              <a:rPr lang="en-US" dirty="0" smtClean="0"/>
              <a:t>9</a:t>
            </a:r>
            <a:endParaRPr lang="en-US" dirty="0"/>
          </a:p>
        </p:txBody>
      </p:sp>
    </p:spTree>
    <p:extLst>
      <p:ext uri="{BB962C8B-B14F-4D97-AF65-F5344CB8AC3E}">
        <p14:creationId xmlns:p14="http://schemas.microsoft.com/office/powerpoint/2010/main" val="1165325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Interpreting differential privacy</a:t>
            </a:r>
            <a:endParaRPr lang="en-US" dirty="0"/>
          </a:p>
        </p:txBody>
      </p:sp>
      <p:sp>
        <p:nvSpPr>
          <p:cNvPr id="3" name="Content Placeholder 2"/>
          <p:cNvSpPr>
            <a:spLocks noGrp="1"/>
          </p:cNvSpPr>
          <p:nvPr>
            <p:ph idx="1"/>
          </p:nvPr>
        </p:nvSpPr>
        <p:spPr>
          <a:prstGeom prst="rect">
            <a:avLst/>
          </a:prstGeom>
        </p:spPr>
        <p:txBody>
          <a:bodyPr>
            <a:noAutofit/>
          </a:bodyPr>
          <a:lstStyle/>
          <a:p>
            <a:r>
              <a:rPr lang="en-US" dirty="0" smtClean="0">
                <a:latin typeface="Trebuchet MS" charset="0"/>
                <a:ea typeface="Trebuchet MS" charset="0"/>
                <a:cs typeface="Trebuchet MS" charset="0"/>
              </a:rPr>
              <a:t>DP is </a:t>
            </a:r>
            <a:r>
              <a:rPr lang="en-US" i="1" dirty="0" smtClean="0">
                <a:latin typeface="Trebuchet MS" charset="0"/>
                <a:ea typeface="Trebuchet MS" charset="0"/>
                <a:cs typeface="Trebuchet MS" charset="0"/>
              </a:rPr>
              <a:t>parameterized</a:t>
            </a:r>
            <a:r>
              <a:rPr lang="en-US" dirty="0" smtClean="0">
                <a:latin typeface="Trebuchet MS" charset="0"/>
                <a:ea typeface="Trebuchet MS" charset="0"/>
                <a:cs typeface="Trebuchet MS" charset="0"/>
              </a:rPr>
              <a:t>. Smaller 𝜀 means better privacy.</a:t>
            </a:r>
          </a:p>
          <a:p>
            <a:pPr lvl="1"/>
            <a:r>
              <a:rPr lang="en-US" dirty="0" smtClean="0">
                <a:latin typeface="Trebuchet MS" charset="0"/>
                <a:ea typeface="Trebuchet MS" charset="0"/>
                <a:cs typeface="Trebuchet MS" charset="0"/>
              </a:rPr>
              <a:t>Allows bounding privacy loss of a combination of analyses via </a:t>
            </a:r>
            <a:r>
              <a:rPr lang="en-US" i="1" dirty="0" smtClean="0">
                <a:solidFill>
                  <a:srgbClr val="C00000"/>
                </a:solidFill>
                <a:latin typeface="Trebuchet MS" charset="0"/>
                <a:ea typeface="Trebuchet MS" charset="0"/>
                <a:cs typeface="Trebuchet MS" charset="0"/>
              </a:rPr>
              <a:t>composition theorems.</a:t>
            </a:r>
          </a:p>
          <a:p>
            <a:r>
              <a:rPr lang="en-US" dirty="0" smtClean="0">
                <a:solidFill>
                  <a:srgbClr val="C00000"/>
                </a:solidFill>
                <a:latin typeface="Trebuchet MS" charset="0"/>
                <a:ea typeface="Trebuchet MS" charset="0"/>
                <a:cs typeface="Trebuchet MS" charset="0"/>
              </a:rPr>
              <a:t>“</a:t>
            </a:r>
            <a:r>
              <a:rPr lang="en-US" dirty="0">
                <a:solidFill>
                  <a:srgbClr val="C00000"/>
                </a:solidFill>
                <a:latin typeface="Trebuchet MS" charset="0"/>
                <a:ea typeface="Trebuchet MS" charset="0"/>
                <a:cs typeface="Trebuchet MS" charset="0"/>
              </a:rPr>
              <a:t>Automatic” opt-out: </a:t>
            </a:r>
            <a:r>
              <a:rPr lang="en-US" dirty="0">
                <a:latin typeface="Trebuchet MS" charset="0"/>
                <a:ea typeface="Trebuchet MS" charset="0"/>
                <a:cs typeface="Trebuchet MS" charset="0"/>
              </a:rPr>
              <a:t>I am protected (almost) as if my info is not used at all</a:t>
            </a:r>
            <a:r>
              <a:rPr lang="en-US" dirty="0" smtClean="0">
                <a:latin typeface="Trebuchet MS" charset="0"/>
                <a:ea typeface="Trebuchet MS" charset="0"/>
                <a:cs typeface="Trebuchet MS" charset="0"/>
              </a:rPr>
              <a:t>.</a:t>
            </a:r>
            <a:endParaRPr lang="en-US" dirty="0">
              <a:solidFill>
                <a:srgbClr val="C00000"/>
              </a:solidFill>
              <a:latin typeface="Trebuchet MS" charset="0"/>
              <a:ea typeface="Trebuchet MS" charset="0"/>
              <a:cs typeface="Trebuchet MS" charset="0"/>
            </a:endParaRPr>
          </a:p>
          <a:p>
            <a:r>
              <a:rPr lang="en-US" dirty="0">
                <a:solidFill>
                  <a:srgbClr val="C00000"/>
                </a:solidFill>
                <a:latin typeface="Trebuchet MS" charset="0"/>
                <a:ea typeface="Trebuchet MS" charset="0"/>
                <a:cs typeface="Trebuchet MS" charset="0"/>
              </a:rPr>
              <a:t>Plausible deniability:</a:t>
            </a:r>
            <a:r>
              <a:rPr lang="en-US" dirty="0">
                <a:latin typeface="Trebuchet MS" charset="0"/>
                <a:ea typeface="Trebuchet MS" charset="0"/>
                <a:cs typeface="Trebuchet MS" charset="0"/>
              </a:rPr>
              <a:t> I can claim any value for my information as outcome is (almost) as likely with that value</a:t>
            </a:r>
            <a:r>
              <a:rPr lang="en-US" dirty="0" smtClean="0">
                <a:latin typeface="Trebuchet MS" charset="0"/>
                <a:ea typeface="Trebuchet MS" charset="0"/>
                <a:cs typeface="Trebuchet MS" charset="0"/>
              </a:rPr>
              <a:t>.</a:t>
            </a:r>
            <a:endParaRPr lang="en-US" dirty="0">
              <a:solidFill>
                <a:srgbClr val="C00000"/>
              </a:solidFill>
              <a:latin typeface="Trebuchet MS" charset="0"/>
              <a:ea typeface="Trebuchet MS" charset="0"/>
              <a:cs typeface="Trebuchet MS" charset="0"/>
            </a:endParaRPr>
          </a:p>
          <a:p>
            <a:pPr>
              <a:spcAft>
                <a:spcPts val="1600"/>
              </a:spcAft>
            </a:pPr>
            <a:r>
              <a:rPr lang="en-US" dirty="0">
                <a:solidFill>
                  <a:srgbClr val="C00000"/>
                </a:solidFill>
                <a:latin typeface="Trebuchet MS" charset="0"/>
                <a:ea typeface="Trebuchet MS" charset="0"/>
                <a:cs typeface="Trebuchet MS" charset="0"/>
              </a:rPr>
              <a:t>I incur limited risk: </a:t>
            </a:r>
            <a:r>
              <a:rPr lang="en-US" dirty="0">
                <a:latin typeface="Trebuchet MS" charset="0"/>
                <a:ea typeface="Trebuchet MS" charset="0"/>
                <a:cs typeface="Trebuchet MS" charset="0"/>
              </a:rPr>
              <a:t>Contributing my real info can increase the probability I will be denied insurance by at most 1%.</a:t>
            </a:r>
          </a:p>
          <a:p>
            <a:pPr lvl="1"/>
            <a:r>
              <a:rPr lang="en-US" dirty="0">
                <a:latin typeface="Trebuchet MS" charset="0"/>
                <a:ea typeface="Trebuchet MS" charset="0"/>
                <a:cs typeface="Trebuchet MS" charset="0"/>
              </a:rPr>
              <a:t>When compared with not participating, or contributing fake info.</a:t>
            </a:r>
          </a:p>
        </p:txBody>
      </p:sp>
      <p:sp>
        <p:nvSpPr>
          <p:cNvPr id="5" name="TextBox 4"/>
          <p:cNvSpPr txBox="1"/>
          <p:nvPr/>
        </p:nvSpPr>
        <p:spPr>
          <a:xfrm>
            <a:off x="11418275" y="6283569"/>
            <a:ext cx="562708" cy="375138"/>
          </a:xfrm>
          <a:prstGeom prst="rect">
            <a:avLst/>
          </a:prstGeom>
          <a:noFill/>
        </p:spPr>
        <p:txBody>
          <a:bodyPr wrap="square" rtlCol="0">
            <a:spAutoFit/>
          </a:bodyPr>
          <a:lstStyle/>
          <a:p>
            <a:pPr algn="ctr"/>
            <a:r>
              <a:rPr lang="en-US" dirty="0" smtClean="0"/>
              <a:t>10</a:t>
            </a:r>
            <a:endParaRPr lang="en-US" dirty="0"/>
          </a:p>
        </p:txBody>
      </p:sp>
    </p:spTree>
    <p:extLst>
      <p:ext uri="{BB962C8B-B14F-4D97-AF65-F5344CB8AC3E}">
        <p14:creationId xmlns:p14="http://schemas.microsoft.com/office/powerpoint/2010/main" val="139427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213822" y="1288473"/>
            <a:ext cx="2294678" cy="3383280"/>
          </a:xfrm>
          <a:prstGeom prst="rect">
            <a:avLst/>
          </a:prstGeom>
        </p:spPr>
      </p:pic>
      <p:sp>
        <p:nvSpPr>
          <p:cNvPr id="2" name="TextBox 1"/>
          <p:cNvSpPr txBox="1"/>
          <p:nvPr/>
        </p:nvSpPr>
        <p:spPr>
          <a:xfrm>
            <a:off x="1792941" y="4671753"/>
            <a:ext cx="1976054" cy="369332"/>
          </a:xfrm>
          <a:prstGeom prst="rect">
            <a:avLst/>
          </a:prstGeom>
          <a:noFill/>
        </p:spPr>
        <p:txBody>
          <a:bodyPr wrap="none" rtlCol="0">
            <a:spAutoFit/>
          </a:bodyPr>
          <a:lstStyle/>
          <a:p>
            <a:r>
              <a:rPr lang="en-US" dirty="0" smtClean="0"/>
              <a:t> computer scientist</a:t>
            </a:r>
            <a:endParaRPr lang="en-US" dirty="0"/>
          </a:p>
        </p:txBody>
      </p:sp>
      <p:sp>
        <p:nvSpPr>
          <p:cNvPr id="3" name="TextBox 2"/>
          <p:cNvSpPr txBox="1"/>
          <p:nvPr/>
        </p:nvSpPr>
        <p:spPr>
          <a:xfrm>
            <a:off x="11418275" y="6283569"/>
            <a:ext cx="562708" cy="375138"/>
          </a:xfrm>
          <a:prstGeom prst="rect">
            <a:avLst/>
          </a:prstGeom>
          <a:noFill/>
        </p:spPr>
        <p:txBody>
          <a:bodyPr wrap="square" rtlCol="0">
            <a:spAutoFit/>
          </a:bodyPr>
          <a:lstStyle/>
          <a:p>
            <a:pPr algn="ctr"/>
            <a:r>
              <a:rPr lang="en-US" smtClean="0"/>
              <a:t>1</a:t>
            </a:r>
            <a:endParaRPr lang="en-US"/>
          </a:p>
        </p:txBody>
      </p:sp>
    </p:spTree>
    <p:extLst>
      <p:ext uri="{BB962C8B-B14F-4D97-AF65-F5344CB8AC3E}">
        <p14:creationId xmlns:p14="http://schemas.microsoft.com/office/powerpoint/2010/main" val="20761365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070538" y="1781908"/>
            <a:ext cx="10121463" cy="5044900"/>
          </a:xfrm>
          <a:prstGeom prst="rect">
            <a:avLst/>
          </a:prstGeom>
        </p:spPr>
      </p:pic>
      <p:sp>
        <p:nvSpPr>
          <p:cNvPr id="2" name="Title 1"/>
          <p:cNvSpPr>
            <a:spLocks noGrp="1"/>
          </p:cNvSpPr>
          <p:nvPr>
            <p:ph type="title"/>
          </p:nvPr>
        </p:nvSpPr>
        <p:spPr>
          <a:xfrm>
            <a:off x="0" y="274639"/>
            <a:ext cx="12192000" cy="928196"/>
          </a:xfrm>
        </p:spPr>
        <p:txBody>
          <a:bodyPr/>
          <a:lstStyle/>
          <a:p>
            <a:r>
              <a:rPr lang="en-US" dirty="0" smtClean="0"/>
              <a:t>U.S</a:t>
            </a:r>
            <a:r>
              <a:rPr lang="en-US" dirty="0"/>
              <a:t>. Census </a:t>
            </a:r>
            <a:r>
              <a:rPr lang="en-US" dirty="0" smtClean="0"/>
              <a:t>Bureau (2008 AD)</a:t>
            </a:r>
            <a:endParaRPr lang="en-US" dirty="0"/>
          </a:p>
        </p:txBody>
      </p:sp>
      <p:sp>
        <p:nvSpPr>
          <p:cNvPr id="4" name="Rectangle 3"/>
          <p:cNvSpPr/>
          <p:nvPr/>
        </p:nvSpPr>
        <p:spPr>
          <a:xfrm>
            <a:off x="0" y="1308196"/>
            <a:ext cx="4530091" cy="338554"/>
          </a:xfrm>
          <a:prstGeom prst="rect">
            <a:avLst/>
          </a:prstGeom>
        </p:spPr>
        <p:txBody>
          <a:bodyPr wrap="square">
            <a:spAutoFit/>
          </a:bodyPr>
          <a:lstStyle/>
          <a:p>
            <a:pPr lvl="0"/>
            <a:r>
              <a:rPr lang="en-US" sz="1600" dirty="0">
                <a:solidFill>
                  <a:prstClr val="black"/>
                </a:solidFill>
                <a:hlinkClick r:id="rId4"/>
              </a:rPr>
              <a:t>http://onthemap.ces.census.gov</a:t>
            </a:r>
            <a:r>
              <a:rPr lang="en-US" sz="1600" dirty="0">
                <a:solidFill>
                  <a:prstClr val="black"/>
                </a:solidFill>
              </a:rPr>
              <a:t> </a:t>
            </a:r>
          </a:p>
        </p:txBody>
      </p:sp>
      <p:sp>
        <p:nvSpPr>
          <p:cNvPr id="8" name="TextBox 7"/>
          <p:cNvSpPr txBox="1"/>
          <p:nvPr/>
        </p:nvSpPr>
        <p:spPr>
          <a:xfrm>
            <a:off x="11418275" y="6283569"/>
            <a:ext cx="562708" cy="375138"/>
          </a:xfrm>
          <a:prstGeom prst="rect">
            <a:avLst/>
          </a:prstGeom>
          <a:noFill/>
        </p:spPr>
        <p:txBody>
          <a:bodyPr wrap="square" rtlCol="0">
            <a:spAutoFit/>
          </a:bodyPr>
          <a:lstStyle/>
          <a:p>
            <a:pPr algn="ctr"/>
            <a:r>
              <a:rPr lang="en-US" dirty="0" smtClean="0"/>
              <a:t>11</a:t>
            </a:r>
            <a:endParaRPr lang="en-US" dirty="0"/>
          </a:p>
        </p:txBody>
      </p:sp>
    </p:spTree>
    <p:extLst>
      <p:ext uri="{BB962C8B-B14F-4D97-AF65-F5344CB8AC3E}">
        <p14:creationId xmlns:p14="http://schemas.microsoft.com/office/powerpoint/2010/main" val="12718818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21296" t="9724" r="16111" b="6818"/>
          <a:stretch/>
        </p:blipFill>
        <p:spPr>
          <a:xfrm>
            <a:off x="2438400" y="519287"/>
            <a:ext cx="7631291" cy="5723467"/>
          </a:xfrm>
          <a:prstGeom prst="rect">
            <a:avLst/>
          </a:prstGeom>
        </p:spPr>
      </p:pic>
      <p:sp>
        <p:nvSpPr>
          <p:cNvPr id="7" name="Rounded Rectangle 6"/>
          <p:cNvSpPr/>
          <p:nvPr/>
        </p:nvSpPr>
        <p:spPr>
          <a:xfrm>
            <a:off x="3068593" y="5000160"/>
            <a:ext cx="1013460" cy="152400"/>
          </a:xfrm>
          <a:prstGeom prst="roundRect">
            <a:avLst/>
          </a:prstGeom>
          <a:solidFill>
            <a:srgbClr val="FFFF99">
              <a:alpha val="40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kern="0">
              <a:solidFill>
                <a:sysClr val="windowText" lastClr="000000"/>
              </a:solidFill>
            </a:endParaRPr>
          </a:p>
        </p:txBody>
      </p:sp>
      <p:sp>
        <p:nvSpPr>
          <p:cNvPr id="5" name="Title 1"/>
          <p:cNvSpPr txBox="1">
            <a:spLocks/>
          </p:cNvSpPr>
          <p:nvPr/>
        </p:nvSpPr>
        <p:spPr>
          <a:xfrm>
            <a:off x="0" y="333252"/>
            <a:ext cx="12192000" cy="1143000"/>
          </a:xfrm>
          <a:prstGeom prst="rect">
            <a:avLst/>
          </a:prstGeom>
        </p:spPr>
        <p:txBody>
          <a:bodyPr/>
          <a:lstStyle>
            <a:lvl1pPr algn="ctr" defTabSz="457200" rtl="0" eaLnBrk="1" latinLnBrk="0" hangingPunct="1">
              <a:spcBef>
                <a:spcPct val="0"/>
              </a:spcBef>
              <a:buNone/>
              <a:defRPr sz="3400" b="1" i="0" kern="1200" cap="all" baseline="0">
                <a:solidFill>
                  <a:srgbClr val="AF84AD"/>
                </a:solidFill>
                <a:latin typeface="Verdana"/>
                <a:ea typeface="+mj-ea"/>
                <a:cs typeface="+mj-cs"/>
              </a:defRPr>
            </a:lvl1pPr>
          </a:lstStyle>
          <a:p>
            <a:r>
              <a:rPr lang="en-US" sz="4533" b="0" dirty="0" smtClean="0"/>
              <a:t>GOOGLE (2014 AD)</a:t>
            </a:r>
            <a:endParaRPr lang="en-US" sz="4533" b="0" dirty="0"/>
          </a:p>
        </p:txBody>
      </p:sp>
      <p:sp>
        <p:nvSpPr>
          <p:cNvPr id="8" name="TextBox 7"/>
          <p:cNvSpPr txBox="1"/>
          <p:nvPr/>
        </p:nvSpPr>
        <p:spPr>
          <a:xfrm>
            <a:off x="11418275" y="6283569"/>
            <a:ext cx="562708" cy="375138"/>
          </a:xfrm>
          <a:prstGeom prst="rect">
            <a:avLst/>
          </a:prstGeom>
          <a:noFill/>
        </p:spPr>
        <p:txBody>
          <a:bodyPr wrap="square" rtlCol="0">
            <a:spAutoFit/>
          </a:bodyPr>
          <a:lstStyle/>
          <a:p>
            <a:pPr algn="ctr"/>
            <a:r>
              <a:rPr lang="en-US" dirty="0" smtClean="0"/>
              <a:t>12</a:t>
            </a:r>
            <a:endParaRPr lang="en-US" dirty="0"/>
          </a:p>
        </p:txBody>
      </p:sp>
    </p:spTree>
    <p:extLst>
      <p:ext uri="{BB962C8B-B14F-4D97-AF65-F5344CB8AC3E}">
        <p14:creationId xmlns:p14="http://schemas.microsoft.com/office/powerpoint/2010/main" val="18385757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0857"/>
            <a:ext cx="12192000" cy="1143000"/>
          </a:xfrm>
        </p:spPr>
        <p:txBody>
          <a:bodyPr/>
          <a:lstStyle/>
          <a:p>
            <a:r>
              <a:rPr lang="en-US" b="0" dirty="0" smtClean="0"/>
              <a:t>Apple (2016 AD)</a:t>
            </a:r>
            <a:endParaRPr lang="en-US" b="0" dirty="0"/>
          </a:p>
        </p:txBody>
      </p:sp>
      <p:pic>
        <p:nvPicPr>
          <p:cNvPr id="4" name="Picture 3"/>
          <p:cNvPicPr>
            <a:picLocks noChangeAspect="1"/>
          </p:cNvPicPr>
          <p:nvPr/>
        </p:nvPicPr>
        <p:blipFill>
          <a:blip r:embed="rId3"/>
          <a:stretch>
            <a:fillRect/>
          </a:stretch>
        </p:blipFill>
        <p:spPr>
          <a:xfrm>
            <a:off x="3368687" y="1466587"/>
            <a:ext cx="8284836" cy="4660220"/>
          </a:xfrm>
          <a:prstGeom prst="rect">
            <a:avLst/>
          </a:prstGeom>
        </p:spPr>
      </p:pic>
      <p:pic>
        <p:nvPicPr>
          <p:cNvPr id="5" name="Picture 4"/>
          <p:cNvPicPr>
            <a:picLocks noChangeAspect="1"/>
          </p:cNvPicPr>
          <p:nvPr/>
        </p:nvPicPr>
        <p:blipFill>
          <a:blip r:embed="rId4"/>
          <a:stretch>
            <a:fillRect/>
          </a:stretch>
        </p:blipFill>
        <p:spPr>
          <a:xfrm>
            <a:off x="307621" y="2745509"/>
            <a:ext cx="5385280" cy="2299135"/>
          </a:xfrm>
          <a:prstGeom prst="rect">
            <a:avLst/>
          </a:prstGeom>
        </p:spPr>
      </p:pic>
      <p:sp>
        <p:nvSpPr>
          <p:cNvPr id="8" name="TextBox 7"/>
          <p:cNvSpPr txBox="1"/>
          <p:nvPr/>
        </p:nvSpPr>
        <p:spPr>
          <a:xfrm>
            <a:off x="11418275" y="6283569"/>
            <a:ext cx="562708" cy="375138"/>
          </a:xfrm>
          <a:prstGeom prst="rect">
            <a:avLst/>
          </a:prstGeom>
          <a:noFill/>
        </p:spPr>
        <p:txBody>
          <a:bodyPr wrap="square" rtlCol="0">
            <a:spAutoFit/>
          </a:bodyPr>
          <a:lstStyle/>
          <a:p>
            <a:pPr algn="ctr"/>
            <a:r>
              <a:rPr lang="en-US" dirty="0" smtClean="0"/>
              <a:t>13</a:t>
            </a:r>
            <a:endParaRPr lang="en-US" dirty="0"/>
          </a:p>
        </p:txBody>
      </p:sp>
    </p:spTree>
    <p:extLst>
      <p:ext uri="{BB962C8B-B14F-4D97-AF65-F5344CB8AC3E}">
        <p14:creationId xmlns:p14="http://schemas.microsoft.com/office/powerpoint/2010/main" val="15020279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916414"/>
            <a:ext cx="10515600" cy="1325563"/>
          </a:xfrm>
        </p:spPr>
        <p:txBody>
          <a:bodyPr/>
          <a:lstStyle/>
          <a:p>
            <a:pPr algn="ctr"/>
            <a:r>
              <a:rPr lang="en-US" dirty="0" smtClean="0">
                <a:solidFill>
                  <a:srgbClr val="C00000"/>
                </a:solidFill>
              </a:rPr>
              <a:t>FERPA</a:t>
            </a:r>
            <a:endParaRPr lang="en-US" dirty="0">
              <a:solidFill>
                <a:srgbClr val="C00000"/>
              </a:solidFill>
            </a:endParaRPr>
          </a:p>
        </p:txBody>
      </p:sp>
      <p:sp>
        <p:nvSpPr>
          <p:cNvPr id="3" name="TextBox 2"/>
          <p:cNvSpPr txBox="1"/>
          <p:nvPr/>
        </p:nvSpPr>
        <p:spPr>
          <a:xfrm>
            <a:off x="11418275" y="6283569"/>
            <a:ext cx="562708" cy="375138"/>
          </a:xfrm>
          <a:prstGeom prst="rect">
            <a:avLst/>
          </a:prstGeom>
          <a:noFill/>
        </p:spPr>
        <p:txBody>
          <a:bodyPr wrap="square" rtlCol="0">
            <a:spAutoFit/>
          </a:bodyPr>
          <a:lstStyle/>
          <a:p>
            <a:pPr algn="ctr"/>
            <a:r>
              <a:rPr lang="en-US" dirty="0" smtClean="0"/>
              <a:t>14</a:t>
            </a:r>
            <a:endParaRPr lang="en-US" dirty="0"/>
          </a:p>
        </p:txBody>
      </p:sp>
    </p:spTree>
    <p:extLst>
      <p:ext uri="{BB962C8B-B14F-4D97-AF65-F5344CB8AC3E}">
        <p14:creationId xmlns:p14="http://schemas.microsoft.com/office/powerpoint/2010/main" val="3138370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7675" y="355600"/>
            <a:ext cx="10515600" cy="1325563"/>
          </a:xfrm>
        </p:spPr>
        <p:txBody>
          <a:bodyPr/>
          <a:lstStyle/>
          <a:p>
            <a:r>
              <a:rPr lang="en-US" dirty="0" smtClean="0"/>
              <a:t>Introduction to FERPA</a:t>
            </a:r>
            <a:endParaRPr lang="en-US" dirty="0"/>
          </a:p>
        </p:txBody>
      </p:sp>
      <p:sp>
        <p:nvSpPr>
          <p:cNvPr id="4" name="Content Placeholder 3"/>
          <p:cNvSpPr>
            <a:spLocks noGrp="1"/>
          </p:cNvSpPr>
          <p:nvPr>
            <p:ph idx="1"/>
          </p:nvPr>
        </p:nvSpPr>
        <p:spPr>
          <a:xfrm>
            <a:off x="447675" y="1604502"/>
            <a:ext cx="11344275" cy="1071476"/>
          </a:xfrm>
        </p:spPr>
        <p:txBody>
          <a:bodyPr>
            <a:normAutofit fontScale="92500"/>
          </a:bodyPr>
          <a:lstStyle/>
          <a:p>
            <a:pPr marL="0" indent="0" fontAlgn="base">
              <a:spcAft>
                <a:spcPts val="1800"/>
              </a:spcAft>
              <a:buNone/>
            </a:pPr>
            <a:r>
              <a:rPr lang="en" dirty="0" smtClean="0">
                <a:solidFill>
                  <a:srgbClr val="C00000"/>
                </a:solidFill>
              </a:rPr>
              <a:t>F</a:t>
            </a:r>
            <a:r>
              <a:rPr lang="en" dirty="0" smtClean="0">
                <a:solidFill>
                  <a:srgbClr val="0070C0"/>
                </a:solidFill>
              </a:rPr>
              <a:t>amily </a:t>
            </a:r>
            <a:r>
              <a:rPr lang="en" dirty="0" smtClean="0">
                <a:solidFill>
                  <a:srgbClr val="C00000"/>
                </a:solidFill>
              </a:rPr>
              <a:t>E</a:t>
            </a:r>
            <a:r>
              <a:rPr lang="en" dirty="0" smtClean="0">
                <a:solidFill>
                  <a:srgbClr val="0070C0"/>
                </a:solidFill>
              </a:rPr>
              <a:t>ducational </a:t>
            </a:r>
            <a:r>
              <a:rPr lang="en" dirty="0" smtClean="0">
                <a:solidFill>
                  <a:srgbClr val="C00000"/>
                </a:solidFill>
              </a:rPr>
              <a:t>R</a:t>
            </a:r>
            <a:r>
              <a:rPr lang="en" dirty="0" smtClean="0">
                <a:solidFill>
                  <a:srgbClr val="0070C0"/>
                </a:solidFill>
              </a:rPr>
              <a:t>ights and </a:t>
            </a:r>
            <a:r>
              <a:rPr lang="en" dirty="0" smtClean="0">
                <a:solidFill>
                  <a:srgbClr val="C00000"/>
                </a:solidFill>
              </a:rPr>
              <a:t>P</a:t>
            </a:r>
            <a:r>
              <a:rPr lang="en" dirty="0" smtClean="0">
                <a:solidFill>
                  <a:srgbClr val="0070C0"/>
                </a:solidFill>
              </a:rPr>
              <a:t>rivacy </a:t>
            </a:r>
            <a:r>
              <a:rPr lang="en" dirty="0" smtClean="0">
                <a:solidFill>
                  <a:srgbClr val="C00000"/>
                </a:solidFill>
              </a:rPr>
              <a:t>A</a:t>
            </a:r>
            <a:r>
              <a:rPr lang="en" dirty="0" smtClean="0">
                <a:solidFill>
                  <a:srgbClr val="0070C0"/>
                </a:solidFill>
              </a:rPr>
              <a:t>ct of 1974</a:t>
            </a:r>
            <a:r>
              <a:rPr lang="en-US" dirty="0" smtClean="0">
                <a:solidFill>
                  <a:srgbClr val="0070C0"/>
                </a:solidFill>
              </a:rPr>
              <a:t>. </a:t>
            </a:r>
            <a:r>
              <a:rPr lang="en" dirty="0" smtClean="0">
                <a:solidFill>
                  <a:srgbClr val="0070C0"/>
                </a:solidFill>
              </a:rPr>
              <a:t> </a:t>
            </a:r>
            <a:r>
              <a:rPr lang="en-US" dirty="0" smtClean="0">
                <a:solidFill>
                  <a:srgbClr val="0070C0"/>
                </a:solidFill>
              </a:rPr>
              <a:t/>
            </a:r>
            <a:br>
              <a:rPr lang="en-US" dirty="0" smtClean="0">
                <a:solidFill>
                  <a:srgbClr val="0070C0"/>
                </a:solidFill>
              </a:rPr>
            </a:br>
            <a:r>
              <a:rPr lang="en-US" dirty="0" smtClean="0">
                <a:solidFill>
                  <a:srgbClr val="0070C0"/>
                </a:solidFill>
              </a:rPr>
              <a:t>G</a:t>
            </a:r>
            <a:r>
              <a:rPr lang="en" dirty="0" err="1" smtClean="0">
                <a:solidFill>
                  <a:srgbClr val="0070C0"/>
                </a:solidFill>
              </a:rPr>
              <a:t>overns</a:t>
            </a:r>
            <a:r>
              <a:rPr lang="en" dirty="0" smtClean="0">
                <a:solidFill>
                  <a:srgbClr val="0070C0"/>
                </a:solidFill>
              </a:rPr>
              <a:t> </a:t>
            </a:r>
            <a:r>
              <a:rPr lang="en" dirty="0">
                <a:solidFill>
                  <a:srgbClr val="0070C0"/>
                </a:solidFill>
              </a:rPr>
              <a:t>the disclosure of </a:t>
            </a:r>
            <a:r>
              <a:rPr lang="en" dirty="0" smtClean="0">
                <a:solidFill>
                  <a:srgbClr val="0070C0"/>
                </a:solidFill>
              </a:rPr>
              <a:t>personal information </a:t>
            </a:r>
            <a:r>
              <a:rPr lang="en" dirty="0">
                <a:solidFill>
                  <a:srgbClr val="0070C0"/>
                </a:solidFill>
              </a:rPr>
              <a:t>contained in education </a:t>
            </a:r>
            <a:r>
              <a:rPr lang="en" dirty="0" smtClean="0">
                <a:solidFill>
                  <a:srgbClr val="0070C0"/>
                </a:solidFill>
              </a:rPr>
              <a:t>records</a:t>
            </a:r>
          </a:p>
        </p:txBody>
      </p:sp>
      <p:sp>
        <p:nvSpPr>
          <p:cNvPr id="2" name="TextBox 1"/>
          <p:cNvSpPr txBox="1"/>
          <p:nvPr/>
        </p:nvSpPr>
        <p:spPr>
          <a:xfrm>
            <a:off x="440136" y="2702517"/>
            <a:ext cx="7795818" cy="3708708"/>
          </a:xfrm>
          <a:prstGeom prst="rect">
            <a:avLst/>
          </a:prstGeom>
          <a:noFill/>
        </p:spPr>
        <p:txBody>
          <a:bodyPr wrap="square" rtlCol="0">
            <a:spAutoFit/>
          </a:bodyPr>
          <a:lstStyle/>
          <a:p>
            <a:pPr fontAlgn="base">
              <a:spcAft>
                <a:spcPts val="1800"/>
              </a:spcAft>
            </a:pPr>
            <a:r>
              <a:rPr lang="en-US" sz="2800" dirty="0"/>
              <a:t>Our interpretation </a:t>
            </a:r>
            <a:r>
              <a:rPr lang="en-US" sz="2800" dirty="0" smtClean="0"/>
              <a:t>is </a:t>
            </a:r>
            <a:r>
              <a:rPr lang="en-US" sz="2800" dirty="0"/>
              <a:t>derived from multiple sources:</a:t>
            </a:r>
          </a:p>
          <a:p>
            <a:pPr marL="914400" lvl="1" indent="-457200" fontAlgn="base">
              <a:buFont typeface="Arial" panose="020B0604020202020204" pitchFamily="34" charset="0"/>
              <a:buChar char="•"/>
            </a:pPr>
            <a:r>
              <a:rPr lang="en-US" sz="2400" dirty="0"/>
              <a:t>The text of the statute (20 U.S.C. 1232g)</a:t>
            </a:r>
          </a:p>
          <a:p>
            <a:pPr marL="914400" lvl="1" indent="-457200" fontAlgn="base">
              <a:buFont typeface="Arial" panose="020B0604020202020204" pitchFamily="34" charset="0"/>
              <a:buChar char="•"/>
            </a:pPr>
            <a:r>
              <a:rPr lang="en-US" sz="2400" dirty="0"/>
              <a:t>The implementing regulations (34 C.F.R. Part 99), which are typically what we are referring to when we cite FERPA</a:t>
            </a:r>
          </a:p>
          <a:p>
            <a:pPr marL="914400" lvl="1" indent="-457200" fontAlgn="base">
              <a:buFont typeface="Arial" panose="020B0604020202020204" pitchFamily="34" charset="0"/>
              <a:buChar char="•"/>
            </a:pPr>
            <a:r>
              <a:rPr lang="en-US" sz="2400" dirty="0"/>
              <a:t>The 2008 final rule amending the FERPA regulations, especially the preamble discussion (the “Preamble”)</a:t>
            </a:r>
          </a:p>
          <a:p>
            <a:pPr marL="914400" lvl="1" indent="-457200" fontAlgn="base">
              <a:buFont typeface="Arial" panose="020B0604020202020204" pitchFamily="34" charset="0"/>
              <a:buChar char="•"/>
            </a:pPr>
            <a:r>
              <a:rPr lang="en-US" sz="2400" dirty="0"/>
              <a:t>Guidance documents from the Department of Education’s Privacy Technical Assistance Center</a:t>
            </a:r>
          </a:p>
        </p:txBody>
      </p:sp>
      <p:pic>
        <p:nvPicPr>
          <p:cNvPr id="6" name="Picture 3" descr="Law Books, Library, Rows Of Books, Book Shelves, Leg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5953" y="2776452"/>
            <a:ext cx="3956047" cy="354122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418275" y="6283569"/>
            <a:ext cx="562708" cy="375138"/>
          </a:xfrm>
          <a:prstGeom prst="rect">
            <a:avLst/>
          </a:prstGeom>
          <a:noFill/>
        </p:spPr>
        <p:txBody>
          <a:bodyPr wrap="square" rtlCol="0">
            <a:spAutoFit/>
          </a:bodyPr>
          <a:lstStyle/>
          <a:p>
            <a:pPr algn="ctr"/>
            <a:r>
              <a:rPr lang="en-US" dirty="0" smtClean="0"/>
              <a:t>15</a:t>
            </a:r>
            <a:endParaRPr lang="en-US" dirty="0"/>
          </a:p>
        </p:txBody>
      </p:sp>
    </p:spTree>
    <p:extLst>
      <p:ext uri="{BB962C8B-B14F-4D97-AF65-F5344CB8AC3E}">
        <p14:creationId xmlns:p14="http://schemas.microsoft.com/office/powerpoint/2010/main" val="27767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title"/>
          </p:nvPr>
        </p:nvSpPr>
        <p:spPr>
          <a:prstGeom prst="rect">
            <a:avLst/>
          </a:prstGeom>
        </p:spPr>
        <p:txBody>
          <a:bodyPr vert="horz" lIns="121900" tIns="121900" rIns="121900" bIns="121900" rtlCol="0" anchor="t" anchorCtr="0">
            <a:noAutofit/>
          </a:bodyPr>
          <a:lstStyle/>
          <a:p>
            <a:r>
              <a:rPr lang="en-US" sz="4000" dirty="0" smtClean="0"/>
              <a:t>FERPA: </a:t>
            </a:r>
            <a:r>
              <a:rPr lang="en-US" sz="4000" dirty="0" smtClean="0">
                <a:solidFill>
                  <a:srgbClr val="C00000"/>
                </a:solidFill>
              </a:rPr>
              <a:t>directory</a:t>
            </a:r>
            <a:r>
              <a:rPr lang="en-US" sz="4000" dirty="0" smtClean="0"/>
              <a:t> vs. </a:t>
            </a:r>
            <a:r>
              <a:rPr lang="en-US" sz="4000" dirty="0" smtClean="0">
                <a:solidFill>
                  <a:srgbClr val="C00000"/>
                </a:solidFill>
              </a:rPr>
              <a:t>non-directory</a:t>
            </a:r>
            <a:r>
              <a:rPr lang="en-US" sz="4000" dirty="0" smtClean="0"/>
              <a:t> </a:t>
            </a:r>
            <a:r>
              <a:rPr lang="en-US" sz="4000" dirty="0"/>
              <a:t>i</a:t>
            </a:r>
            <a:r>
              <a:rPr lang="en-US" sz="4000" dirty="0" smtClean="0"/>
              <a:t>nformation</a:t>
            </a:r>
            <a:endParaRPr lang="en" sz="4000" dirty="0"/>
          </a:p>
        </p:txBody>
      </p:sp>
      <p:sp>
        <p:nvSpPr>
          <p:cNvPr id="57" name="Shape 57"/>
          <p:cNvSpPr txBox="1">
            <a:spLocks noGrp="1"/>
          </p:cNvSpPr>
          <p:nvPr>
            <p:ph type="body" idx="1"/>
          </p:nvPr>
        </p:nvSpPr>
        <p:spPr>
          <a:prstGeom prst="rect">
            <a:avLst/>
          </a:prstGeom>
        </p:spPr>
        <p:txBody>
          <a:bodyPr vert="horz" lIns="121900" tIns="121900" rIns="121900" bIns="121900" rtlCol="0" anchor="t" anchorCtr="0">
            <a:noAutofit/>
          </a:bodyPr>
          <a:lstStyle/>
          <a:p>
            <a:pPr marL="609585" indent="-304792">
              <a:spcAft>
                <a:spcPts val="1800"/>
              </a:spcAft>
              <a:buClr>
                <a:schemeClr val="dk1"/>
              </a:buClr>
            </a:pPr>
            <a:r>
              <a:rPr lang="en" dirty="0" smtClean="0">
                <a:solidFill>
                  <a:srgbClr val="C00000"/>
                </a:solidFill>
              </a:rPr>
              <a:t>Directory information:</a:t>
            </a:r>
            <a:r>
              <a:rPr lang="en" dirty="0" smtClean="0">
                <a:solidFill>
                  <a:schemeClr val="dk1"/>
                </a:solidFill>
              </a:rPr>
              <a:t> </a:t>
            </a:r>
            <a:r>
              <a:rPr lang="en" dirty="0">
                <a:solidFill>
                  <a:schemeClr val="dk1"/>
                </a:solidFill>
              </a:rPr>
              <a:t>I</a:t>
            </a:r>
            <a:r>
              <a:rPr lang="en" dirty="0" smtClean="0">
                <a:solidFill>
                  <a:schemeClr val="dk1"/>
                </a:solidFill>
              </a:rPr>
              <a:t>nformation </a:t>
            </a:r>
            <a:r>
              <a:rPr lang="en" dirty="0">
                <a:solidFill>
                  <a:schemeClr val="dk1"/>
                </a:solidFill>
              </a:rPr>
              <a:t>from education records that can be made </a:t>
            </a:r>
            <a:r>
              <a:rPr lang="en" dirty="0" smtClean="0">
                <a:solidFill>
                  <a:schemeClr val="dk1"/>
                </a:solidFill>
              </a:rPr>
              <a:t>public; is designated </a:t>
            </a:r>
            <a:r>
              <a:rPr lang="en" dirty="0">
                <a:solidFill>
                  <a:schemeClr val="dk1"/>
                </a:solidFill>
              </a:rPr>
              <a:t>by each school </a:t>
            </a:r>
            <a:r>
              <a:rPr lang="en" sz="2000" dirty="0">
                <a:solidFill>
                  <a:schemeClr val="dk1"/>
                </a:solidFill>
              </a:rPr>
              <a:t>(34 C.F.R. § </a:t>
            </a:r>
            <a:r>
              <a:rPr lang="en" sz="2000" dirty="0" smtClean="0">
                <a:solidFill>
                  <a:schemeClr val="dk1"/>
                </a:solidFill>
              </a:rPr>
              <a:t>99.37)</a:t>
            </a:r>
          </a:p>
          <a:p>
            <a:pPr marL="1196975" lvl="1" indent="-303213">
              <a:spcAft>
                <a:spcPts val="1800"/>
              </a:spcAft>
              <a:buClr>
                <a:schemeClr val="dk1"/>
              </a:buClr>
            </a:pPr>
            <a:r>
              <a:rPr lang="en" dirty="0" smtClean="0">
                <a:solidFill>
                  <a:schemeClr val="dk1"/>
                </a:solidFill>
              </a:rPr>
              <a:t>Examples include names, addresses, telephone numbers, photographs, dates and places of birth, degrees, honors, awards . . .</a:t>
            </a:r>
            <a:endParaRPr lang="en" dirty="0">
              <a:solidFill>
                <a:schemeClr val="dk1"/>
              </a:solidFill>
            </a:endParaRPr>
          </a:p>
          <a:p>
            <a:pPr marL="609585" indent="-304792">
              <a:spcAft>
                <a:spcPts val="1800"/>
              </a:spcAft>
              <a:buClr>
                <a:schemeClr val="dk1"/>
              </a:buClr>
            </a:pPr>
            <a:endParaRPr lang="en" dirty="0" smtClean="0">
              <a:solidFill>
                <a:srgbClr val="C00000"/>
              </a:solidFill>
            </a:endParaRPr>
          </a:p>
          <a:p>
            <a:pPr marL="609585" indent="-304792">
              <a:spcAft>
                <a:spcPts val="1800"/>
              </a:spcAft>
              <a:buClr>
                <a:schemeClr val="dk1"/>
              </a:buClr>
            </a:pPr>
            <a:r>
              <a:rPr lang="en" dirty="0" smtClean="0">
                <a:solidFill>
                  <a:srgbClr val="C00000"/>
                </a:solidFill>
              </a:rPr>
              <a:t>Non-directory Personally </a:t>
            </a:r>
            <a:r>
              <a:rPr lang="en" dirty="0">
                <a:solidFill>
                  <a:srgbClr val="C00000"/>
                </a:solidFill>
              </a:rPr>
              <a:t>Identifiable </a:t>
            </a:r>
            <a:r>
              <a:rPr lang="en" dirty="0" smtClean="0">
                <a:solidFill>
                  <a:srgbClr val="C00000"/>
                </a:solidFill>
              </a:rPr>
              <a:t>Information:</a:t>
            </a:r>
            <a:r>
              <a:rPr lang="en" dirty="0" smtClean="0">
                <a:solidFill>
                  <a:schemeClr val="dk1"/>
                </a:solidFill>
              </a:rPr>
              <a:t> Information contained </a:t>
            </a:r>
            <a:r>
              <a:rPr lang="en" dirty="0">
                <a:solidFill>
                  <a:schemeClr val="dk1"/>
                </a:solidFill>
              </a:rPr>
              <a:t>in education records </a:t>
            </a:r>
            <a:r>
              <a:rPr lang="en" dirty="0" smtClean="0">
                <a:solidFill>
                  <a:schemeClr val="dk1"/>
                </a:solidFill>
              </a:rPr>
              <a:t>that can </a:t>
            </a:r>
            <a:r>
              <a:rPr lang="en" dirty="0">
                <a:solidFill>
                  <a:schemeClr val="dk1"/>
                </a:solidFill>
              </a:rPr>
              <a:t>only be </a:t>
            </a:r>
            <a:r>
              <a:rPr lang="en" dirty="0" smtClean="0">
                <a:solidFill>
                  <a:schemeClr val="dk1"/>
                </a:solidFill>
              </a:rPr>
              <a:t>disclosed without consent under </a:t>
            </a:r>
            <a:r>
              <a:rPr lang="en" dirty="0">
                <a:solidFill>
                  <a:schemeClr val="dk1"/>
                </a:solidFill>
              </a:rPr>
              <a:t>certain exceptions </a:t>
            </a:r>
            <a:r>
              <a:rPr lang="en" sz="2000" dirty="0">
                <a:solidFill>
                  <a:schemeClr val="dk1"/>
                </a:solidFill>
              </a:rPr>
              <a:t>(34 C.F.R. § </a:t>
            </a:r>
            <a:r>
              <a:rPr lang="en" sz="2000" dirty="0" smtClean="0">
                <a:solidFill>
                  <a:schemeClr val="dk1"/>
                </a:solidFill>
              </a:rPr>
              <a:t>99.31)</a:t>
            </a:r>
            <a:endParaRPr lang="en" sz="2000" dirty="0">
              <a:solidFill>
                <a:schemeClr val="dk1"/>
              </a:solidFill>
            </a:endParaRPr>
          </a:p>
        </p:txBody>
      </p:sp>
      <p:sp>
        <p:nvSpPr>
          <p:cNvPr id="4" name="TextBox 3"/>
          <p:cNvSpPr txBox="1"/>
          <p:nvPr/>
        </p:nvSpPr>
        <p:spPr>
          <a:xfrm>
            <a:off x="11418275" y="6283569"/>
            <a:ext cx="562708" cy="375138"/>
          </a:xfrm>
          <a:prstGeom prst="rect">
            <a:avLst/>
          </a:prstGeom>
          <a:noFill/>
        </p:spPr>
        <p:txBody>
          <a:bodyPr wrap="square" rtlCol="0">
            <a:spAutoFit/>
          </a:bodyPr>
          <a:lstStyle/>
          <a:p>
            <a:pPr algn="ctr"/>
            <a:r>
              <a:rPr lang="en-US" dirty="0" smtClean="0"/>
              <a:t>16</a:t>
            </a:r>
            <a:endParaRPr lang="en-US" dirty="0"/>
          </a:p>
        </p:txBody>
      </p:sp>
    </p:spTree>
    <p:extLst>
      <p:ext uri="{BB962C8B-B14F-4D97-AF65-F5344CB8AC3E}">
        <p14:creationId xmlns:p14="http://schemas.microsoft.com/office/powerpoint/2010/main" val="299466465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grpSp>
        <p:nvGrpSpPr>
          <p:cNvPr id="2" name="Group 1"/>
          <p:cNvGrpSpPr/>
          <p:nvPr/>
        </p:nvGrpSpPr>
        <p:grpSpPr>
          <a:xfrm>
            <a:off x="936228" y="2364047"/>
            <a:ext cx="10482048" cy="907044"/>
            <a:chOff x="936228" y="2364047"/>
            <a:chExt cx="10482048" cy="907044"/>
          </a:xfrm>
        </p:grpSpPr>
        <p:sp>
          <p:nvSpPr>
            <p:cNvPr id="8" name="Title 1"/>
            <p:cNvSpPr txBox="1">
              <a:spLocks/>
            </p:cNvSpPr>
            <p:nvPr/>
          </p:nvSpPr>
          <p:spPr>
            <a:xfrm>
              <a:off x="8832450" y="2364047"/>
              <a:ext cx="2585826" cy="570540"/>
            </a:xfrm>
            <a:prstGeom prst="rect">
              <a:avLst/>
            </a:prstGeom>
            <a:solidFill>
              <a:srgbClr val="FFFF00"/>
            </a:solidFill>
            <a:effectLst>
              <a:softEdge rad="127000"/>
            </a:effectLst>
          </p:spPr>
          <p:txBody>
            <a:bodyPr vert="horz" lIns="91425" tIns="91425" rIns="91425" bIns="91425" rtlCol="0" anchor="t" anchorCtr="0">
              <a:normAutofit fontScale="77500" lnSpcReduction="20000"/>
            </a:bodyPr>
            <a:lstStyle>
              <a:lvl1pPr algn="ctr" defTabSz="914400" rtl="0" eaLnBrk="1" latinLnBrk="0" hangingPunct="1">
                <a:lnSpc>
                  <a:spcPct val="90000"/>
                </a:lnSpc>
                <a:spcBef>
                  <a:spcPts val="0"/>
                </a:spcBef>
                <a:buNone/>
                <a:defRPr sz="4400" kern="1200">
                  <a:solidFill>
                    <a:schemeClr val="tx1"/>
                  </a:solidFill>
                  <a:latin typeface="+mj-lt"/>
                  <a:ea typeface="+mj-ea"/>
                  <a:cs typeface="+mj-cs"/>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lang="en-US" dirty="0">
                <a:solidFill>
                  <a:srgbClr val="C00000"/>
                </a:solidFill>
              </a:endParaRPr>
            </a:p>
          </p:txBody>
        </p:sp>
        <p:sp>
          <p:nvSpPr>
            <p:cNvPr id="9" name="Title 1"/>
            <p:cNvSpPr txBox="1">
              <a:spLocks/>
            </p:cNvSpPr>
            <p:nvPr/>
          </p:nvSpPr>
          <p:spPr>
            <a:xfrm>
              <a:off x="936228" y="2700551"/>
              <a:ext cx="6431726" cy="570540"/>
            </a:xfrm>
            <a:prstGeom prst="rect">
              <a:avLst/>
            </a:prstGeom>
            <a:solidFill>
              <a:srgbClr val="FFFF00"/>
            </a:solidFill>
            <a:effectLst>
              <a:softEdge rad="127000"/>
            </a:effectLst>
          </p:spPr>
          <p:txBody>
            <a:bodyPr vert="horz" lIns="91425" tIns="91425" rIns="91425" bIns="91425" rtlCol="0" anchor="t" anchorCtr="0">
              <a:normAutofit fontScale="77500" lnSpcReduction="20000"/>
            </a:bodyPr>
            <a:lstStyle>
              <a:lvl1pPr algn="ctr" defTabSz="914400" rtl="0" eaLnBrk="1" latinLnBrk="0" hangingPunct="1">
                <a:lnSpc>
                  <a:spcPct val="90000"/>
                </a:lnSpc>
                <a:spcBef>
                  <a:spcPts val="0"/>
                </a:spcBef>
                <a:buNone/>
                <a:defRPr sz="4400" kern="1200">
                  <a:solidFill>
                    <a:schemeClr val="tx1"/>
                  </a:solidFill>
                  <a:latin typeface="+mj-lt"/>
                  <a:ea typeface="+mj-ea"/>
                  <a:cs typeface="+mj-cs"/>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lang="en-US" dirty="0">
                <a:solidFill>
                  <a:srgbClr val="C00000"/>
                </a:solidFill>
              </a:endParaRPr>
            </a:p>
          </p:txBody>
        </p:sp>
      </p:grpSp>
      <p:sp>
        <p:nvSpPr>
          <p:cNvPr id="6" name="Title 1"/>
          <p:cNvSpPr txBox="1">
            <a:spLocks/>
          </p:cNvSpPr>
          <p:nvPr/>
        </p:nvSpPr>
        <p:spPr>
          <a:xfrm>
            <a:off x="5761072" y="2364047"/>
            <a:ext cx="3308499" cy="570540"/>
          </a:xfrm>
          <a:prstGeom prst="rect">
            <a:avLst/>
          </a:prstGeom>
          <a:solidFill>
            <a:srgbClr val="FFFF00"/>
          </a:solidFill>
          <a:effectLst>
            <a:softEdge rad="127000"/>
          </a:effectLst>
        </p:spPr>
        <p:txBody>
          <a:bodyPr vert="horz" lIns="91425" tIns="91425" rIns="91425" bIns="91425" rtlCol="0" anchor="t" anchorCtr="0">
            <a:normAutofit fontScale="77500" lnSpcReduction="20000"/>
          </a:bodyPr>
          <a:lstStyle>
            <a:lvl1pPr algn="ctr" defTabSz="914400" rtl="0" eaLnBrk="1" latinLnBrk="0" hangingPunct="1">
              <a:lnSpc>
                <a:spcPct val="90000"/>
              </a:lnSpc>
              <a:spcBef>
                <a:spcPts val="0"/>
              </a:spcBef>
              <a:buNone/>
              <a:defRPr sz="4400" kern="1200">
                <a:solidFill>
                  <a:schemeClr val="tx1"/>
                </a:solidFill>
                <a:latin typeface="+mj-lt"/>
                <a:ea typeface="+mj-ea"/>
                <a:cs typeface="+mj-cs"/>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lang="en-US" dirty="0">
              <a:solidFill>
                <a:srgbClr val="C00000"/>
              </a:solidFill>
            </a:endParaRPr>
          </a:p>
        </p:txBody>
      </p:sp>
      <p:sp>
        <p:nvSpPr>
          <p:cNvPr id="5" name="Title 1"/>
          <p:cNvSpPr txBox="1">
            <a:spLocks/>
          </p:cNvSpPr>
          <p:nvPr/>
        </p:nvSpPr>
        <p:spPr>
          <a:xfrm>
            <a:off x="3177362" y="2364047"/>
            <a:ext cx="2808768" cy="570540"/>
          </a:xfrm>
          <a:prstGeom prst="rect">
            <a:avLst/>
          </a:prstGeom>
          <a:solidFill>
            <a:srgbClr val="FFFF00"/>
          </a:solidFill>
          <a:effectLst>
            <a:softEdge rad="127000"/>
          </a:effectLst>
        </p:spPr>
        <p:txBody>
          <a:bodyPr vert="horz" lIns="91425" tIns="91425" rIns="91425" bIns="91425" rtlCol="0" anchor="t" anchorCtr="0">
            <a:normAutofit fontScale="77500" lnSpcReduction="20000"/>
          </a:bodyPr>
          <a:lstStyle>
            <a:lvl1pPr algn="ctr" defTabSz="914400" rtl="0" eaLnBrk="1" latinLnBrk="0" hangingPunct="1">
              <a:lnSpc>
                <a:spcPct val="90000"/>
              </a:lnSpc>
              <a:spcBef>
                <a:spcPts val="0"/>
              </a:spcBef>
              <a:buNone/>
              <a:defRPr sz="4400" kern="1200">
                <a:solidFill>
                  <a:schemeClr val="tx1"/>
                </a:solidFill>
                <a:latin typeface="+mj-lt"/>
                <a:ea typeface="+mj-ea"/>
                <a:cs typeface="+mj-cs"/>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lang="en-US" dirty="0">
              <a:solidFill>
                <a:srgbClr val="C00000"/>
              </a:solidFill>
            </a:endParaRPr>
          </a:p>
        </p:txBody>
      </p:sp>
      <p:sp>
        <p:nvSpPr>
          <p:cNvPr id="128" name="Shape 128"/>
          <p:cNvSpPr txBox="1">
            <a:spLocks noGrp="1"/>
          </p:cNvSpPr>
          <p:nvPr>
            <p:ph type="title"/>
          </p:nvPr>
        </p:nvSpPr>
        <p:spPr>
          <a:xfrm>
            <a:off x="415601" y="593367"/>
            <a:ext cx="11360799" cy="763599"/>
          </a:xfrm>
          <a:prstGeom prst="rect">
            <a:avLst/>
          </a:prstGeom>
        </p:spPr>
        <p:txBody>
          <a:bodyPr vert="horz" lIns="121900" tIns="121900" rIns="121900" bIns="121900" rtlCol="0" anchor="t" anchorCtr="0">
            <a:noAutofit/>
          </a:bodyPr>
          <a:lstStyle/>
          <a:p>
            <a:r>
              <a:rPr lang="en" dirty="0" smtClean="0"/>
              <a:t>What/whom does FERPA </a:t>
            </a:r>
            <a:r>
              <a:rPr lang="en-US" dirty="0" smtClean="0"/>
              <a:t>p</a:t>
            </a:r>
            <a:r>
              <a:rPr lang="en" dirty="0" err="1" smtClean="0"/>
              <a:t>rotect</a:t>
            </a:r>
            <a:r>
              <a:rPr lang="en" dirty="0" smtClean="0"/>
              <a:t> </a:t>
            </a:r>
            <a:r>
              <a:rPr lang="en-US" dirty="0"/>
              <a:t>a</a:t>
            </a:r>
            <a:r>
              <a:rPr lang="en" dirty="0" err="1" smtClean="0"/>
              <a:t>gainst</a:t>
            </a:r>
            <a:r>
              <a:rPr lang="en" dirty="0" smtClean="0"/>
              <a:t>?</a:t>
            </a:r>
            <a:endParaRPr lang="en" dirty="0"/>
          </a:p>
        </p:txBody>
      </p:sp>
      <p:sp>
        <p:nvSpPr>
          <p:cNvPr id="129" name="Shape 129"/>
          <p:cNvSpPr txBox="1">
            <a:spLocks noGrp="1"/>
          </p:cNvSpPr>
          <p:nvPr>
            <p:ph type="body" idx="1"/>
          </p:nvPr>
        </p:nvSpPr>
        <p:spPr>
          <a:xfrm>
            <a:off x="144673" y="1470135"/>
            <a:ext cx="11759152" cy="5080298"/>
          </a:xfrm>
          <a:prstGeom prst="rect">
            <a:avLst/>
          </a:prstGeom>
        </p:spPr>
        <p:txBody>
          <a:bodyPr vert="horz" lIns="121900" tIns="121900" rIns="121900" bIns="121900" rtlCol="0" anchor="t" anchorCtr="0">
            <a:noAutofit/>
          </a:bodyPr>
          <a:lstStyle/>
          <a:p>
            <a:pPr marL="304793" lvl="2" indent="0">
              <a:spcAft>
                <a:spcPts val="1800"/>
              </a:spcAft>
              <a:buClr>
                <a:srgbClr val="000000"/>
              </a:buClr>
              <a:buNone/>
            </a:pPr>
            <a:r>
              <a:rPr lang="en" sz="2400" dirty="0" smtClean="0">
                <a:solidFill>
                  <a:srgbClr val="000000"/>
                </a:solidFill>
              </a:rPr>
              <a:t>FERPA’s definition </a:t>
            </a:r>
            <a:r>
              <a:rPr lang="en" sz="2400" dirty="0">
                <a:solidFill>
                  <a:srgbClr val="000000"/>
                </a:solidFill>
              </a:rPr>
              <a:t>of </a:t>
            </a:r>
            <a:r>
              <a:rPr lang="en" sz="2400" dirty="0" smtClean="0">
                <a:solidFill>
                  <a:srgbClr val="000000"/>
                </a:solidFill>
              </a:rPr>
              <a:t>PII</a:t>
            </a:r>
            <a:r>
              <a:rPr lang="en" sz="2400" dirty="0">
                <a:solidFill>
                  <a:srgbClr val="000000"/>
                </a:solidFill>
              </a:rPr>
              <a:t> </a:t>
            </a:r>
            <a:r>
              <a:rPr lang="en" sz="2400" dirty="0" smtClean="0">
                <a:solidFill>
                  <a:srgbClr val="000000"/>
                </a:solidFill>
              </a:rPr>
              <a:t>(and “attacker”):</a:t>
            </a:r>
          </a:p>
          <a:p>
            <a:pPr marL="914400" lvl="4" indent="0">
              <a:buClr>
                <a:srgbClr val="000000"/>
              </a:buClr>
              <a:buNone/>
            </a:pPr>
            <a:r>
              <a:rPr lang="en" sz="2400" dirty="0" smtClean="0">
                <a:solidFill>
                  <a:srgbClr val="000000"/>
                </a:solidFill>
              </a:rPr>
              <a:t>“</a:t>
            </a:r>
            <a:r>
              <a:rPr lang="en" sz="2400" dirty="0">
                <a:solidFill>
                  <a:srgbClr val="000000"/>
                </a:solidFill>
              </a:rPr>
              <a:t>information that, alone or in combination, is linked or linkable to a specific student that would </a:t>
            </a:r>
            <a:r>
              <a:rPr lang="en" sz="2400" i="1" dirty="0">
                <a:solidFill>
                  <a:srgbClr val="C00000"/>
                </a:solidFill>
              </a:rPr>
              <a:t>allow a reasonable person in the school community, who does not have personal knowledge of the relevant circumstances</a:t>
            </a:r>
            <a:r>
              <a:rPr lang="en" sz="2400" dirty="0">
                <a:solidFill>
                  <a:srgbClr val="000000"/>
                </a:solidFill>
              </a:rPr>
              <a:t>, to identify the student with reasonable certainty</a:t>
            </a:r>
            <a:r>
              <a:rPr lang="en" sz="2400" dirty="0" smtClean="0">
                <a:solidFill>
                  <a:srgbClr val="000000"/>
                </a:solidFill>
              </a:rPr>
              <a:t>”</a:t>
            </a:r>
          </a:p>
          <a:p>
            <a:pPr marL="914400" lvl="4" indent="0">
              <a:spcAft>
                <a:spcPts val="1800"/>
              </a:spcAft>
              <a:buClr>
                <a:srgbClr val="000000"/>
              </a:buClr>
              <a:buNone/>
            </a:pPr>
            <a:r>
              <a:rPr lang="en" dirty="0" smtClean="0">
                <a:solidFill>
                  <a:srgbClr val="000000"/>
                </a:solidFill>
              </a:rPr>
              <a:t>(</a:t>
            </a:r>
            <a:r>
              <a:rPr lang="en" dirty="0" smtClean="0">
                <a:solidFill>
                  <a:schemeClr val="dk1"/>
                </a:solidFill>
              </a:rPr>
              <a:t>34 </a:t>
            </a:r>
            <a:r>
              <a:rPr lang="en" dirty="0">
                <a:solidFill>
                  <a:schemeClr val="dk1"/>
                </a:solidFill>
              </a:rPr>
              <a:t>C.F.R. § 99.3</a:t>
            </a:r>
            <a:r>
              <a:rPr lang="en" dirty="0" smtClean="0">
                <a:solidFill>
                  <a:schemeClr val="dk1"/>
                </a:solidFill>
              </a:rPr>
              <a:t>)</a:t>
            </a:r>
          </a:p>
          <a:p>
            <a:pPr marL="800100" lvl="3" indent="-342900">
              <a:spcAft>
                <a:spcPts val="1800"/>
              </a:spcAft>
              <a:buClr>
                <a:srgbClr val="000000"/>
              </a:buClr>
            </a:pPr>
            <a:r>
              <a:rPr lang="en" sz="2400" dirty="0" smtClean="0">
                <a:solidFill>
                  <a:srgbClr val="000000"/>
                </a:solidFill>
              </a:rPr>
              <a:t>Objective standard: a “hypothetical, rational, prudent, average individual”</a:t>
            </a:r>
          </a:p>
          <a:p>
            <a:pPr marL="800100" lvl="3" indent="-342900">
              <a:spcAft>
                <a:spcPts val="1800"/>
              </a:spcAft>
              <a:buClr>
                <a:srgbClr val="000000"/>
              </a:buClr>
            </a:pPr>
            <a:r>
              <a:rPr lang="en" sz="2400" dirty="0">
                <a:solidFill>
                  <a:srgbClr val="000000"/>
                </a:solidFill>
              </a:rPr>
              <a:t>Standard based on the knowledge of a </a:t>
            </a:r>
            <a:r>
              <a:rPr lang="en" sz="2400" i="1" dirty="0">
                <a:solidFill>
                  <a:srgbClr val="000000"/>
                </a:solidFill>
              </a:rPr>
              <a:t>member of the school community </a:t>
            </a:r>
            <a:r>
              <a:rPr lang="en" sz="2400" dirty="0">
                <a:solidFill>
                  <a:srgbClr val="000000"/>
                </a:solidFill>
              </a:rPr>
              <a:t>(stronger than one based on the knowledge of any reasonable person)</a:t>
            </a:r>
          </a:p>
          <a:p>
            <a:pPr marL="457200" lvl="3" indent="0">
              <a:spcAft>
                <a:spcPts val="1800"/>
              </a:spcAft>
              <a:buClr>
                <a:srgbClr val="000000"/>
              </a:buClr>
              <a:buNone/>
            </a:pPr>
            <a:endParaRPr lang="en" sz="2400" dirty="0" smtClean="0">
              <a:solidFill>
                <a:srgbClr val="000000"/>
              </a:solidFill>
            </a:endParaRPr>
          </a:p>
        </p:txBody>
      </p:sp>
      <p:sp>
        <p:nvSpPr>
          <p:cNvPr id="7" name="TextBox 6"/>
          <p:cNvSpPr txBox="1"/>
          <p:nvPr/>
        </p:nvSpPr>
        <p:spPr>
          <a:xfrm>
            <a:off x="11418275" y="6283569"/>
            <a:ext cx="562708" cy="369332"/>
          </a:xfrm>
          <a:prstGeom prst="rect">
            <a:avLst/>
          </a:prstGeom>
          <a:noFill/>
        </p:spPr>
        <p:txBody>
          <a:bodyPr wrap="square" rtlCol="0">
            <a:spAutoFit/>
          </a:bodyPr>
          <a:lstStyle/>
          <a:p>
            <a:pPr algn="ctr"/>
            <a:r>
              <a:rPr lang="en-US" dirty="0" smtClean="0"/>
              <a:t>17</a:t>
            </a:r>
            <a:endParaRPr lang="en-US" dirty="0"/>
          </a:p>
        </p:txBody>
      </p:sp>
    </p:spTree>
    <p:extLst>
      <p:ext uri="{BB962C8B-B14F-4D97-AF65-F5344CB8AC3E}">
        <p14:creationId xmlns:p14="http://schemas.microsoft.com/office/powerpoint/2010/main" val="120948324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9">
                                            <p:txEl>
                                              <p:pRg st="4" end="4"/>
                                            </p:txEl>
                                          </p:spTgt>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P spid="129"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25476" y="6133373"/>
            <a:ext cx="6264692" cy="648432"/>
          </a:xfrm>
          <a:prstGeom prst="roundRect">
            <a:avLst/>
          </a:prstGeom>
          <a:solidFill>
            <a:srgbClr val="FFFF99"/>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smtClean="0">
                <a:solidFill>
                  <a:schemeClr val="tx1"/>
                </a:solidFill>
              </a:rPr>
              <a:t>* Other laws </a:t>
            </a:r>
            <a:r>
              <a:rPr lang="en-US" sz="2200" dirty="0">
                <a:solidFill>
                  <a:schemeClr val="tx1"/>
                </a:solidFill>
              </a:rPr>
              <a:t>(e.g., HIPAA</a:t>
            </a:r>
            <a:r>
              <a:rPr lang="en-US" sz="2200" dirty="0" smtClean="0">
                <a:solidFill>
                  <a:schemeClr val="tx1"/>
                </a:solidFill>
              </a:rPr>
              <a:t>) share </a:t>
            </a:r>
            <a:r>
              <a:rPr lang="en-US" sz="2200" dirty="0">
                <a:solidFill>
                  <a:schemeClr val="tx1"/>
                </a:solidFill>
              </a:rPr>
              <a:t>these </a:t>
            </a:r>
            <a:r>
              <a:rPr lang="en-US" sz="2200" dirty="0" smtClean="0">
                <a:solidFill>
                  <a:schemeClr val="tx1"/>
                </a:solidFill>
              </a:rPr>
              <a:t>characteristics</a:t>
            </a:r>
            <a:endParaRPr lang="en-US" sz="2200" dirty="0">
              <a:solidFill>
                <a:schemeClr val="tx1"/>
              </a:solidFill>
            </a:endParaRPr>
          </a:p>
        </p:txBody>
      </p:sp>
      <p:sp>
        <p:nvSpPr>
          <p:cNvPr id="2" name="Title 1"/>
          <p:cNvSpPr>
            <a:spLocks noGrp="1"/>
          </p:cNvSpPr>
          <p:nvPr>
            <p:ph type="title"/>
          </p:nvPr>
        </p:nvSpPr>
        <p:spPr>
          <a:xfrm>
            <a:off x="839788" y="250824"/>
            <a:ext cx="10515600" cy="1325563"/>
          </a:xfrm>
        </p:spPr>
        <p:txBody>
          <a:bodyPr/>
          <a:lstStyle/>
          <a:p>
            <a:r>
              <a:rPr lang="en-US" dirty="0" smtClean="0"/>
              <a:t>Some points of mismatch</a:t>
            </a:r>
            <a:endParaRPr lang="en-US" sz="3000" b="1" dirty="0"/>
          </a:p>
        </p:txBody>
      </p:sp>
      <p:sp>
        <p:nvSpPr>
          <p:cNvPr id="17" name="Text Placeholder 16"/>
          <p:cNvSpPr>
            <a:spLocks noGrp="1"/>
          </p:cNvSpPr>
          <p:nvPr>
            <p:ph type="body" idx="1"/>
          </p:nvPr>
        </p:nvSpPr>
        <p:spPr>
          <a:xfrm>
            <a:off x="839788" y="1452561"/>
            <a:ext cx="5157787" cy="397019"/>
          </a:xfrm>
        </p:spPr>
        <p:txBody>
          <a:bodyPr>
            <a:normAutofit lnSpcReduction="10000"/>
          </a:bodyPr>
          <a:lstStyle/>
          <a:p>
            <a:pPr algn="ctr"/>
            <a:r>
              <a:rPr lang="en-US" dirty="0" smtClean="0">
                <a:solidFill>
                  <a:srgbClr val="C00000"/>
                </a:solidFill>
              </a:rPr>
              <a:t>FERPA*</a:t>
            </a:r>
            <a:endParaRPr lang="en-US" dirty="0">
              <a:solidFill>
                <a:srgbClr val="C00000"/>
              </a:solidFill>
            </a:endParaRPr>
          </a:p>
        </p:txBody>
      </p:sp>
      <p:sp>
        <p:nvSpPr>
          <p:cNvPr id="3" name="Content Placeholder 2"/>
          <p:cNvSpPr>
            <a:spLocks noGrp="1"/>
          </p:cNvSpPr>
          <p:nvPr>
            <p:ph sz="half" idx="2"/>
          </p:nvPr>
        </p:nvSpPr>
        <p:spPr>
          <a:xfrm>
            <a:off x="839788" y="2027089"/>
            <a:ext cx="5157787" cy="3938592"/>
          </a:xfrm>
        </p:spPr>
        <p:txBody>
          <a:bodyPr>
            <a:noAutofit/>
          </a:bodyPr>
          <a:lstStyle/>
          <a:p>
            <a:pPr marL="457200" indent="-457200">
              <a:buFont typeface="+mj-lt"/>
              <a:buAutoNum type="arabicPeriod"/>
            </a:pPr>
            <a:r>
              <a:rPr lang="en-US" sz="2200" dirty="0"/>
              <a:t>Highly sector- and </a:t>
            </a:r>
            <a:r>
              <a:rPr lang="en-US" sz="2200" dirty="0" smtClean="0"/>
              <a:t>context-specific</a:t>
            </a:r>
            <a:br>
              <a:rPr lang="en-US" sz="2200" dirty="0" smtClean="0"/>
            </a:br>
            <a:endParaRPr lang="en-US" sz="2200" dirty="0"/>
          </a:p>
          <a:p>
            <a:pPr marL="457200" indent="-457200">
              <a:buFont typeface="+mj-lt"/>
              <a:buAutoNum type="arabicPeriod"/>
            </a:pPr>
            <a:r>
              <a:rPr lang="en-US" sz="2200" dirty="0" smtClean="0"/>
              <a:t>Endorses de-identification, no guidance </a:t>
            </a:r>
            <a:r>
              <a:rPr lang="en-US" sz="2200" dirty="0"/>
              <a:t>w.r.t. other </a:t>
            </a:r>
            <a:r>
              <a:rPr lang="en-US" sz="2200" dirty="0" smtClean="0"/>
              <a:t>techniques</a:t>
            </a:r>
            <a:br>
              <a:rPr lang="en-US" sz="2200" dirty="0" smtClean="0"/>
            </a:br>
            <a:endParaRPr lang="en-US" sz="2200" dirty="0"/>
          </a:p>
          <a:p>
            <a:pPr marL="457200" indent="-457200">
              <a:buFont typeface="+mj-lt"/>
              <a:buAutoNum type="arabicPeriod"/>
            </a:pPr>
            <a:r>
              <a:rPr lang="en-US" sz="2200" dirty="0"/>
              <a:t>Refers to the obvious extreme cases, not to more difficult </a:t>
            </a:r>
            <a:r>
              <a:rPr lang="en-US" sz="2200" dirty="0" smtClean="0"/>
              <a:t>“gray areas”</a:t>
            </a:r>
            <a:br>
              <a:rPr lang="en-US" sz="2200" dirty="0" smtClean="0"/>
            </a:br>
            <a:endParaRPr lang="en-US" sz="2200" dirty="0"/>
          </a:p>
          <a:p>
            <a:pPr marL="457200" indent="-457200">
              <a:buFont typeface="+mj-lt"/>
              <a:buAutoNum type="arabicPeriod"/>
            </a:pPr>
            <a:r>
              <a:rPr lang="en-US" sz="2200" dirty="0"/>
              <a:t>N</a:t>
            </a:r>
            <a:r>
              <a:rPr lang="en-US" sz="2200" dirty="0" smtClean="0"/>
              <a:t>ot </a:t>
            </a:r>
            <a:r>
              <a:rPr lang="en-US" sz="2200" dirty="0"/>
              <a:t>rigorous/formal from a </a:t>
            </a:r>
            <a:r>
              <a:rPr lang="en-US" sz="2200" i="1" dirty="0"/>
              <a:t>technical</a:t>
            </a:r>
            <a:r>
              <a:rPr lang="en-US" sz="2200" dirty="0"/>
              <a:t> </a:t>
            </a:r>
            <a:r>
              <a:rPr lang="en-US" sz="2200" dirty="0" smtClean="0"/>
              <a:t>standpoint</a:t>
            </a:r>
            <a:endParaRPr lang="en-US" sz="2200" dirty="0"/>
          </a:p>
        </p:txBody>
      </p:sp>
      <p:sp>
        <p:nvSpPr>
          <p:cNvPr id="18" name="Text Placeholder 17"/>
          <p:cNvSpPr>
            <a:spLocks noGrp="1"/>
          </p:cNvSpPr>
          <p:nvPr>
            <p:ph type="body" sz="quarter" idx="3"/>
          </p:nvPr>
        </p:nvSpPr>
        <p:spPr>
          <a:xfrm>
            <a:off x="6172200" y="1452561"/>
            <a:ext cx="5183188" cy="397019"/>
          </a:xfrm>
        </p:spPr>
        <p:txBody>
          <a:bodyPr>
            <a:normAutofit lnSpcReduction="10000"/>
          </a:bodyPr>
          <a:lstStyle/>
          <a:p>
            <a:pPr algn="ctr"/>
            <a:r>
              <a:rPr lang="en-US" dirty="0" smtClean="0">
                <a:solidFill>
                  <a:srgbClr val="C00000"/>
                </a:solidFill>
              </a:rPr>
              <a:t>Differential Privacy</a:t>
            </a:r>
            <a:endParaRPr lang="en-US" dirty="0">
              <a:solidFill>
                <a:srgbClr val="C00000"/>
              </a:solidFill>
            </a:endParaRPr>
          </a:p>
        </p:txBody>
      </p:sp>
      <p:sp>
        <p:nvSpPr>
          <p:cNvPr id="19" name="Content Placeholder 18"/>
          <p:cNvSpPr>
            <a:spLocks noGrp="1"/>
          </p:cNvSpPr>
          <p:nvPr>
            <p:ph sz="quarter" idx="4"/>
          </p:nvPr>
        </p:nvSpPr>
        <p:spPr>
          <a:xfrm>
            <a:off x="6172200" y="2027089"/>
            <a:ext cx="5183188" cy="3938592"/>
          </a:xfrm>
        </p:spPr>
        <p:txBody>
          <a:bodyPr>
            <a:normAutofit/>
          </a:bodyPr>
          <a:lstStyle/>
          <a:p>
            <a:pPr marL="457200" indent="-457200" fontAlgn="t">
              <a:buFont typeface="+mj-lt"/>
              <a:buAutoNum type="arabicPeriod"/>
            </a:pPr>
            <a:r>
              <a:rPr lang="en-US" sz="2200" dirty="0" smtClean="0"/>
              <a:t>Generic</a:t>
            </a:r>
            <a:br>
              <a:rPr lang="en-US" sz="2200" dirty="0" smtClean="0"/>
            </a:br>
            <a:endParaRPr lang="en-US" sz="2200" dirty="0" smtClean="0"/>
          </a:p>
          <a:p>
            <a:pPr marL="457200" indent="-457200" fontAlgn="t">
              <a:buFont typeface="+mj-lt"/>
              <a:buAutoNum type="arabicPeriod"/>
            </a:pPr>
            <a:r>
              <a:rPr lang="en-US" sz="2200" dirty="0" smtClean="0"/>
              <a:t>Does not endorse a specific technique; gives clear guidance w.r.t. all techniques</a:t>
            </a:r>
            <a:br>
              <a:rPr lang="en-US" sz="2200" dirty="0" smtClean="0"/>
            </a:br>
            <a:endParaRPr lang="en-US" sz="2200" dirty="0"/>
          </a:p>
          <a:p>
            <a:pPr marL="457200" indent="-457200" fontAlgn="t">
              <a:buFont typeface="+mj-lt"/>
              <a:buAutoNum type="arabicPeriod"/>
            </a:pPr>
            <a:r>
              <a:rPr lang="en-US" sz="2200" dirty="0" smtClean="0"/>
              <a:t>Does not leave “gray areas”.</a:t>
            </a:r>
            <a:br>
              <a:rPr lang="en-US" sz="2200" dirty="0" smtClean="0"/>
            </a:br>
            <a:r>
              <a:rPr lang="en-US" sz="2200" dirty="0" smtClean="0"/>
              <a:t/>
            </a:r>
            <a:br>
              <a:rPr lang="en-US" sz="2200" dirty="0" smtClean="0"/>
            </a:br>
            <a:endParaRPr lang="en-US" sz="2200" dirty="0" smtClean="0"/>
          </a:p>
          <a:p>
            <a:pPr marL="457200" indent="-457200" fontAlgn="t">
              <a:buFont typeface="+mj-lt"/>
              <a:buAutoNum type="arabicPeriod"/>
            </a:pPr>
            <a:r>
              <a:rPr lang="en-US" sz="2200" dirty="0" smtClean="0"/>
              <a:t>A </a:t>
            </a:r>
            <a:r>
              <a:rPr lang="en-US" sz="2200" dirty="0"/>
              <a:t>mathematically rigorous </a:t>
            </a:r>
            <a:r>
              <a:rPr lang="en-US" sz="2200" dirty="0" smtClean="0"/>
              <a:t>definition</a:t>
            </a:r>
            <a:endParaRPr lang="en-US" sz="2200" dirty="0"/>
          </a:p>
        </p:txBody>
      </p:sp>
      <p:sp>
        <p:nvSpPr>
          <p:cNvPr id="8" name="TextBox 7"/>
          <p:cNvSpPr txBox="1"/>
          <p:nvPr/>
        </p:nvSpPr>
        <p:spPr>
          <a:xfrm>
            <a:off x="11418275" y="6283569"/>
            <a:ext cx="562708" cy="375138"/>
          </a:xfrm>
          <a:prstGeom prst="rect">
            <a:avLst/>
          </a:prstGeom>
          <a:noFill/>
        </p:spPr>
        <p:txBody>
          <a:bodyPr wrap="square" rtlCol="0">
            <a:spAutoFit/>
          </a:bodyPr>
          <a:lstStyle/>
          <a:p>
            <a:pPr algn="ctr"/>
            <a:r>
              <a:rPr lang="en-US" dirty="0" smtClean="0"/>
              <a:t>18</a:t>
            </a:r>
            <a:endParaRPr lang="en-US" dirty="0"/>
          </a:p>
        </p:txBody>
      </p:sp>
    </p:spTree>
    <p:extLst>
      <p:ext uri="{BB962C8B-B14F-4D97-AF65-F5344CB8AC3E}">
        <p14:creationId xmlns:p14="http://schemas.microsoft.com/office/powerpoint/2010/main" val="18161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9"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319"/>
            <a:ext cx="12191999" cy="1325563"/>
          </a:xfrm>
        </p:spPr>
        <p:txBody>
          <a:bodyPr>
            <a:normAutofit/>
          </a:bodyPr>
          <a:lstStyle/>
          <a:p>
            <a:r>
              <a:rPr lang="en-US" sz="4000" i="1" dirty="0" smtClean="0"/>
              <a:t>But how can we bridge these very different languages?</a:t>
            </a:r>
            <a:endParaRPr lang="en-US" sz="4000" i="1" dirty="0"/>
          </a:p>
        </p:txBody>
      </p:sp>
      <p:grpSp>
        <p:nvGrpSpPr>
          <p:cNvPr id="9" name="Group 8"/>
          <p:cNvGrpSpPr/>
          <p:nvPr/>
        </p:nvGrpSpPr>
        <p:grpSpPr>
          <a:xfrm>
            <a:off x="133815" y="1826711"/>
            <a:ext cx="11964400" cy="3977533"/>
            <a:chOff x="133815" y="935760"/>
            <a:chExt cx="11964400" cy="3977533"/>
          </a:xfrm>
        </p:grpSpPr>
        <p:sp>
          <p:nvSpPr>
            <p:cNvPr id="13" name="Curved Down Arrow 12"/>
            <p:cNvSpPr/>
            <p:nvPr/>
          </p:nvSpPr>
          <p:spPr>
            <a:xfrm rot="11775114" flipH="1">
              <a:off x="4550907" y="3879239"/>
              <a:ext cx="2576943" cy="1034054"/>
            </a:xfrm>
            <a:prstGeom prst="curved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tx1"/>
                </a:solidFill>
              </a:endParaRPr>
            </a:p>
          </p:txBody>
        </p:sp>
        <p:pic>
          <p:nvPicPr>
            <p:cNvPr id="1027" name="Picture 3" descr="Law Books, Library, Rows Of Books, Book Shelves, Leg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15" y="1658979"/>
              <a:ext cx="5925015" cy="260831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6" name="Curved Down Arrow 5"/>
            <p:cNvSpPr/>
            <p:nvPr/>
          </p:nvSpPr>
          <p:spPr>
            <a:xfrm rot="975114" flipH="1">
              <a:off x="4550908" y="935760"/>
              <a:ext cx="2576943" cy="1034054"/>
            </a:xfrm>
            <a:prstGeom prst="curved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4" name="Rounded Rectangular Callout 3"/>
                <p:cNvSpPr/>
                <p:nvPr/>
              </p:nvSpPr>
              <p:spPr>
                <a:xfrm>
                  <a:off x="6173200" y="1658979"/>
                  <a:ext cx="5925015" cy="2573910"/>
                </a:xfrm>
                <a:prstGeom prst="wedgeRoundRectCallout">
                  <a:avLst>
                    <a:gd name="adj1" fmla="val -42828"/>
                    <a:gd name="adj2" fmla="val 35938"/>
                    <a:gd name="adj3" fmla="val 16667"/>
                  </a:avLst>
                </a:prstGeom>
                <a:solidFill>
                  <a:schemeClr val="accent6">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chemeClr val="tx1"/>
                    </a:solidFill>
                  </a:endParaRPr>
                </a:p>
                <a:p>
                  <a:endParaRPr lang="en-US" sz="2400" dirty="0">
                    <a:solidFill>
                      <a:schemeClr val="tx1"/>
                    </a:solidFill>
                  </a:endParaRPr>
                </a:p>
                <a:p>
                  <a14:m>
                    <m:oMath xmlns:m="http://schemas.openxmlformats.org/officeDocument/2006/math">
                      <m:r>
                        <a:rPr lang="en-US" sz="2400" i="1">
                          <a:solidFill>
                            <a:schemeClr val="tx1"/>
                          </a:solidFill>
                          <a:latin typeface="Cambria Math" panose="02040503050406030204" pitchFamily="18" charset="0"/>
                        </a:rPr>
                        <m:t>𝑀</m:t>
                      </m:r>
                      <m:r>
                        <a:rPr lang="en-US" sz="2400" i="1">
                          <a:solidFill>
                            <a:schemeClr val="tx1"/>
                          </a:solidFill>
                          <a:latin typeface="Cambria Math" panose="02040503050406030204" pitchFamily="18" charset="0"/>
                        </a:rPr>
                        <m:t>:</m:t>
                      </m:r>
                      <m:sSup>
                        <m:sSupPr>
                          <m:ctrlPr>
                            <a:rPr lang="en-US" sz="2400" i="1">
                              <a:solidFill>
                                <a:schemeClr val="tx1"/>
                              </a:solidFill>
                              <a:latin typeface="Cambria Math" charset="0"/>
                            </a:rPr>
                          </m:ctrlPr>
                        </m:sSupPr>
                        <m:e>
                          <m:r>
                            <a:rPr lang="en-US" sz="2400" i="1">
                              <a:solidFill>
                                <a:schemeClr val="tx1"/>
                              </a:solidFill>
                              <a:latin typeface="Cambria Math" panose="02040503050406030204" pitchFamily="18" charset="0"/>
                            </a:rPr>
                            <m:t>𝑋</m:t>
                          </m:r>
                        </m:e>
                        <m:sup>
                          <m:r>
                            <a:rPr lang="en-US" sz="2400" i="1">
                              <a:solidFill>
                                <a:schemeClr val="tx1"/>
                              </a:solidFill>
                              <a:latin typeface="Cambria Math" panose="02040503050406030204" pitchFamily="18" charset="0"/>
                            </a:rPr>
                            <m:t>𝑛</m:t>
                          </m:r>
                        </m:sup>
                      </m:sSup>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𝑇</m:t>
                      </m:r>
                    </m:oMath>
                  </a14:m>
                  <a:r>
                    <a:rPr lang="en-US" sz="2400" dirty="0">
                      <a:solidFill>
                        <a:schemeClr val="tx1"/>
                      </a:solidFill>
                    </a:rPr>
                    <a:t> satisfies </a:t>
                  </a:r>
                  <a14:m>
                    <m:oMath xmlns:m="http://schemas.openxmlformats.org/officeDocument/2006/math">
                      <m:r>
                        <a:rPr lang="en-US" sz="2400" b="0" i="1" smtClean="0">
                          <a:solidFill>
                            <a:schemeClr val="tx1"/>
                          </a:solidFill>
                          <a:latin typeface="Cambria Math" panose="02040503050406030204" pitchFamily="18" charset="0"/>
                        </a:rPr>
                        <m:t>𝜖</m:t>
                      </m:r>
                    </m:oMath>
                  </a14:m>
                  <a:r>
                    <a:rPr lang="en-US" sz="2400" dirty="0" smtClean="0">
                      <a:solidFill>
                        <a:schemeClr val="tx1"/>
                      </a:solidFill>
                    </a:rPr>
                    <a:t>-</a:t>
                  </a:r>
                  <a:r>
                    <a:rPr lang="en-US" sz="2400" dirty="0">
                      <a:solidFill>
                        <a:srgbClr val="C00000"/>
                      </a:solidFill>
                    </a:rPr>
                    <a:t>differential privacy </a:t>
                  </a:r>
                  <a:r>
                    <a:rPr lang="en-US" sz="2400" dirty="0">
                      <a:solidFill>
                        <a:schemeClr val="tx1"/>
                      </a:solidFill>
                    </a:rPr>
                    <a:t>if</a:t>
                  </a:r>
                  <a:br>
                    <a:rPr lang="en-US" sz="2400" dirty="0">
                      <a:solidFill>
                        <a:schemeClr val="tx1"/>
                      </a:solidFill>
                    </a:rPr>
                  </a:br>
                  <a:r>
                    <a:rPr lang="en-US" sz="2400" dirty="0">
                      <a:solidFill>
                        <a:schemeClr val="tx1"/>
                      </a:solidFill>
                    </a:rPr>
                    <a:t/>
                  </a:r>
                  <a:br>
                    <a:rPr lang="en-US" sz="2400" dirty="0">
                      <a:solidFill>
                        <a:schemeClr val="tx1"/>
                      </a:solidFill>
                    </a:rPr>
                  </a:br>
                  <a14:m>
                    <m:oMath xmlns:m="http://schemas.openxmlformats.org/officeDocument/2006/math">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𝑥</m:t>
                      </m:r>
                      <m:r>
                        <a:rPr lang="en-US" sz="2400" i="1">
                          <a:solidFill>
                            <a:schemeClr val="tx1"/>
                          </a:solidFill>
                          <a:latin typeface="Cambria Math" panose="02040503050406030204" pitchFamily="18" charset="0"/>
                        </a:rPr>
                        <m:t>,</m:t>
                      </m:r>
                      <m:sSup>
                        <m:sSupPr>
                          <m:ctrlPr>
                            <a:rPr lang="en-US" sz="2400" i="1">
                              <a:solidFill>
                                <a:schemeClr val="tx1"/>
                              </a:solidFill>
                              <a:latin typeface="Cambria Math" charset="0"/>
                            </a:rPr>
                          </m:ctrlPr>
                        </m:sSupPr>
                        <m:e>
                          <m:r>
                            <a:rPr lang="en-US" sz="2400" i="1">
                              <a:solidFill>
                                <a:schemeClr val="tx1"/>
                              </a:solidFill>
                              <a:latin typeface="Cambria Math" panose="02040503050406030204" pitchFamily="18" charset="0"/>
                            </a:rPr>
                            <m:t>𝑥</m:t>
                          </m:r>
                        </m:e>
                        <m:sup>
                          <m:r>
                            <a:rPr lang="en-US" sz="2400" i="1">
                              <a:solidFill>
                                <a:schemeClr val="tx1"/>
                              </a:solidFill>
                              <a:latin typeface="Cambria Math" panose="02040503050406030204" pitchFamily="18" charset="0"/>
                            </a:rPr>
                            <m:t>′</m:t>
                          </m:r>
                        </m:sup>
                      </m:sSup>
                      <m:r>
                        <a:rPr lang="en-US" sz="2400" i="1">
                          <a:solidFill>
                            <a:schemeClr val="tx1"/>
                          </a:solidFill>
                          <a:latin typeface="Cambria Math" panose="02040503050406030204" pitchFamily="18" charset="0"/>
                        </a:rPr>
                        <m:t>∈</m:t>
                      </m:r>
                      <m:sSup>
                        <m:sSupPr>
                          <m:ctrlPr>
                            <a:rPr lang="en-US" sz="2400" i="1">
                              <a:solidFill>
                                <a:schemeClr val="tx1"/>
                              </a:solidFill>
                              <a:latin typeface="Cambria Math" charset="0"/>
                            </a:rPr>
                          </m:ctrlPr>
                        </m:sSupPr>
                        <m:e>
                          <m:r>
                            <a:rPr lang="en-US" sz="2400" i="1">
                              <a:solidFill>
                                <a:schemeClr val="tx1"/>
                              </a:solidFill>
                              <a:latin typeface="Cambria Math" panose="02040503050406030204" pitchFamily="18" charset="0"/>
                            </a:rPr>
                            <m:t>𝑋</m:t>
                          </m:r>
                        </m:e>
                        <m:sup>
                          <m:r>
                            <a:rPr lang="en-US" sz="2400" i="1">
                              <a:solidFill>
                                <a:schemeClr val="tx1"/>
                              </a:solidFill>
                              <a:latin typeface="Cambria Math" panose="02040503050406030204" pitchFamily="18" charset="0"/>
                            </a:rPr>
                            <m:t>𝑛</m:t>
                          </m:r>
                        </m:sup>
                      </m:sSup>
                    </m:oMath>
                  </a14:m>
                  <a:r>
                    <a:rPr lang="en-US" sz="2400" dirty="0">
                      <a:solidFill>
                        <a:schemeClr val="tx1"/>
                      </a:solidFill>
                    </a:rPr>
                    <a:t> s.t. </a:t>
                  </a:r>
                  <a14:m>
                    <m:oMath xmlns:m="http://schemas.openxmlformats.org/officeDocument/2006/math">
                      <m:r>
                        <a:rPr lang="en-US" sz="2400" i="1">
                          <a:solidFill>
                            <a:schemeClr val="tx1"/>
                          </a:solidFill>
                          <a:latin typeface="Cambria Math" panose="02040503050406030204" pitchFamily="18" charset="0"/>
                        </a:rPr>
                        <m:t>𝑑𝑖𝑠</m:t>
                      </m:r>
                      <m:sSub>
                        <m:sSubPr>
                          <m:ctrlPr>
                            <a:rPr lang="en-US" sz="2400" i="1">
                              <a:solidFill>
                                <a:schemeClr val="tx1"/>
                              </a:solidFill>
                              <a:latin typeface="Cambria Math" charset="0"/>
                            </a:rPr>
                          </m:ctrlPr>
                        </m:sSubPr>
                        <m:e>
                          <m:r>
                            <a:rPr lang="en-US" sz="2400" i="1">
                              <a:solidFill>
                                <a:schemeClr val="tx1"/>
                              </a:solidFill>
                              <a:latin typeface="Cambria Math" panose="02040503050406030204" pitchFamily="18" charset="0"/>
                            </a:rPr>
                            <m:t>𝑡</m:t>
                          </m:r>
                        </m:e>
                        <m:sub>
                          <m:r>
                            <a:rPr lang="en-US" sz="2400" i="1">
                              <a:solidFill>
                                <a:schemeClr val="tx1"/>
                              </a:solidFill>
                              <a:latin typeface="Cambria Math" panose="02040503050406030204" pitchFamily="18" charset="0"/>
                            </a:rPr>
                            <m:t>𝐻</m:t>
                          </m:r>
                        </m:sub>
                      </m:sSub>
                      <m:d>
                        <m:dPr>
                          <m:ctrlPr>
                            <a:rPr lang="en-US" sz="2400" i="1">
                              <a:solidFill>
                                <a:schemeClr val="tx1"/>
                              </a:solidFill>
                              <a:latin typeface="Cambria Math" charset="0"/>
                            </a:rPr>
                          </m:ctrlPr>
                        </m:dPr>
                        <m:e>
                          <m:r>
                            <a:rPr lang="en-US" sz="2400" i="1">
                              <a:solidFill>
                                <a:schemeClr val="tx1"/>
                              </a:solidFill>
                              <a:latin typeface="Cambria Math" panose="02040503050406030204" pitchFamily="18" charset="0"/>
                            </a:rPr>
                            <m:t>𝑥</m:t>
                          </m:r>
                          <m:r>
                            <a:rPr lang="en-US" sz="2400" i="1">
                              <a:solidFill>
                                <a:schemeClr val="tx1"/>
                              </a:solidFill>
                              <a:latin typeface="Cambria Math" panose="02040503050406030204" pitchFamily="18" charset="0"/>
                            </a:rPr>
                            <m:t>,</m:t>
                          </m:r>
                          <m:sSup>
                            <m:sSupPr>
                              <m:ctrlPr>
                                <a:rPr lang="en-US" sz="2400" i="1">
                                  <a:solidFill>
                                    <a:schemeClr val="tx1"/>
                                  </a:solidFill>
                                  <a:latin typeface="Cambria Math" charset="0"/>
                                </a:rPr>
                              </m:ctrlPr>
                            </m:sSupPr>
                            <m:e>
                              <m:r>
                                <a:rPr lang="en-US" sz="2400" i="1">
                                  <a:solidFill>
                                    <a:schemeClr val="tx1"/>
                                  </a:solidFill>
                                  <a:latin typeface="Cambria Math" panose="02040503050406030204" pitchFamily="18" charset="0"/>
                                </a:rPr>
                                <m:t>𝑥</m:t>
                              </m:r>
                            </m:e>
                            <m:sup>
                              <m:r>
                                <a:rPr lang="en-US" sz="2400" i="1">
                                  <a:solidFill>
                                    <a:schemeClr val="tx1"/>
                                  </a:solidFill>
                                  <a:latin typeface="Cambria Math" panose="02040503050406030204" pitchFamily="18" charset="0"/>
                                </a:rPr>
                                <m:t>′</m:t>
                              </m:r>
                            </m:sup>
                          </m:sSup>
                        </m:e>
                      </m:d>
                      <m:r>
                        <a:rPr lang="en-US" sz="2400" i="1">
                          <a:solidFill>
                            <a:schemeClr val="tx1"/>
                          </a:solidFill>
                          <a:latin typeface="Cambria Math" panose="02040503050406030204" pitchFamily="18" charset="0"/>
                        </a:rPr>
                        <m:t>=1</m:t>
                      </m:r>
                    </m:oMath>
                  </a14:m>
                  <a:r>
                    <a:rPr lang="en-US" sz="2400" dirty="0">
                      <a:solidFill>
                        <a:schemeClr val="tx1"/>
                      </a:solidFill>
                    </a:rPr>
                    <a:t> </a:t>
                  </a:r>
                  <a14:m>
                    <m:oMath xmlns:m="http://schemas.openxmlformats.org/officeDocument/2006/math">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𝑆</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𝑇</m:t>
                      </m:r>
                    </m:oMath>
                  </a14:m>
                  <a:r>
                    <a:rPr lang="en-US" sz="2400" dirty="0">
                      <a:solidFill>
                        <a:schemeClr val="tx1"/>
                      </a:solidFill>
                    </a:rPr>
                    <a:t>,</a:t>
                  </a:r>
                  <a:br>
                    <a:rPr lang="en-US" sz="2400" dirty="0">
                      <a:solidFill>
                        <a:schemeClr val="tx1"/>
                      </a:solidFill>
                    </a:rPr>
                  </a:br>
                  <a:endParaRPr lang="en-US" sz="2400" dirty="0">
                    <a:solidFill>
                      <a:schemeClr val="tx1"/>
                    </a:solidFill>
                  </a:endParaRPr>
                </a:p>
                <a:p>
                  <a:pPr algn="ctr"/>
                  <a14:m>
                    <m:oMath xmlns:m="http://schemas.openxmlformats.org/officeDocument/2006/math">
                      <m:func>
                        <m:funcPr>
                          <m:ctrlPr>
                            <a:rPr lang="en-US" sz="2400" i="1">
                              <a:solidFill>
                                <a:schemeClr val="tx1"/>
                              </a:solidFill>
                              <a:latin typeface="Cambria Math" charset="0"/>
                            </a:rPr>
                          </m:ctrlPr>
                        </m:funcPr>
                        <m:fName>
                          <m:limLow>
                            <m:limLowPr>
                              <m:ctrlPr>
                                <a:rPr lang="en-US" sz="2400" i="1">
                                  <a:solidFill>
                                    <a:schemeClr val="tx1"/>
                                  </a:solidFill>
                                  <a:latin typeface="Cambria Math" charset="0"/>
                                </a:rPr>
                              </m:ctrlPr>
                            </m:limLowPr>
                            <m:e>
                              <m:r>
                                <m:rPr>
                                  <m:sty m:val="p"/>
                                </m:rPr>
                                <a:rPr lang="en-US" sz="2400">
                                  <a:solidFill>
                                    <a:schemeClr val="tx1"/>
                                  </a:solidFill>
                                  <a:latin typeface="Cambria Math" panose="02040503050406030204" pitchFamily="18" charset="0"/>
                                </a:rPr>
                                <m:t>Pr</m:t>
                              </m:r>
                            </m:e>
                            <m:lim>
                              <m:r>
                                <m:rPr>
                                  <m:sty m:val="p"/>
                                </m:rPr>
                                <a:rPr lang="en-US" sz="2400">
                                  <a:solidFill>
                                    <a:schemeClr val="tx1"/>
                                  </a:solidFill>
                                  <a:latin typeface="Cambria Math" panose="02040503050406030204" pitchFamily="18" charset="0"/>
                                </a:rPr>
                                <m:t>M</m:t>
                              </m:r>
                            </m:lim>
                          </m:limLow>
                        </m:fName>
                        <m:e>
                          <m:d>
                            <m:dPr>
                              <m:begChr m:val="["/>
                              <m:endChr m:val="]"/>
                              <m:ctrlPr>
                                <a:rPr lang="en-US" sz="2400" i="1">
                                  <a:solidFill>
                                    <a:schemeClr val="tx1"/>
                                  </a:solidFill>
                                  <a:latin typeface="Cambria Math" charset="0"/>
                                </a:rPr>
                              </m:ctrlPr>
                            </m:dPr>
                            <m:e>
                              <m:r>
                                <a:rPr lang="en-US" sz="2400" i="1">
                                  <a:solidFill>
                                    <a:schemeClr val="tx1"/>
                                  </a:solidFill>
                                  <a:latin typeface="Cambria Math" panose="02040503050406030204" pitchFamily="18" charset="0"/>
                                </a:rPr>
                                <m:t>𝑀</m:t>
                              </m:r>
                              <m:d>
                                <m:dPr>
                                  <m:ctrlPr>
                                    <a:rPr lang="en-US" sz="2400" i="1">
                                      <a:solidFill>
                                        <a:schemeClr val="tx1"/>
                                      </a:solidFill>
                                      <a:latin typeface="Cambria Math" charset="0"/>
                                    </a:rPr>
                                  </m:ctrlPr>
                                </m:dPr>
                                <m:e>
                                  <m:r>
                                    <a:rPr lang="en-US" sz="2400" i="1">
                                      <a:solidFill>
                                        <a:schemeClr val="tx1"/>
                                      </a:solidFill>
                                      <a:latin typeface="Cambria Math" panose="02040503050406030204" pitchFamily="18" charset="0"/>
                                    </a:rPr>
                                    <m:t>𝑥</m:t>
                                  </m:r>
                                </m:e>
                              </m:d>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𝑆</m:t>
                              </m:r>
                            </m:e>
                          </m:d>
                        </m:e>
                      </m:func>
                      <m:r>
                        <a:rPr lang="en-US" sz="2400" i="1">
                          <a:solidFill>
                            <a:schemeClr val="tx1"/>
                          </a:solidFill>
                          <a:latin typeface="Cambria Math" panose="02040503050406030204" pitchFamily="18" charset="0"/>
                        </a:rPr>
                        <m:t>≤</m:t>
                      </m:r>
                      <m:sSup>
                        <m:sSupPr>
                          <m:ctrlPr>
                            <a:rPr lang="en-US" sz="2400" i="1">
                              <a:solidFill>
                                <a:schemeClr val="tx1"/>
                              </a:solidFill>
                              <a:latin typeface="Cambria Math" charset="0"/>
                            </a:rPr>
                          </m:ctrlPr>
                        </m:sSupPr>
                        <m:e>
                          <m:r>
                            <a:rPr lang="en-US" sz="2400" i="1">
                              <a:solidFill>
                                <a:schemeClr val="tx1"/>
                              </a:solidFill>
                              <a:latin typeface="Cambria Math" panose="02040503050406030204" pitchFamily="18" charset="0"/>
                            </a:rPr>
                            <m:t>𝑒</m:t>
                          </m:r>
                        </m:e>
                        <m:sup>
                          <m:r>
                            <a:rPr lang="en-US" sz="2400" i="1">
                              <a:solidFill>
                                <a:schemeClr val="tx1"/>
                              </a:solidFill>
                              <a:latin typeface="Cambria Math" panose="02040503050406030204" pitchFamily="18" charset="0"/>
                            </a:rPr>
                            <m:t>𝜖</m:t>
                          </m:r>
                        </m:sup>
                      </m:sSup>
                      <m:func>
                        <m:funcPr>
                          <m:ctrlPr>
                            <a:rPr lang="en-US" sz="2400" i="1">
                              <a:solidFill>
                                <a:schemeClr val="tx1"/>
                              </a:solidFill>
                              <a:latin typeface="Cambria Math" charset="0"/>
                            </a:rPr>
                          </m:ctrlPr>
                        </m:funcPr>
                        <m:fName>
                          <m:limLow>
                            <m:limLowPr>
                              <m:ctrlPr>
                                <a:rPr lang="en-US" sz="2400" i="1">
                                  <a:solidFill>
                                    <a:schemeClr val="tx1"/>
                                  </a:solidFill>
                                  <a:latin typeface="Cambria Math" charset="0"/>
                                </a:rPr>
                              </m:ctrlPr>
                            </m:limLowPr>
                            <m:e>
                              <m:r>
                                <m:rPr>
                                  <m:sty m:val="p"/>
                                </m:rPr>
                                <a:rPr lang="en-US" sz="2400">
                                  <a:solidFill>
                                    <a:schemeClr val="tx1"/>
                                  </a:solidFill>
                                  <a:latin typeface="Cambria Math" panose="02040503050406030204" pitchFamily="18" charset="0"/>
                                </a:rPr>
                                <m:t>Pr</m:t>
                              </m:r>
                            </m:e>
                            <m:lim>
                              <m:r>
                                <m:rPr>
                                  <m:sty m:val="p"/>
                                </m:rPr>
                                <a:rPr lang="en-US" sz="2400">
                                  <a:solidFill>
                                    <a:schemeClr val="tx1"/>
                                  </a:solidFill>
                                  <a:latin typeface="Cambria Math" panose="02040503050406030204" pitchFamily="18" charset="0"/>
                                </a:rPr>
                                <m:t>M</m:t>
                              </m:r>
                            </m:lim>
                          </m:limLow>
                        </m:fName>
                        <m:e>
                          <m:d>
                            <m:dPr>
                              <m:begChr m:val="["/>
                              <m:endChr m:val="]"/>
                              <m:ctrlPr>
                                <a:rPr lang="en-US" sz="2400" i="1">
                                  <a:solidFill>
                                    <a:schemeClr val="tx1"/>
                                  </a:solidFill>
                                  <a:latin typeface="Cambria Math" charset="0"/>
                                </a:rPr>
                              </m:ctrlPr>
                            </m:dPr>
                            <m:e>
                              <m:r>
                                <a:rPr lang="en-US" sz="2400" i="1">
                                  <a:solidFill>
                                    <a:schemeClr val="tx1"/>
                                  </a:solidFill>
                                  <a:latin typeface="Cambria Math" panose="02040503050406030204" pitchFamily="18" charset="0"/>
                                </a:rPr>
                                <m:t>𝑀</m:t>
                              </m:r>
                              <m:d>
                                <m:dPr>
                                  <m:ctrlPr>
                                    <a:rPr lang="en-US" sz="2400" i="1">
                                      <a:solidFill>
                                        <a:schemeClr val="tx1"/>
                                      </a:solidFill>
                                      <a:latin typeface="Cambria Math" charset="0"/>
                                    </a:rPr>
                                  </m:ctrlPr>
                                </m:dPr>
                                <m:e>
                                  <m:sSup>
                                    <m:sSupPr>
                                      <m:ctrlPr>
                                        <a:rPr lang="en-US" sz="2400" i="1">
                                          <a:solidFill>
                                            <a:schemeClr val="tx1"/>
                                          </a:solidFill>
                                          <a:latin typeface="Cambria Math" charset="0"/>
                                        </a:rPr>
                                      </m:ctrlPr>
                                    </m:sSupPr>
                                    <m:e>
                                      <m:r>
                                        <a:rPr lang="en-US" sz="2400" i="1">
                                          <a:solidFill>
                                            <a:schemeClr val="tx1"/>
                                          </a:solidFill>
                                          <a:latin typeface="Cambria Math" panose="02040503050406030204" pitchFamily="18" charset="0"/>
                                        </a:rPr>
                                        <m:t>𝑥</m:t>
                                      </m:r>
                                    </m:e>
                                    <m:sup>
                                      <m:r>
                                        <a:rPr lang="en-US" sz="2400" i="1">
                                          <a:solidFill>
                                            <a:schemeClr val="tx1"/>
                                          </a:solidFill>
                                          <a:latin typeface="Cambria Math" panose="02040503050406030204" pitchFamily="18" charset="0"/>
                                        </a:rPr>
                                        <m:t>′</m:t>
                                      </m:r>
                                    </m:sup>
                                  </m:sSup>
                                </m:e>
                              </m:d>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𝑆</m:t>
                              </m:r>
                            </m:e>
                          </m:d>
                        </m:e>
                      </m:func>
                    </m:oMath>
                  </a14:m>
                  <a:r>
                    <a:rPr lang="en-US" sz="2400" dirty="0" smtClean="0">
                      <a:solidFill>
                        <a:schemeClr val="tx1"/>
                      </a:solidFill>
                    </a:rPr>
                    <a:t>.</a:t>
                  </a:r>
                  <a:endParaRPr lang="en-US" sz="2400" dirty="0">
                    <a:solidFill>
                      <a:schemeClr val="tx1"/>
                    </a:solidFill>
                  </a:endParaRPr>
                </a:p>
                <a:p>
                  <a:pPr algn="ctr"/>
                  <a:endParaRPr lang="en-US" sz="2400" dirty="0">
                    <a:solidFill>
                      <a:schemeClr val="tx1"/>
                    </a:solidFill>
                  </a:endParaRPr>
                </a:p>
              </p:txBody>
            </p:sp>
          </mc:Choice>
          <mc:Fallback xmlns="">
            <p:sp>
              <p:nvSpPr>
                <p:cNvPr id="4" name="Rounded Rectangular Callout 3"/>
                <p:cNvSpPr>
                  <a:spLocks noRot="1" noChangeAspect="1" noMove="1" noResize="1" noEditPoints="1" noAdjustHandles="1" noChangeArrowheads="1" noChangeShapeType="1" noTextEdit="1"/>
                </p:cNvSpPr>
                <p:nvPr/>
              </p:nvSpPr>
              <p:spPr>
                <a:xfrm>
                  <a:off x="6173200" y="1658979"/>
                  <a:ext cx="5925015" cy="2573910"/>
                </a:xfrm>
                <a:prstGeom prst="wedgeRoundRectCallout">
                  <a:avLst>
                    <a:gd name="adj1" fmla="val -42828"/>
                    <a:gd name="adj2" fmla="val 35938"/>
                    <a:gd name="adj3" fmla="val 16667"/>
                  </a:avLst>
                </a:prstGeom>
                <a:blipFill rotWithShape="0">
                  <a:blip r:embed="rId4"/>
                  <a:stretch>
                    <a:fillRect/>
                  </a:stretch>
                </a:blipFill>
                <a:ln>
                  <a:noFill/>
                </a:ln>
                <a:effectLst>
                  <a:softEdge rad="63500"/>
                </a:effectLst>
              </p:spPr>
              <p:txBody>
                <a:bodyPr/>
                <a:lstStyle/>
                <a:p>
                  <a:r>
                    <a:rPr lang="en-US">
                      <a:noFill/>
                    </a:rPr>
                    <a:t> </a:t>
                  </a:r>
                </a:p>
              </p:txBody>
            </p:sp>
          </mc:Fallback>
        </mc:AlternateContent>
      </p:grpSp>
      <p:sp>
        <p:nvSpPr>
          <p:cNvPr id="14" name="TextBox 13"/>
          <p:cNvSpPr txBox="1"/>
          <p:nvPr/>
        </p:nvSpPr>
        <p:spPr>
          <a:xfrm>
            <a:off x="11418275" y="6283569"/>
            <a:ext cx="562708" cy="375138"/>
          </a:xfrm>
          <a:prstGeom prst="rect">
            <a:avLst/>
          </a:prstGeom>
          <a:noFill/>
        </p:spPr>
        <p:txBody>
          <a:bodyPr wrap="square" rtlCol="0">
            <a:spAutoFit/>
          </a:bodyPr>
          <a:lstStyle/>
          <a:p>
            <a:pPr algn="ctr"/>
            <a:r>
              <a:rPr lang="en-US" dirty="0" smtClean="0"/>
              <a:t>19</a:t>
            </a:r>
            <a:endParaRPr lang="en-US" dirty="0"/>
          </a:p>
        </p:txBody>
      </p:sp>
    </p:spTree>
    <p:extLst>
      <p:ext uri="{BB962C8B-B14F-4D97-AF65-F5344CB8AC3E}">
        <p14:creationId xmlns:p14="http://schemas.microsoft.com/office/powerpoint/2010/main" val="28006123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7377" y="2837769"/>
            <a:ext cx="10515600" cy="1325563"/>
          </a:xfrm>
        </p:spPr>
        <p:txBody>
          <a:bodyPr/>
          <a:lstStyle/>
          <a:p>
            <a:pPr algn="ctr"/>
            <a:r>
              <a:rPr lang="en-US" smtClean="0">
                <a:solidFill>
                  <a:srgbClr val="C00000"/>
                </a:solidFill>
              </a:rPr>
              <a:t>Arguing that differential </a:t>
            </a:r>
            <a:r>
              <a:rPr lang="en-US">
                <a:solidFill>
                  <a:srgbClr val="C00000"/>
                </a:solidFill>
              </a:rPr>
              <a:t>p</a:t>
            </a:r>
            <a:r>
              <a:rPr lang="en-US" smtClean="0">
                <a:solidFill>
                  <a:srgbClr val="C00000"/>
                </a:solidFill>
              </a:rPr>
              <a:t>rivacy </a:t>
            </a:r>
            <a:r>
              <a:rPr lang="en-US" dirty="0">
                <a:solidFill>
                  <a:srgbClr val="C00000"/>
                </a:solidFill>
              </a:rPr>
              <a:t>s</a:t>
            </a:r>
            <a:r>
              <a:rPr lang="en-US" smtClean="0">
                <a:solidFill>
                  <a:srgbClr val="C00000"/>
                </a:solidFill>
              </a:rPr>
              <a:t>atisfies </a:t>
            </a:r>
            <a:r>
              <a:rPr lang="en-US" dirty="0" smtClean="0">
                <a:solidFill>
                  <a:srgbClr val="C00000"/>
                </a:solidFill>
              </a:rPr>
              <a:t>FERPA</a:t>
            </a:r>
            <a:endParaRPr lang="en-US" dirty="0">
              <a:solidFill>
                <a:srgbClr val="C00000"/>
              </a:solidFill>
            </a:endParaRPr>
          </a:p>
        </p:txBody>
      </p:sp>
      <p:sp>
        <p:nvSpPr>
          <p:cNvPr id="3" name="TextBox 2"/>
          <p:cNvSpPr txBox="1"/>
          <p:nvPr/>
        </p:nvSpPr>
        <p:spPr>
          <a:xfrm>
            <a:off x="11418275" y="6283569"/>
            <a:ext cx="562708" cy="375138"/>
          </a:xfrm>
          <a:prstGeom prst="rect">
            <a:avLst/>
          </a:prstGeom>
          <a:noFill/>
        </p:spPr>
        <p:txBody>
          <a:bodyPr wrap="square" rtlCol="0">
            <a:spAutoFit/>
          </a:bodyPr>
          <a:lstStyle/>
          <a:p>
            <a:pPr algn="ctr"/>
            <a:r>
              <a:rPr lang="en-US" dirty="0" smtClean="0"/>
              <a:t>20</a:t>
            </a:r>
            <a:endParaRPr lang="en-US" dirty="0"/>
          </a:p>
        </p:txBody>
      </p:sp>
    </p:spTree>
    <p:extLst>
      <p:ext uri="{BB962C8B-B14F-4D97-AF65-F5344CB8AC3E}">
        <p14:creationId xmlns:p14="http://schemas.microsoft.com/office/powerpoint/2010/main" val="2415570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rocess 5"/>
          <p:cNvSpPr/>
          <p:nvPr/>
        </p:nvSpPr>
        <p:spPr>
          <a:xfrm>
            <a:off x="5283868" y="2912845"/>
            <a:ext cx="1624264" cy="103231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500" dirty="0" smtClean="0">
                <a:latin typeface="Comic Sans MS" panose="030F0702030302020204" pitchFamily="66" charset="0"/>
              </a:rPr>
              <a:t>Computation</a:t>
            </a:r>
            <a:endParaRPr lang="en-US" sz="1500" dirty="0">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2213822" y="1288473"/>
            <a:ext cx="2294678" cy="3383280"/>
          </a:xfrm>
          <a:prstGeom prst="rect">
            <a:avLst/>
          </a:prstGeom>
        </p:spPr>
      </p:pic>
      <p:sp>
        <p:nvSpPr>
          <p:cNvPr id="5" name="TextBox 4"/>
          <p:cNvSpPr txBox="1"/>
          <p:nvPr/>
        </p:nvSpPr>
        <p:spPr>
          <a:xfrm>
            <a:off x="636531" y="312444"/>
            <a:ext cx="6004914" cy="461665"/>
          </a:xfrm>
          <a:prstGeom prst="rect">
            <a:avLst/>
          </a:prstGeom>
          <a:noFill/>
        </p:spPr>
        <p:txBody>
          <a:bodyPr wrap="none" rtlCol="0">
            <a:spAutoFit/>
          </a:bodyPr>
          <a:lstStyle/>
          <a:p>
            <a:r>
              <a:rPr lang="en-US" sz="2400" dirty="0" smtClean="0"/>
              <a:t>What is a computation? A computational task?</a:t>
            </a:r>
            <a:endParaRPr lang="en-US" sz="2400" dirty="0"/>
          </a:p>
        </p:txBody>
      </p:sp>
      <p:sp>
        <p:nvSpPr>
          <p:cNvPr id="7" name="TextBox 6"/>
          <p:cNvSpPr txBox="1"/>
          <p:nvPr/>
        </p:nvSpPr>
        <p:spPr>
          <a:xfrm>
            <a:off x="4463740" y="991713"/>
            <a:ext cx="4220001" cy="461665"/>
          </a:xfrm>
          <a:prstGeom prst="rect">
            <a:avLst/>
          </a:prstGeom>
          <a:noFill/>
        </p:spPr>
        <p:txBody>
          <a:bodyPr wrap="none" rtlCol="0">
            <a:spAutoFit/>
          </a:bodyPr>
          <a:lstStyle/>
          <a:p>
            <a:r>
              <a:rPr lang="en-US" sz="2400" dirty="0" smtClean="0"/>
              <a:t>What can/cannot be computed?</a:t>
            </a:r>
            <a:endParaRPr lang="en-US" sz="2400" dirty="0"/>
          </a:p>
        </p:txBody>
      </p:sp>
      <p:sp>
        <p:nvSpPr>
          <p:cNvPr id="8" name="TextBox 7"/>
          <p:cNvSpPr txBox="1"/>
          <p:nvPr/>
        </p:nvSpPr>
        <p:spPr>
          <a:xfrm>
            <a:off x="5515766" y="1670982"/>
            <a:ext cx="5811847" cy="830997"/>
          </a:xfrm>
          <a:prstGeom prst="rect">
            <a:avLst/>
          </a:prstGeom>
          <a:noFill/>
        </p:spPr>
        <p:txBody>
          <a:bodyPr wrap="none" rtlCol="0">
            <a:spAutoFit/>
          </a:bodyPr>
          <a:lstStyle/>
          <a:p>
            <a:r>
              <a:rPr lang="en-US" sz="2400" dirty="0" smtClean="0"/>
              <a:t>Quantify resources needed in computation:</a:t>
            </a:r>
          </a:p>
          <a:p>
            <a:r>
              <a:rPr lang="en-US" sz="2400" dirty="0" smtClean="0"/>
              <a:t>Time, space, communication, randomness, </a:t>
            </a:r>
            <a:r>
              <a:rPr lang="mr-IN" sz="2400" dirty="0" smtClean="0"/>
              <a:t>…</a:t>
            </a:r>
            <a:endParaRPr lang="en-US" sz="2400" dirty="0"/>
          </a:p>
        </p:txBody>
      </p:sp>
      <p:sp>
        <p:nvSpPr>
          <p:cNvPr id="9" name="TextBox 8"/>
          <p:cNvSpPr txBox="1"/>
          <p:nvPr/>
        </p:nvSpPr>
        <p:spPr>
          <a:xfrm>
            <a:off x="7107605" y="2719583"/>
            <a:ext cx="1545359" cy="461665"/>
          </a:xfrm>
          <a:prstGeom prst="rect">
            <a:avLst/>
          </a:prstGeom>
          <a:noFill/>
        </p:spPr>
        <p:txBody>
          <a:bodyPr wrap="none" rtlCol="0">
            <a:spAutoFit/>
          </a:bodyPr>
          <a:lstStyle/>
          <a:p>
            <a:r>
              <a:rPr lang="en-US" sz="2400" dirty="0" smtClean="0">
                <a:solidFill>
                  <a:srgbClr val="C00000"/>
                </a:solidFill>
              </a:rPr>
              <a:t>Algorithms</a:t>
            </a:r>
            <a:endParaRPr lang="en-US" sz="2400" dirty="0">
              <a:solidFill>
                <a:srgbClr val="C00000"/>
              </a:solidFill>
            </a:endParaRPr>
          </a:p>
        </p:txBody>
      </p:sp>
      <p:sp>
        <p:nvSpPr>
          <p:cNvPr id="10" name="TextBox 9"/>
          <p:cNvSpPr txBox="1"/>
          <p:nvPr/>
        </p:nvSpPr>
        <p:spPr>
          <a:xfrm>
            <a:off x="7183834" y="3398852"/>
            <a:ext cx="4750258" cy="1569660"/>
          </a:xfrm>
          <a:prstGeom prst="rect">
            <a:avLst/>
          </a:prstGeom>
          <a:noFill/>
        </p:spPr>
        <p:txBody>
          <a:bodyPr wrap="square" rtlCol="0">
            <a:spAutoFit/>
          </a:bodyPr>
          <a:lstStyle/>
          <a:p>
            <a:r>
              <a:rPr lang="en-US" sz="2400" dirty="0" smtClean="0">
                <a:solidFill>
                  <a:srgbClr val="C00000"/>
                </a:solidFill>
              </a:rPr>
              <a:t>Algorithms with special properties:</a:t>
            </a:r>
          </a:p>
          <a:p>
            <a:r>
              <a:rPr lang="en-US" sz="2400" dirty="0" smtClean="0"/>
              <a:t>Learning, privacy, fairness, transparency</a:t>
            </a:r>
            <a:r>
              <a:rPr lang="en-US" sz="2400" dirty="0"/>
              <a:t>/</a:t>
            </a:r>
            <a:r>
              <a:rPr lang="en-US" sz="2400" dirty="0" smtClean="0"/>
              <a:t>accountability</a:t>
            </a:r>
            <a:r>
              <a:rPr lang="en-US" sz="2400" dirty="0"/>
              <a:t>, Incentive compatibility, </a:t>
            </a:r>
            <a:r>
              <a:rPr lang="mr-IN" sz="2400" dirty="0" smtClean="0"/>
              <a:t>…</a:t>
            </a:r>
            <a:endParaRPr lang="en-US" sz="2400" dirty="0" smtClean="0"/>
          </a:p>
        </p:txBody>
      </p:sp>
      <p:sp>
        <p:nvSpPr>
          <p:cNvPr id="13" name="TextBox 12"/>
          <p:cNvSpPr txBox="1"/>
          <p:nvPr/>
        </p:nvSpPr>
        <p:spPr>
          <a:xfrm>
            <a:off x="1792941" y="4671753"/>
            <a:ext cx="1976054" cy="369332"/>
          </a:xfrm>
          <a:prstGeom prst="rect">
            <a:avLst/>
          </a:prstGeom>
          <a:noFill/>
        </p:spPr>
        <p:txBody>
          <a:bodyPr wrap="none" rtlCol="0">
            <a:spAutoFit/>
          </a:bodyPr>
          <a:lstStyle/>
          <a:p>
            <a:r>
              <a:rPr lang="en-US" dirty="0" smtClean="0"/>
              <a:t> computer scientist</a:t>
            </a:r>
            <a:endParaRPr lang="en-US" dirty="0"/>
          </a:p>
        </p:txBody>
      </p:sp>
      <p:sp>
        <p:nvSpPr>
          <p:cNvPr id="14" name="TextBox 13"/>
          <p:cNvSpPr txBox="1"/>
          <p:nvPr/>
        </p:nvSpPr>
        <p:spPr>
          <a:xfrm>
            <a:off x="11418275" y="6283569"/>
            <a:ext cx="562708" cy="375138"/>
          </a:xfrm>
          <a:prstGeom prst="rect">
            <a:avLst/>
          </a:prstGeom>
          <a:noFill/>
        </p:spPr>
        <p:txBody>
          <a:bodyPr wrap="square" rtlCol="0">
            <a:spAutoFit/>
          </a:bodyPr>
          <a:lstStyle/>
          <a:p>
            <a:pPr algn="ctr"/>
            <a:r>
              <a:rPr lang="en-US" smtClean="0"/>
              <a:t>1</a:t>
            </a:r>
            <a:endParaRPr lang="en-US"/>
          </a:p>
        </p:txBody>
      </p:sp>
    </p:spTree>
    <p:extLst>
      <p:ext uri="{BB962C8B-B14F-4D97-AF65-F5344CB8AC3E}">
        <p14:creationId xmlns:p14="http://schemas.microsoft.com/office/powerpoint/2010/main" val="69045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3182"/>
            <a:ext cx="10515600" cy="1325563"/>
          </a:xfrm>
        </p:spPr>
        <p:txBody>
          <a:bodyPr>
            <a:normAutofit/>
          </a:bodyPr>
          <a:lstStyle/>
          <a:p>
            <a:r>
              <a:rPr lang="en-US" dirty="0" smtClean="0"/>
              <a:t>A CS view of the legal definitions</a:t>
            </a:r>
            <a:endParaRPr lang="en-US" dirty="0"/>
          </a:p>
        </p:txBody>
      </p:sp>
      <p:sp>
        <p:nvSpPr>
          <p:cNvPr id="5" name="Shape 191"/>
          <p:cNvSpPr/>
          <p:nvPr/>
        </p:nvSpPr>
        <p:spPr>
          <a:xfrm>
            <a:off x="4488899" y="1945550"/>
            <a:ext cx="3354300" cy="33543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latin typeface="Comic Sans MS" panose="030F0702030302020204" pitchFamily="66" charset="0"/>
            </a:endParaRPr>
          </a:p>
        </p:txBody>
      </p:sp>
      <p:sp>
        <p:nvSpPr>
          <p:cNvPr id="6" name="Shape 192"/>
          <p:cNvSpPr txBox="1"/>
          <p:nvPr/>
        </p:nvSpPr>
        <p:spPr>
          <a:xfrm>
            <a:off x="5640899" y="5299850"/>
            <a:ext cx="1108500" cy="364500"/>
          </a:xfrm>
          <a:prstGeom prst="rect">
            <a:avLst/>
          </a:prstGeom>
          <a:noFill/>
          <a:ln>
            <a:noFill/>
          </a:ln>
        </p:spPr>
        <p:txBody>
          <a:bodyPr lIns="91425" tIns="91425" rIns="91425" bIns="91425" anchor="t" anchorCtr="0">
            <a:noAutofit/>
          </a:bodyPr>
          <a:lstStyle/>
          <a:p>
            <a:pPr algn="ctr"/>
            <a:r>
              <a:rPr lang="x-none">
                <a:latin typeface="Comic Sans MS" panose="030F0702030302020204" pitchFamily="66" charset="0"/>
              </a:rPr>
              <a:t>analyses </a:t>
            </a:r>
          </a:p>
        </p:txBody>
      </p:sp>
      <p:sp>
        <p:nvSpPr>
          <p:cNvPr id="12" name="Shape 198"/>
          <p:cNvSpPr/>
          <p:nvPr/>
        </p:nvSpPr>
        <p:spPr>
          <a:xfrm>
            <a:off x="4984799" y="2336800"/>
            <a:ext cx="43800" cy="58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latin typeface="Comic Sans MS" panose="030F0702030302020204" pitchFamily="66" charset="0"/>
            </a:endParaRPr>
          </a:p>
        </p:txBody>
      </p:sp>
      <p:grpSp>
        <p:nvGrpSpPr>
          <p:cNvPr id="14" name="Shape 200"/>
          <p:cNvGrpSpPr/>
          <p:nvPr/>
        </p:nvGrpSpPr>
        <p:grpSpPr>
          <a:xfrm>
            <a:off x="4679999" y="2717800"/>
            <a:ext cx="272400" cy="210600"/>
            <a:chOff x="947750" y="1666850"/>
            <a:chExt cx="272400" cy="210600"/>
          </a:xfrm>
        </p:grpSpPr>
        <p:sp>
          <p:nvSpPr>
            <p:cNvPr id="15" name="Shape 201"/>
            <p:cNvSpPr/>
            <p:nvPr/>
          </p:nvSpPr>
          <p:spPr>
            <a:xfrm>
              <a:off x="947750" y="1666850"/>
              <a:ext cx="43800" cy="58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latin typeface="Comic Sans MS" panose="030F0702030302020204" pitchFamily="66" charset="0"/>
              </a:endParaRPr>
            </a:p>
          </p:txBody>
        </p:sp>
        <p:sp>
          <p:nvSpPr>
            <p:cNvPr id="16" name="Shape 202"/>
            <p:cNvSpPr/>
            <p:nvPr/>
          </p:nvSpPr>
          <p:spPr>
            <a:xfrm>
              <a:off x="1176350" y="1819250"/>
              <a:ext cx="43800" cy="58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latin typeface="Comic Sans MS" panose="030F0702030302020204" pitchFamily="66" charset="0"/>
              </a:endParaRPr>
            </a:p>
          </p:txBody>
        </p:sp>
      </p:grpSp>
      <p:sp>
        <p:nvSpPr>
          <p:cNvPr id="17" name="Shape 203"/>
          <p:cNvSpPr txBox="1"/>
          <p:nvPr/>
        </p:nvSpPr>
        <p:spPr>
          <a:xfrm>
            <a:off x="4139711" y="2023327"/>
            <a:ext cx="1836600" cy="437399"/>
          </a:xfrm>
          <a:prstGeom prst="rect">
            <a:avLst/>
          </a:prstGeom>
          <a:noFill/>
          <a:ln>
            <a:noFill/>
          </a:ln>
        </p:spPr>
        <p:txBody>
          <a:bodyPr lIns="91425" tIns="91425" rIns="91425" bIns="91425" anchor="t" anchorCtr="0">
            <a:noAutofit/>
          </a:bodyPr>
          <a:lstStyle/>
          <a:p>
            <a:pPr algn="ctr">
              <a:buClr>
                <a:schemeClr val="dk1"/>
              </a:buClr>
              <a:buSzPct val="110000"/>
            </a:pPr>
            <a:r>
              <a:rPr lang="x-none" sz="1000">
                <a:solidFill>
                  <a:schemeClr val="dk1"/>
                </a:solidFill>
                <a:latin typeface="Comic Sans MS" panose="030F0702030302020204" pitchFamily="66" charset="0"/>
              </a:rPr>
              <a:t>copy input to output</a:t>
            </a:r>
          </a:p>
          <a:p>
            <a:pPr algn="ctr"/>
            <a:endParaRPr sz="1000">
              <a:latin typeface="Comic Sans MS" panose="030F0702030302020204" pitchFamily="66" charset="0"/>
            </a:endParaRPr>
          </a:p>
        </p:txBody>
      </p:sp>
      <p:grpSp>
        <p:nvGrpSpPr>
          <p:cNvPr id="18" name="Shape 204"/>
          <p:cNvGrpSpPr/>
          <p:nvPr/>
        </p:nvGrpSpPr>
        <p:grpSpPr>
          <a:xfrm>
            <a:off x="3946801" y="1840500"/>
            <a:ext cx="1075385" cy="962898"/>
            <a:chOff x="214550" y="789550"/>
            <a:chExt cx="1075385" cy="962898"/>
          </a:xfrm>
        </p:grpSpPr>
        <p:sp>
          <p:nvSpPr>
            <p:cNvPr id="19" name="Shape 205"/>
            <p:cNvSpPr txBox="1"/>
            <p:nvPr/>
          </p:nvSpPr>
          <p:spPr>
            <a:xfrm>
              <a:off x="214550" y="789550"/>
              <a:ext cx="733199" cy="364500"/>
            </a:xfrm>
            <a:prstGeom prst="rect">
              <a:avLst/>
            </a:prstGeom>
            <a:noFill/>
            <a:ln>
              <a:noFill/>
            </a:ln>
          </p:spPr>
          <p:txBody>
            <a:bodyPr lIns="91425" tIns="91425" rIns="91425" bIns="91425" anchor="t" anchorCtr="0">
              <a:noAutofit/>
            </a:bodyPr>
            <a:lstStyle/>
            <a:p>
              <a:pPr algn="ctr"/>
              <a:r>
                <a:rPr lang="x-none">
                  <a:solidFill>
                    <a:srgbClr val="FF0000"/>
                  </a:solidFill>
                  <a:latin typeface="Comic Sans MS" panose="030F0702030302020204" pitchFamily="66" charset="0"/>
                </a:rPr>
                <a:t>BAD!</a:t>
              </a:r>
            </a:p>
          </p:txBody>
        </p:sp>
        <p:cxnSp>
          <p:nvCxnSpPr>
            <p:cNvPr id="20" name="Shape 206"/>
            <p:cNvCxnSpPr>
              <a:stCxn id="19" idx="2"/>
              <a:endCxn id="15" idx="0"/>
            </p:cNvCxnSpPr>
            <p:nvPr/>
          </p:nvCxnSpPr>
          <p:spPr>
            <a:xfrm>
              <a:off x="581150" y="1154050"/>
              <a:ext cx="388499" cy="437475"/>
            </a:xfrm>
            <a:prstGeom prst="straightConnector1">
              <a:avLst/>
            </a:prstGeom>
            <a:noFill/>
            <a:ln w="9525" cap="flat" cmpd="sng">
              <a:solidFill>
                <a:schemeClr val="dk2"/>
              </a:solidFill>
              <a:prstDash val="solid"/>
              <a:round/>
              <a:headEnd type="none" w="lg" len="lg"/>
              <a:tailEnd type="triangle" w="lg" len="lg"/>
            </a:ln>
          </p:spPr>
        </p:cxnSp>
        <p:cxnSp>
          <p:nvCxnSpPr>
            <p:cNvPr id="21" name="Shape 207"/>
            <p:cNvCxnSpPr>
              <a:stCxn id="19" idx="2"/>
              <a:endCxn id="16" idx="1"/>
            </p:cNvCxnSpPr>
            <p:nvPr/>
          </p:nvCxnSpPr>
          <p:spPr>
            <a:xfrm>
              <a:off x="581150" y="1154050"/>
              <a:ext cx="601613" cy="598398"/>
            </a:xfrm>
            <a:prstGeom prst="straightConnector1">
              <a:avLst/>
            </a:prstGeom>
            <a:noFill/>
            <a:ln w="9525" cap="flat" cmpd="sng">
              <a:solidFill>
                <a:schemeClr val="dk2"/>
              </a:solidFill>
              <a:prstDash val="solid"/>
              <a:round/>
              <a:headEnd type="none" w="lg" len="lg"/>
              <a:tailEnd type="triangle" w="lg" len="lg"/>
            </a:ln>
          </p:spPr>
        </p:cxnSp>
        <p:cxnSp>
          <p:nvCxnSpPr>
            <p:cNvPr id="22" name="Shape 208"/>
            <p:cNvCxnSpPr>
              <a:stCxn id="19" idx="2"/>
              <a:endCxn id="12" idx="5"/>
            </p:cNvCxnSpPr>
            <p:nvPr/>
          </p:nvCxnSpPr>
          <p:spPr>
            <a:xfrm>
              <a:off x="581150" y="1154050"/>
              <a:ext cx="708785" cy="106152"/>
            </a:xfrm>
            <a:prstGeom prst="straightConnector1">
              <a:avLst/>
            </a:prstGeom>
            <a:noFill/>
            <a:ln w="9525" cap="flat" cmpd="sng">
              <a:solidFill>
                <a:schemeClr val="dk2"/>
              </a:solidFill>
              <a:prstDash val="solid"/>
              <a:round/>
              <a:headEnd type="none" w="lg" len="lg"/>
              <a:tailEnd type="triangle" w="lg" len="lg"/>
            </a:ln>
          </p:spPr>
        </p:cxnSp>
      </p:grpSp>
      <p:grpSp>
        <p:nvGrpSpPr>
          <p:cNvPr id="23" name="Shape 209"/>
          <p:cNvGrpSpPr/>
          <p:nvPr/>
        </p:nvGrpSpPr>
        <p:grpSpPr>
          <a:xfrm>
            <a:off x="5095886" y="3841402"/>
            <a:ext cx="1836600" cy="437399"/>
            <a:chOff x="1363637" y="2790450"/>
            <a:chExt cx="1836600" cy="437399"/>
          </a:xfrm>
        </p:grpSpPr>
        <p:sp>
          <p:nvSpPr>
            <p:cNvPr id="24" name="Shape 210"/>
            <p:cNvSpPr txBox="1"/>
            <p:nvPr/>
          </p:nvSpPr>
          <p:spPr>
            <a:xfrm>
              <a:off x="1363637" y="2790450"/>
              <a:ext cx="1836600" cy="437399"/>
            </a:xfrm>
            <a:prstGeom prst="rect">
              <a:avLst/>
            </a:prstGeom>
            <a:noFill/>
            <a:ln>
              <a:noFill/>
            </a:ln>
          </p:spPr>
          <p:txBody>
            <a:bodyPr lIns="91425" tIns="91425" rIns="91425" bIns="91425" anchor="t" anchorCtr="0">
              <a:noAutofit/>
            </a:bodyPr>
            <a:lstStyle/>
            <a:p>
              <a:pPr algn="ctr"/>
              <a:r>
                <a:rPr lang="x-none" sz="1000">
                  <a:latin typeface="Comic Sans MS" panose="030F0702030302020204" pitchFamily="66" charset="0"/>
                </a:rPr>
                <a:t>redact this</a:t>
              </a:r>
            </a:p>
          </p:txBody>
        </p:sp>
        <p:sp>
          <p:nvSpPr>
            <p:cNvPr id="25" name="Shape 211"/>
            <p:cNvSpPr/>
            <p:nvPr/>
          </p:nvSpPr>
          <p:spPr>
            <a:xfrm>
              <a:off x="2243150" y="3038450"/>
              <a:ext cx="43800" cy="58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latin typeface="Comic Sans MS" panose="030F0702030302020204" pitchFamily="66" charset="0"/>
              </a:endParaRPr>
            </a:p>
          </p:txBody>
        </p:sp>
      </p:grpSp>
      <p:grpSp>
        <p:nvGrpSpPr>
          <p:cNvPr id="26" name="Shape 212"/>
          <p:cNvGrpSpPr/>
          <p:nvPr/>
        </p:nvGrpSpPr>
        <p:grpSpPr>
          <a:xfrm>
            <a:off x="3581401" y="4147602"/>
            <a:ext cx="2415899" cy="1516749"/>
            <a:chOff x="-150850" y="3096651"/>
            <a:chExt cx="2415899" cy="1516749"/>
          </a:xfrm>
        </p:grpSpPr>
        <p:sp>
          <p:nvSpPr>
            <p:cNvPr id="27" name="Shape 213"/>
            <p:cNvSpPr txBox="1"/>
            <p:nvPr/>
          </p:nvSpPr>
          <p:spPr>
            <a:xfrm>
              <a:off x="-150850" y="4248900"/>
              <a:ext cx="961799" cy="364500"/>
            </a:xfrm>
            <a:prstGeom prst="rect">
              <a:avLst/>
            </a:prstGeom>
            <a:noFill/>
            <a:ln>
              <a:noFill/>
            </a:ln>
          </p:spPr>
          <p:txBody>
            <a:bodyPr lIns="91425" tIns="91425" rIns="91425" bIns="91425" anchor="t" anchorCtr="0">
              <a:noAutofit/>
            </a:bodyPr>
            <a:lstStyle/>
            <a:p>
              <a:pPr algn="ctr"/>
              <a:r>
                <a:rPr lang="x-none" dirty="0">
                  <a:solidFill>
                    <a:srgbClr val="6AA84F"/>
                  </a:solidFill>
                  <a:latin typeface="Comic Sans MS" panose="030F0702030302020204" pitchFamily="66" charset="0"/>
                </a:rPr>
                <a:t>Good?</a:t>
              </a:r>
            </a:p>
          </p:txBody>
        </p:sp>
        <p:cxnSp>
          <p:nvCxnSpPr>
            <p:cNvPr id="28" name="Shape 214"/>
            <p:cNvCxnSpPr>
              <a:stCxn id="27" idx="3"/>
              <a:endCxn id="25" idx="4"/>
            </p:cNvCxnSpPr>
            <p:nvPr/>
          </p:nvCxnSpPr>
          <p:spPr>
            <a:xfrm flipV="1">
              <a:off x="810949" y="3096651"/>
              <a:ext cx="1454100" cy="1334499"/>
            </a:xfrm>
            <a:prstGeom prst="straightConnector1">
              <a:avLst/>
            </a:prstGeom>
            <a:noFill/>
            <a:ln w="9525" cap="flat" cmpd="sng">
              <a:solidFill>
                <a:schemeClr val="dk2"/>
              </a:solidFill>
              <a:prstDash val="solid"/>
              <a:round/>
              <a:headEnd type="none" w="lg" len="lg"/>
              <a:tailEnd type="triangle" w="lg" len="lg"/>
            </a:ln>
          </p:spPr>
        </p:cxnSp>
      </p:grpSp>
      <p:sp>
        <p:nvSpPr>
          <p:cNvPr id="29" name="Shape 227"/>
          <p:cNvSpPr txBox="1"/>
          <p:nvPr/>
        </p:nvSpPr>
        <p:spPr>
          <a:xfrm>
            <a:off x="3640380" y="5658614"/>
            <a:ext cx="1542449" cy="437399"/>
          </a:xfrm>
          <a:prstGeom prst="rect">
            <a:avLst/>
          </a:prstGeom>
          <a:noFill/>
          <a:ln>
            <a:noFill/>
          </a:ln>
        </p:spPr>
        <p:txBody>
          <a:bodyPr lIns="91425" tIns="91425" rIns="91425" bIns="91425" anchor="t" anchorCtr="0">
            <a:noAutofit/>
          </a:bodyPr>
          <a:lstStyle/>
          <a:p>
            <a:r>
              <a:rPr lang="x-none" i="1" dirty="0">
                <a:latin typeface="Comic Sans MS" panose="030F0702030302020204" pitchFamily="66" charset="0"/>
              </a:rPr>
              <a:t>it depends...</a:t>
            </a:r>
          </a:p>
        </p:txBody>
      </p:sp>
      <p:sp>
        <p:nvSpPr>
          <p:cNvPr id="30" name="TextBox 29"/>
          <p:cNvSpPr txBox="1"/>
          <p:nvPr/>
        </p:nvSpPr>
        <p:spPr>
          <a:xfrm>
            <a:off x="11418275" y="6283569"/>
            <a:ext cx="562708" cy="375138"/>
          </a:xfrm>
          <a:prstGeom prst="rect">
            <a:avLst/>
          </a:prstGeom>
          <a:noFill/>
        </p:spPr>
        <p:txBody>
          <a:bodyPr wrap="square" rtlCol="0">
            <a:spAutoFit/>
          </a:bodyPr>
          <a:lstStyle/>
          <a:p>
            <a:pPr algn="ctr"/>
            <a:r>
              <a:rPr lang="en-US" smtClean="0"/>
              <a:t>21</a:t>
            </a:r>
            <a:endParaRPr lang="en-US" dirty="0"/>
          </a:p>
        </p:txBody>
      </p:sp>
    </p:spTree>
    <p:extLst>
      <p:ext uri="{BB962C8B-B14F-4D97-AF65-F5344CB8AC3E}">
        <p14:creationId xmlns:p14="http://schemas.microsoft.com/office/powerpoint/2010/main" val="7518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1000"/>
                                        <p:tgtEl>
                                          <p:spTgt spid="2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A CS view of the legal definitions</a:t>
            </a:r>
            <a:endParaRPr lang="en-US" dirty="0">
              <a:latin typeface="Comic Sans MS" panose="030F0702030302020204" pitchFamily="66" charset="0"/>
            </a:endParaRPr>
          </a:p>
        </p:txBody>
      </p:sp>
      <p:sp>
        <p:nvSpPr>
          <p:cNvPr id="5" name="Shape 191"/>
          <p:cNvSpPr/>
          <p:nvPr/>
        </p:nvSpPr>
        <p:spPr>
          <a:xfrm>
            <a:off x="4488899" y="1945550"/>
            <a:ext cx="3354300" cy="33543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latin typeface="Comic Sans MS" panose="030F0702030302020204" pitchFamily="66" charset="0"/>
            </a:endParaRPr>
          </a:p>
        </p:txBody>
      </p:sp>
      <p:sp>
        <p:nvSpPr>
          <p:cNvPr id="6" name="Shape 192"/>
          <p:cNvSpPr txBox="1"/>
          <p:nvPr/>
        </p:nvSpPr>
        <p:spPr>
          <a:xfrm>
            <a:off x="5640899" y="5299850"/>
            <a:ext cx="1108500" cy="364500"/>
          </a:xfrm>
          <a:prstGeom prst="rect">
            <a:avLst/>
          </a:prstGeom>
          <a:noFill/>
          <a:ln>
            <a:noFill/>
          </a:ln>
        </p:spPr>
        <p:txBody>
          <a:bodyPr lIns="91425" tIns="91425" rIns="91425" bIns="91425" anchor="t" anchorCtr="0">
            <a:noAutofit/>
          </a:bodyPr>
          <a:lstStyle/>
          <a:p>
            <a:pPr algn="ctr"/>
            <a:r>
              <a:rPr lang="x-none">
                <a:latin typeface="Comic Sans MS" panose="030F0702030302020204" pitchFamily="66" charset="0"/>
              </a:rPr>
              <a:t>analyses </a:t>
            </a:r>
          </a:p>
        </p:txBody>
      </p:sp>
      <p:grpSp>
        <p:nvGrpSpPr>
          <p:cNvPr id="7" name="Shape 193"/>
          <p:cNvGrpSpPr/>
          <p:nvPr/>
        </p:nvGrpSpPr>
        <p:grpSpPr>
          <a:xfrm>
            <a:off x="4586914" y="2019738"/>
            <a:ext cx="3220700" cy="3186675"/>
            <a:chOff x="854665" y="968786"/>
            <a:chExt cx="3220700" cy="3186675"/>
          </a:xfrm>
        </p:grpSpPr>
        <p:sp>
          <p:nvSpPr>
            <p:cNvPr id="8" name="Shape 194"/>
            <p:cNvSpPr/>
            <p:nvPr/>
          </p:nvSpPr>
          <p:spPr>
            <a:xfrm>
              <a:off x="854665" y="968786"/>
              <a:ext cx="3220700" cy="3186675"/>
            </a:xfrm>
            <a:custGeom>
              <a:avLst/>
              <a:gdLst/>
              <a:ahLst/>
              <a:cxnLst/>
              <a:rect l="0" t="0" r="0" b="0"/>
              <a:pathLst>
                <a:path w="128828" h="127467" extrusionOk="0">
                  <a:moveTo>
                    <a:pt x="444" y="29296"/>
                  </a:moveTo>
                  <a:cubicBezTo>
                    <a:pt x="1036" y="28333"/>
                    <a:pt x="1332" y="42034"/>
                    <a:pt x="5332" y="43071"/>
                  </a:cubicBezTo>
                  <a:cubicBezTo>
                    <a:pt x="9331" y="44107"/>
                    <a:pt x="22291" y="38627"/>
                    <a:pt x="24439" y="35517"/>
                  </a:cubicBezTo>
                  <a:cubicBezTo>
                    <a:pt x="26586" y="32406"/>
                    <a:pt x="17551" y="27814"/>
                    <a:pt x="18218" y="24408"/>
                  </a:cubicBezTo>
                  <a:cubicBezTo>
                    <a:pt x="18884" y="21001"/>
                    <a:pt x="26735" y="18927"/>
                    <a:pt x="28439" y="15076"/>
                  </a:cubicBezTo>
                  <a:cubicBezTo>
                    <a:pt x="30142" y="11224"/>
                    <a:pt x="26439" y="3448"/>
                    <a:pt x="28439" y="1301"/>
                  </a:cubicBezTo>
                  <a:cubicBezTo>
                    <a:pt x="30438" y="-846"/>
                    <a:pt x="38362" y="-31"/>
                    <a:pt x="40436" y="2190"/>
                  </a:cubicBezTo>
                  <a:cubicBezTo>
                    <a:pt x="42509" y="4411"/>
                    <a:pt x="38585" y="12706"/>
                    <a:pt x="40881" y="14632"/>
                  </a:cubicBezTo>
                  <a:cubicBezTo>
                    <a:pt x="43177" y="16557"/>
                    <a:pt x="52434" y="15594"/>
                    <a:pt x="54212" y="13743"/>
                  </a:cubicBezTo>
                  <a:cubicBezTo>
                    <a:pt x="55989" y="11891"/>
                    <a:pt x="48434" y="5670"/>
                    <a:pt x="51545" y="3523"/>
                  </a:cubicBezTo>
                  <a:cubicBezTo>
                    <a:pt x="54655" y="1375"/>
                    <a:pt x="71467" y="190"/>
                    <a:pt x="72875" y="857"/>
                  </a:cubicBezTo>
                  <a:cubicBezTo>
                    <a:pt x="74282" y="1523"/>
                    <a:pt x="61617" y="4263"/>
                    <a:pt x="59988" y="7522"/>
                  </a:cubicBezTo>
                  <a:cubicBezTo>
                    <a:pt x="58358" y="10780"/>
                    <a:pt x="61099" y="20186"/>
                    <a:pt x="63099" y="20409"/>
                  </a:cubicBezTo>
                  <a:cubicBezTo>
                    <a:pt x="65098" y="20631"/>
                    <a:pt x="67986" y="11891"/>
                    <a:pt x="71986" y="8855"/>
                  </a:cubicBezTo>
                  <a:cubicBezTo>
                    <a:pt x="75985" y="5818"/>
                    <a:pt x="84131" y="1301"/>
                    <a:pt x="87094" y="2190"/>
                  </a:cubicBezTo>
                  <a:cubicBezTo>
                    <a:pt x="90056" y="3078"/>
                    <a:pt x="86502" y="13520"/>
                    <a:pt x="89761" y="14187"/>
                  </a:cubicBezTo>
                  <a:cubicBezTo>
                    <a:pt x="93019" y="14853"/>
                    <a:pt x="101610" y="6485"/>
                    <a:pt x="106646" y="6189"/>
                  </a:cubicBezTo>
                  <a:cubicBezTo>
                    <a:pt x="111682" y="5892"/>
                    <a:pt x="118866" y="9595"/>
                    <a:pt x="119977" y="12410"/>
                  </a:cubicBezTo>
                  <a:cubicBezTo>
                    <a:pt x="121088" y="15224"/>
                    <a:pt x="113015" y="19964"/>
                    <a:pt x="113312" y="23075"/>
                  </a:cubicBezTo>
                  <a:cubicBezTo>
                    <a:pt x="113608" y="26185"/>
                    <a:pt x="119459" y="27962"/>
                    <a:pt x="121755" y="31073"/>
                  </a:cubicBezTo>
                  <a:cubicBezTo>
                    <a:pt x="124050" y="34183"/>
                    <a:pt x="125976" y="37590"/>
                    <a:pt x="127087" y="41738"/>
                  </a:cubicBezTo>
                  <a:cubicBezTo>
                    <a:pt x="128197" y="45885"/>
                    <a:pt x="129234" y="53069"/>
                    <a:pt x="128420" y="55958"/>
                  </a:cubicBezTo>
                  <a:cubicBezTo>
                    <a:pt x="127605" y="58846"/>
                    <a:pt x="122791" y="56476"/>
                    <a:pt x="122199" y="59068"/>
                  </a:cubicBezTo>
                  <a:cubicBezTo>
                    <a:pt x="121606" y="61660"/>
                    <a:pt x="123976" y="65881"/>
                    <a:pt x="124865" y="71510"/>
                  </a:cubicBezTo>
                  <a:cubicBezTo>
                    <a:pt x="125753" y="77138"/>
                    <a:pt x="127605" y="85433"/>
                    <a:pt x="127531" y="92840"/>
                  </a:cubicBezTo>
                  <a:cubicBezTo>
                    <a:pt x="127457" y="100246"/>
                    <a:pt x="127235" y="110540"/>
                    <a:pt x="124421" y="115947"/>
                  </a:cubicBezTo>
                  <a:cubicBezTo>
                    <a:pt x="121606" y="121353"/>
                    <a:pt x="115534" y="123648"/>
                    <a:pt x="110646" y="125278"/>
                  </a:cubicBezTo>
                  <a:cubicBezTo>
                    <a:pt x="105758" y="126907"/>
                    <a:pt x="97166" y="127056"/>
                    <a:pt x="95093" y="125723"/>
                  </a:cubicBezTo>
                  <a:cubicBezTo>
                    <a:pt x="93019" y="124390"/>
                    <a:pt x="95834" y="118835"/>
                    <a:pt x="98204" y="117280"/>
                  </a:cubicBezTo>
                  <a:cubicBezTo>
                    <a:pt x="100574" y="115724"/>
                    <a:pt x="107906" y="118835"/>
                    <a:pt x="109313" y="116391"/>
                  </a:cubicBezTo>
                  <a:cubicBezTo>
                    <a:pt x="110720" y="113947"/>
                    <a:pt x="109534" y="105134"/>
                    <a:pt x="106646" y="102616"/>
                  </a:cubicBezTo>
                  <a:cubicBezTo>
                    <a:pt x="103757" y="100098"/>
                    <a:pt x="95610" y="100024"/>
                    <a:pt x="91982" y="101283"/>
                  </a:cubicBezTo>
                  <a:cubicBezTo>
                    <a:pt x="88353" y="102542"/>
                    <a:pt x="86724" y="106319"/>
                    <a:pt x="84873" y="110170"/>
                  </a:cubicBezTo>
                  <a:cubicBezTo>
                    <a:pt x="83021" y="114021"/>
                    <a:pt x="84502" y="121871"/>
                    <a:pt x="80873" y="124389"/>
                  </a:cubicBezTo>
                  <a:cubicBezTo>
                    <a:pt x="77244" y="126907"/>
                    <a:pt x="66283" y="126537"/>
                    <a:pt x="63099" y="125278"/>
                  </a:cubicBezTo>
                  <a:cubicBezTo>
                    <a:pt x="59914" y="124019"/>
                    <a:pt x="60062" y="118686"/>
                    <a:pt x="61766" y="116835"/>
                  </a:cubicBezTo>
                  <a:cubicBezTo>
                    <a:pt x="63469" y="114983"/>
                    <a:pt x="71393" y="117131"/>
                    <a:pt x="73319" y="114169"/>
                  </a:cubicBezTo>
                  <a:cubicBezTo>
                    <a:pt x="75244" y="111206"/>
                    <a:pt x="76651" y="101282"/>
                    <a:pt x="73319" y="99061"/>
                  </a:cubicBezTo>
                  <a:cubicBezTo>
                    <a:pt x="69986" y="96839"/>
                    <a:pt x="57174" y="98690"/>
                    <a:pt x="53323" y="100838"/>
                  </a:cubicBezTo>
                  <a:cubicBezTo>
                    <a:pt x="49471" y="102985"/>
                    <a:pt x="51026" y="107725"/>
                    <a:pt x="50212" y="111947"/>
                  </a:cubicBezTo>
                  <a:cubicBezTo>
                    <a:pt x="49397" y="116168"/>
                    <a:pt x="51471" y="123871"/>
                    <a:pt x="48435" y="126167"/>
                  </a:cubicBezTo>
                  <a:cubicBezTo>
                    <a:pt x="45398" y="128463"/>
                    <a:pt x="35770" y="127204"/>
                    <a:pt x="31993" y="125723"/>
                  </a:cubicBezTo>
                  <a:cubicBezTo>
                    <a:pt x="28215" y="124241"/>
                    <a:pt x="25105" y="119576"/>
                    <a:pt x="25772" y="117280"/>
                  </a:cubicBezTo>
                  <a:cubicBezTo>
                    <a:pt x="26438" y="114984"/>
                    <a:pt x="33252" y="114539"/>
                    <a:pt x="35993" y="111947"/>
                  </a:cubicBezTo>
                  <a:cubicBezTo>
                    <a:pt x="38733" y="109354"/>
                    <a:pt x="43399" y="103874"/>
                    <a:pt x="42214" y="101727"/>
                  </a:cubicBezTo>
                  <a:cubicBezTo>
                    <a:pt x="41029" y="99579"/>
                    <a:pt x="34289" y="99061"/>
                    <a:pt x="28883" y="99061"/>
                  </a:cubicBezTo>
                  <a:cubicBezTo>
                    <a:pt x="23476" y="99061"/>
                    <a:pt x="13922" y="102986"/>
                    <a:pt x="9775" y="101727"/>
                  </a:cubicBezTo>
                  <a:cubicBezTo>
                    <a:pt x="5627" y="100468"/>
                    <a:pt x="4369" y="96246"/>
                    <a:pt x="3999" y="91507"/>
                  </a:cubicBezTo>
                  <a:cubicBezTo>
                    <a:pt x="3628" y="86767"/>
                    <a:pt x="5035" y="76843"/>
                    <a:pt x="7553" y="73288"/>
                  </a:cubicBezTo>
                  <a:cubicBezTo>
                    <a:pt x="10071" y="69733"/>
                    <a:pt x="14959" y="71213"/>
                    <a:pt x="19107" y="70177"/>
                  </a:cubicBezTo>
                  <a:cubicBezTo>
                    <a:pt x="23254" y="69140"/>
                    <a:pt x="31179" y="69733"/>
                    <a:pt x="32438" y="67067"/>
                  </a:cubicBezTo>
                  <a:cubicBezTo>
                    <a:pt x="33697" y="64400"/>
                    <a:pt x="28142" y="54994"/>
                    <a:pt x="26661" y="54180"/>
                  </a:cubicBezTo>
                  <a:cubicBezTo>
                    <a:pt x="25179" y="53365"/>
                    <a:pt x="25402" y="61808"/>
                    <a:pt x="23551" y="62179"/>
                  </a:cubicBezTo>
                  <a:cubicBezTo>
                    <a:pt x="21699" y="62549"/>
                    <a:pt x="17625" y="55661"/>
                    <a:pt x="15552" y="56402"/>
                  </a:cubicBezTo>
                  <a:cubicBezTo>
                    <a:pt x="13478" y="57142"/>
                    <a:pt x="12663" y="66251"/>
                    <a:pt x="11108" y="66622"/>
                  </a:cubicBezTo>
                  <a:cubicBezTo>
                    <a:pt x="9552" y="66992"/>
                    <a:pt x="5849" y="60771"/>
                    <a:pt x="6220" y="58624"/>
                  </a:cubicBezTo>
                  <a:cubicBezTo>
                    <a:pt x="6590" y="56476"/>
                    <a:pt x="9552" y="55069"/>
                    <a:pt x="13330" y="53736"/>
                  </a:cubicBezTo>
                  <a:cubicBezTo>
                    <a:pt x="17107" y="52402"/>
                    <a:pt x="26439" y="52180"/>
                    <a:pt x="28883" y="50625"/>
                  </a:cubicBezTo>
                  <a:cubicBezTo>
                    <a:pt x="31327" y="49069"/>
                    <a:pt x="30808" y="44848"/>
                    <a:pt x="27994" y="44404"/>
                  </a:cubicBezTo>
                  <a:cubicBezTo>
                    <a:pt x="25179" y="43959"/>
                    <a:pt x="16366" y="47218"/>
                    <a:pt x="11997" y="47959"/>
                  </a:cubicBezTo>
                  <a:cubicBezTo>
                    <a:pt x="7627" y="48699"/>
                    <a:pt x="3702" y="51958"/>
                    <a:pt x="1777" y="48848"/>
                  </a:cubicBezTo>
                  <a:cubicBezTo>
                    <a:pt x="-148" y="45737"/>
                    <a:pt x="-148" y="30258"/>
                    <a:pt x="444" y="29296"/>
                  </a:cubicBezTo>
                  <a:close/>
                </a:path>
              </a:pathLst>
            </a:custGeom>
            <a:solidFill>
              <a:srgbClr val="92D050"/>
            </a:solidFill>
            <a:ln w="9525" cap="flat" cmpd="sng">
              <a:solidFill>
                <a:schemeClr val="dk2"/>
              </a:solidFill>
              <a:prstDash val="solid"/>
              <a:round/>
              <a:headEnd type="none" w="lg" len="lg"/>
              <a:tailEnd type="none" w="lg" len="lg"/>
            </a:ln>
          </p:spPr>
        </p:sp>
        <p:sp>
          <p:nvSpPr>
            <p:cNvPr id="9" name="Shape 195"/>
            <p:cNvSpPr/>
            <p:nvPr/>
          </p:nvSpPr>
          <p:spPr>
            <a:xfrm>
              <a:off x="1621175" y="1423450"/>
              <a:ext cx="288899" cy="311099"/>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latin typeface="Comic Sans MS" panose="030F0702030302020204" pitchFamily="66" charset="0"/>
              </a:endParaRPr>
            </a:p>
          </p:txBody>
        </p:sp>
      </p:grpSp>
      <p:sp>
        <p:nvSpPr>
          <p:cNvPr id="12" name="Shape 198"/>
          <p:cNvSpPr/>
          <p:nvPr/>
        </p:nvSpPr>
        <p:spPr>
          <a:xfrm>
            <a:off x="4984799" y="2336800"/>
            <a:ext cx="43800" cy="58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latin typeface="Comic Sans MS" panose="030F0702030302020204" pitchFamily="66" charset="0"/>
            </a:endParaRPr>
          </a:p>
        </p:txBody>
      </p:sp>
      <p:grpSp>
        <p:nvGrpSpPr>
          <p:cNvPr id="14" name="Shape 200"/>
          <p:cNvGrpSpPr/>
          <p:nvPr/>
        </p:nvGrpSpPr>
        <p:grpSpPr>
          <a:xfrm>
            <a:off x="4679999" y="2717800"/>
            <a:ext cx="272400" cy="210600"/>
            <a:chOff x="947750" y="1666850"/>
            <a:chExt cx="272400" cy="210600"/>
          </a:xfrm>
        </p:grpSpPr>
        <p:sp>
          <p:nvSpPr>
            <p:cNvPr id="15" name="Shape 201"/>
            <p:cNvSpPr/>
            <p:nvPr/>
          </p:nvSpPr>
          <p:spPr>
            <a:xfrm>
              <a:off x="947750" y="1666850"/>
              <a:ext cx="43800" cy="58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latin typeface="Comic Sans MS" panose="030F0702030302020204" pitchFamily="66" charset="0"/>
              </a:endParaRPr>
            </a:p>
          </p:txBody>
        </p:sp>
        <p:sp>
          <p:nvSpPr>
            <p:cNvPr id="16" name="Shape 202"/>
            <p:cNvSpPr/>
            <p:nvPr/>
          </p:nvSpPr>
          <p:spPr>
            <a:xfrm>
              <a:off x="1176350" y="1819250"/>
              <a:ext cx="43800" cy="58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latin typeface="Comic Sans MS" panose="030F0702030302020204" pitchFamily="66" charset="0"/>
              </a:endParaRPr>
            </a:p>
          </p:txBody>
        </p:sp>
      </p:grpSp>
      <p:sp>
        <p:nvSpPr>
          <p:cNvPr id="17" name="Shape 203"/>
          <p:cNvSpPr txBox="1"/>
          <p:nvPr/>
        </p:nvSpPr>
        <p:spPr>
          <a:xfrm>
            <a:off x="4139711" y="2023327"/>
            <a:ext cx="1836600" cy="437399"/>
          </a:xfrm>
          <a:prstGeom prst="rect">
            <a:avLst/>
          </a:prstGeom>
          <a:noFill/>
          <a:ln>
            <a:noFill/>
          </a:ln>
        </p:spPr>
        <p:txBody>
          <a:bodyPr lIns="91425" tIns="91425" rIns="91425" bIns="91425" anchor="t" anchorCtr="0">
            <a:noAutofit/>
          </a:bodyPr>
          <a:lstStyle/>
          <a:p>
            <a:pPr algn="ctr">
              <a:buClr>
                <a:schemeClr val="dk1"/>
              </a:buClr>
              <a:buSzPct val="110000"/>
            </a:pPr>
            <a:r>
              <a:rPr lang="x-none" sz="1000">
                <a:solidFill>
                  <a:schemeClr val="dk1"/>
                </a:solidFill>
                <a:latin typeface="Comic Sans MS" panose="030F0702030302020204" pitchFamily="66" charset="0"/>
              </a:rPr>
              <a:t>copy input to output</a:t>
            </a:r>
          </a:p>
          <a:p>
            <a:pPr algn="ctr"/>
            <a:endParaRPr sz="1000">
              <a:latin typeface="Comic Sans MS" panose="030F0702030302020204" pitchFamily="66" charset="0"/>
            </a:endParaRPr>
          </a:p>
        </p:txBody>
      </p:sp>
      <p:grpSp>
        <p:nvGrpSpPr>
          <p:cNvPr id="18" name="Shape 204"/>
          <p:cNvGrpSpPr/>
          <p:nvPr/>
        </p:nvGrpSpPr>
        <p:grpSpPr>
          <a:xfrm>
            <a:off x="3946801" y="1840500"/>
            <a:ext cx="1075385" cy="962898"/>
            <a:chOff x="214550" y="789550"/>
            <a:chExt cx="1075385" cy="962898"/>
          </a:xfrm>
        </p:grpSpPr>
        <p:sp>
          <p:nvSpPr>
            <p:cNvPr id="19" name="Shape 205"/>
            <p:cNvSpPr txBox="1"/>
            <p:nvPr/>
          </p:nvSpPr>
          <p:spPr>
            <a:xfrm>
              <a:off x="214550" y="789550"/>
              <a:ext cx="733199" cy="364500"/>
            </a:xfrm>
            <a:prstGeom prst="rect">
              <a:avLst/>
            </a:prstGeom>
            <a:noFill/>
            <a:ln>
              <a:noFill/>
            </a:ln>
          </p:spPr>
          <p:txBody>
            <a:bodyPr lIns="91425" tIns="91425" rIns="91425" bIns="91425" anchor="t" anchorCtr="0">
              <a:noAutofit/>
            </a:bodyPr>
            <a:lstStyle/>
            <a:p>
              <a:pPr algn="ctr"/>
              <a:r>
                <a:rPr lang="x-none">
                  <a:solidFill>
                    <a:srgbClr val="FF0000"/>
                  </a:solidFill>
                  <a:latin typeface="Comic Sans MS" panose="030F0702030302020204" pitchFamily="66" charset="0"/>
                </a:rPr>
                <a:t>BAD!</a:t>
              </a:r>
            </a:p>
          </p:txBody>
        </p:sp>
        <p:cxnSp>
          <p:nvCxnSpPr>
            <p:cNvPr id="20" name="Shape 206"/>
            <p:cNvCxnSpPr>
              <a:stCxn id="19" idx="2"/>
              <a:endCxn id="15" idx="0"/>
            </p:cNvCxnSpPr>
            <p:nvPr/>
          </p:nvCxnSpPr>
          <p:spPr>
            <a:xfrm>
              <a:off x="581150" y="1154050"/>
              <a:ext cx="388499" cy="437475"/>
            </a:xfrm>
            <a:prstGeom prst="straightConnector1">
              <a:avLst/>
            </a:prstGeom>
            <a:noFill/>
            <a:ln w="9525" cap="flat" cmpd="sng">
              <a:solidFill>
                <a:schemeClr val="dk2"/>
              </a:solidFill>
              <a:prstDash val="solid"/>
              <a:round/>
              <a:headEnd type="none" w="lg" len="lg"/>
              <a:tailEnd type="triangle" w="lg" len="lg"/>
            </a:ln>
          </p:spPr>
        </p:cxnSp>
        <p:cxnSp>
          <p:nvCxnSpPr>
            <p:cNvPr id="21" name="Shape 207"/>
            <p:cNvCxnSpPr>
              <a:stCxn id="19" idx="2"/>
              <a:endCxn id="16" idx="1"/>
            </p:cNvCxnSpPr>
            <p:nvPr/>
          </p:nvCxnSpPr>
          <p:spPr>
            <a:xfrm>
              <a:off x="581150" y="1154050"/>
              <a:ext cx="601613" cy="598398"/>
            </a:xfrm>
            <a:prstGeom prst="straightConnector1">
              <a:avLst/>
            </a:prstGeom>
            <a:noFill/>
            <a:ln w="9525" cap="flat" cmpd="sng">
              <a:solidFill>
                <a:schemeClr val="dk2"/>
              </a:solidFill>
              <a:prstDash val="solid"/>
              <a:round/>
              <a:headEnd type="none" w="lg" len="lg"/>
              <a:tailEnd type="triangle" w="lg" len="lg"/>
            </a:ln>
          </p:spPr>
        </p:cxnSp>
        <p:cxnSp>
          <p:nvCxnSpPr>
            <p:cNvPr id="22" name="Shape 208"/>
            <p:cNvCxnSpPr>
              <a:stCxn id="19" idx="2"/>
              <a:endCxn id="12" idx="5"/>
            </p:cNvCxnSpPr>
            <p:nvPr/>
          </p:nvCxnSpPr>
          <p:spPr>
            <a:xfrm>
              <a:off x="581150" y="1154050"/>
              <a:ext cx="708785" cy="106152"/>
            </a:xfrm>
            <a:prstGeom prst="straightConnector1">
              <a:avLst/>
            </a:prstGeom>
            <a:noFill/>
            <a:ln w="9525" cap="flat" cmpd="sng">
              <a:solidFill>
                <a:schemeClr val="dk2"/>
              </a:solidFill>
              <a:prstDash val="solid"/>
              <a:round/>
              <a:headEnd type="none" w="lg" len="lg"/>
              <a:tailEnd type="triangle" w="lg" len="lg"/>
            </a:ln>
          </p:spPr>
        </p:cxnSp>
      </p:grpSp>
      <p:grpSp>
        <p:nvGrpSpPr>
          <p:cNvPr id="23" name="Shape 209"/>
          <p:cNvGrpSpPr/>
          <p:nvPr/>
        </p:nvGrpSpPr>
        <p:grpSpPr>
          <a:xfrm>
            <a:off x="5095886" y="3841402"/>
            <a:ext cx="1836600" cy="437399"/>
            <a:chOff x="1363637" y="2790450"/>
            <a:chExt cx="1836600" cy="437399"/>
          </a:xfrm>
        </p:grpSpPr>
        <p:sp>
          <p:nvSpPr>
            <p:cNvPr id="24" name="Shape 210"/>
            <p:cNvSpPr txBox="1"/>
            <p:nvPr/>
          </p:nvSpPr>
          <p:spPr>
            <a:xfrm>
              <a:off x="1363637" y="2790450"/>
              <a:ext cx="1836600" cy="437399"/>
            </a:xfrm>
            <a:prstGeom prst="rect">
              <a:avLst/>
            </a:prstGeom>
            <a:noFill/>
            <a:ln>
              <a:noFill/>
            </a:ln>
          </p:spPr>
          <p:txBody>
            <a:bodyPr lIns="91425" tIns="91425" rIns="91425" bIns="91425" anchor="t" anchorCtr="0">
              <a:noAutofit/>
            </a:bodyPr>
            <a:lstStyle/>
            <a:p>
              <a:pPr algn="ctr"/>
              <a:r>
                <a:rPr lang="x-none" sz="1000">
                  <a:latin typeface="Comic Sans MS" panose="030F0702030302020204" pitchFamily="66" charset="0"/>
                </a:rPr>
                <a:t>redact this</a:t>
              </a:r>
            </a:p>
          </p:txBody>
        </p:sp>
        <p:sp>
          <p:nvSpPr>
            <p:cNvPr id="25" name="Shape 211"/>
            <p:cNvSpPr/>
            <p:nvPr/>
          </p:nvSpPr>
          <p:spPr>
            <a:xfrm>
              <a:off x="2243150" y="3038450"/>
              <a:ext cx="43800" cy="58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latin typeface="Comic Sans MS" panose="030F0702030302020204" pitchFamily="66" charset="0"/>
              </a:endParaRPr>
            </a:p>
          </p:txBody>
        </p:sp>
      </p:grpSp>
      <p:grpSp>
        <p:nvGrpSpPr>
          <p:cNvPr id="26" name="Shape 212"/>
          <p:cNvGrpSpPr/>
          <p:nvPr/>
        </p:nvGrpSpPr>
        <p:grpSpPr>
          <a:xfrm>
            <a:off x="3581401" y="4147602"/>
            <a:ext cx="2415899" cy="1516749"/>
            <a:chOff x="-150850" y="3096651"/>
            <a:chExt cx="2415899" cy="1516749"/>
          </a:xfrm>
        </p:grpSpPr>
        <p:sp>
          <p:nvSpPr>
            <p:cNvPr id="27" name="Shape 213"/>
            <p:cNvSpPr txBox="1"/>
            <p:nvPr/>
          </p:nvSpPr>
          <p:spPr>
            <a:xfrm>
              <a:off x="-150850" y="4248900"/>
              <a:ext cx="961799" cy="364500"/>
            </a:xfrm>
            <a:prstGeom prst="rect">
              <a:avLst/>
            </a:prstGeom>
            <a:noFill/>
            <a:ln>
              <a:noFill/>
            </a:ln>
          </p:spPr>
          <p:txBody>
            <a:bodyPr lIns="91425" tIns="91425" rIns="91425" bIns="91425" anchor="t" anchorCtr="0">
              <a:noAutofit/>
            </a:bodyPr>
            <a:lstStyle/>
            <a:p>
              <a:pPr algn="ctr"/>
              <a:r>
                <a:rPr lang="x-none" dirty="0">
                  <a:solidFill>
                    <a:srgbClr val="6AA84F"/>
                  </a:solidFill>
                  <a:latin typeface="Comic Sans MS" panose="030F0702030302020204" pitchFamily="66" charset="0"/>
                </a:rPr>
                <a:t>Good?</a:t>
              </a:r>
            </a:p>
          </p:txBody>
        </p:sp>
        <p:cxnSp>
          <p:nvCxnSpPr>
            <p:cNvPr id="28" name="Shape 214"/>
            <p:cNvCxnSpPr>
              <a:stCxn id="27" idx="3"/>
              <a:endCxn id="25" idx="4"/>
            </p:cNvCxnSpPr>
            <p:nvPr/>
          </p:nvCxnSpPr>
          <p:spPr>
            <a:xfrm flipV="1">
              <a:off x="810949" y="3096651"/>
              <a:ext cx="1454100" cy="1334499"/>
            </a:xfrm>
            <a:prstGeom prst="straightConnector1">
              <a:avLst/>
            </a:prstGeom>
            <a:noFill/>
            <a:ln w="9525" cap="flat" cmpd="sng">
              <a:solidFill>
                <a:schemeClr val="dk2"/>
              </a:solidFill>
              <a:prstDash val="solid"/>
              <a:round/>
              <a:headEnd type="none" w="lg" len="lg"/>
              <a:tailEnd type="triangle" w="lg" len="lg"/>
            </a:ln>
          </p:spPr>
        </p:cxnSp>
      </p:grpSp>
      <p:sp>
        <p:nvSpPr>
          <p:cNvPr id="29" name="Shape 227"/>
          <p:cNvSpPr txBox="1"/>
          <p:nvPr/>
        </p:nvSpPr>
        <p:spPr>
          <a:xfrm>
            <a:off x="3640380" y="5658614"/>
            <a:ext cx="1542449" cy="437399"/>
          </a:xfrm>
          <a:prstGeom prst="rect">
            <a:avLst/>
          </a:prstGeom>
          <a:noFill/>
          <a:ln>
            <a:noFill/>
          </a:ln>
        </p:spPr>
        <p:txBody>
          <a:bodyPr lIns="91425" tIns="91425" rIns="91425" bIns="91425" anchor="t" anchorCtr="0">
            <a:noAutofit/>
          </a:bodyPr>
          <a:lstStyle/>
          <a:p>
            <a:r>
              <a:rPr lang="x-none" i="1" dirty="0">
                <a:latin typeface="Comic Sans MS" panose="030F0702030302020204" pitchFamily="66" charset="0"/>
              </a:rPr>
              <a:t>it depends...</a:t>
            </a:r>
          </a:p>
        </p:txBody>
      </p:sp>
      <p:sp>
        <p:nvSpPr>
          <p:cNvPr id="30" name="TextBox 29"/>
          <p:cNvSpPr txBox="1"/>
          <p:nvPr/>
        </p:nvSpPr>
        <p:spPr>
          <a:xfrm>
            <a:off x="11418275" y="6283569"/>
            <a:ext cx="562708" cy="375138"/>
          </a:xfrm>
          <a:prstGeom prst="rect">
            <a:avLst/>
          </a:prstGeom>
          <a:noFill/>
        </p:spPr>
        <p:txBody>
          <a:bodyPr wrap="square" rtlCol="0">
            <a:spAutoFit/>
          </a:bodyPr>
          <a:lstStyle/>
          <a:p>
            <a:pPr algn="ctr"/>
            <a:r>
              <a:rPr lang="en-US" smtClean="0"/>
              <a:t>21</a:t>
            </a:r>
            <a:endParaRPr lang="en-US" dirty="0"/>
          </a:p>
        </p:txBody>
      </p:sp>
    </p:spTree>
    <p:extLst>
      <p:ext uri="{BB962C8B-B14F-4D97-AF65-F5344CB8AC3E}">
        <p14:creationId xmlns:p14="http://schemas.microsoft.com/office/powerpoint/2010/main" val="7977078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A CS </a:t>
            </a:r>
            <a:r>
              <a:rPr lang="en-US" dirty="0" smtClean="0"/>
              <a:t>view </a:t>
            </a:r>
            <a:r>
              <a:rPr lang="en-US" dirty="0"/>
              <a:t>of the </a:t>
            </a:r>
            <a:r>
              <a:rPr lang="en-US" dirty="0" smtClean="0"/>
              <a:t>legal </a:t>
            </a:r>
            <a:r>
              <a:rPr lang="en-US" dirty="0"/>
              <a:t>d</a:t>
            </a:r>
            <a:r>
              <a:rPr lang="en-US" dirty="0" smtClean="0"/>
              <a:t>efinitions</a:t>
            </a:r>
            <a:endParaRPr lang="en-US" dirty="0">
              <a:latin typeface="Comic Sans MS" panose="030F0702030302020204" pitchFamily="66" charset="0"/>
            </a:endParaRPr>
          </a:p>
        </p:txBody>
      </p:sp>
      <p:sp>
        <p:nvSpPr>
          <p:cNvPr id="5" name="Shape 191"/>
          <p:cNvSpPr/>
          <p:nvPr/>
        </p:nvSpPr>
        <p:spPr>
          <a:xfrm>
            <a:off x="4488899" y="1945550"/>
            <a:ext cx="3354300" cy="33543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latin typeface="Comic Sans MS" panose="030F0702030302020204" pitchFamily="66" charset="0"/>
            </a:endParaRPr>
          </a:p>
        </p:txBody>
      </p:sp>
      <p:sp>
        <p:nvSpPr>
          <p:cNvPr id="6" name="Shape 192"/>
          <p:cNvSpPr txBox="1"/>
          <p:nvPr/>
        </p:nvSpPr>
        <p:spPr>
          <a:xfrm>
            <a:off x="5640899" y="5299850"/>
            <a:ext cx="1108500" cy="364500"/>
          </a:xfrm>
          <a:prstGeom prst="rect">
            <a:avLst/>
          </a:prstGeom>
          <a:noFill/>
          <a:ln>
            <a:noFill/>
          </a:ln>
        </p:spPr>
        <p:txBody>
          <a:bodyPr lIns="91425" tIns="91425" rIns="91425" bIns="91425" anchor="t" anchorCtr="0">
            <a:noAutofit/>
          </a:bodyPr>
          <a:lstStyle/>
          <a:p>
            <a:pPr algn="ctr"/>
            <a:r>
              <a:rPr lang="x-none">
                <a:latin typeface="Comic Sans MS" panose="030F0702030302020204" pitchFamily="66" charset="0"/>
              </a:rPr>
              <a:t>analyses </a:t>
            </a:r>
          </a:p>
        </p:txBody>
      </p:sp>
      <p:sp>
        <p:nvSpPr>
          <p:cNvPr id="12" name="Shape 198"/>
          <p:cNvSpPr/>
          <p:nvPr/>
        </p:nvSpPr>
        <p:spPr>
          <a:xfrm>
            <a:off x="4984799" y="2336800"/>
            <a:ext cx="43800" cy="58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latin typeface="Comic Sans MS" panose="030F0702030302020204" pitchFamily="66" charset="0"/>
            </a:endParaRPr>
          </a:p>
        </p:txBody>
      </p:sp>
      <p:grpSp>
        <p:nvGrpSpPr>
          <p:cNvPr id="14" name="Shape 200"/>
          <p:cNvGrpSpPr/>
          <p:nvPr/>
        </p:nvGrpSpPr>
        <p:grpSpPr>
          <a:xfrm>
            <a:off x="4679999" y="2717800"/>
            <a:ext cx="272400" cy="210600"/>
            <a:chOff x="947750" y="1666850"/>
            <a:chExt cx="272400" cy="210600"/>
          </a:xfrm>
        </p:grpSpPr>
        <p:sp>
          <p:nvSpPr>
            <p:cNvPr id="15" name="Shape 201"/>
            <p:cNvSpPr/>
            <p:nvPr/>
          </p:nvSpPr>
          <p:spPr>
            <a:xfrm>
              <a:off x="947750" y="1666850"/>
              <a:ext cx="43800" cy="58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latin typeface="Comic Sans MS" panose="030F0702030302020204" pitchFamily="66" charset="0"/>
              </a:endParaRPr>
            </a:p>
          </p:txBody>
        </p:sp>
        <p:sp>
          <p:nvSpPr>
            <p:cNvPr id="16" name="Shape 202"/>
            <p:cNvSpPr/>
            <p:nvPr/>
          </p:nvSpPr>
          <p:spPr>
            <a:xfrm>
              <a:off x="1176350" y="1819250"/>
              <a:ext cx="43800" cy="58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latin typeface="Comic Sans MS" panose="030F0702030302020204" pitchFamily="66" charset="0"/>
              </a:endParaRPr>
            </a:p>
          </p:txBody>
        </p:sp>
      </p:grpSp>
      <p:sp>
        <p:nvSpPr>
          <p:cNvPr id="17" name="Shape 203"/>
          <p:cNvSpPr txBox="1"/>
          <p:nvPr/>
        </p:nvSpPr>
        <p:spPr>
          <a:xfrm>
            <a:off x="4139711" y="2023327"/>
            <a:ext cx="1836600" cy="437399"/>
          </a:xfrm>
          <a:prstGeom prst="rect">
            <a:avLst/>
          </a:prstGeom>
          <a:noFill/>
          <a:ln>
            <a:noFill/>
          </a:ln>
        </p:spPr>
        <p:txBody>
          <a:bodyPr lIns="91425" tIns="91425" rIns="91425" bIns="91425" anchor="t" anchorCtr="0">
            <a:noAutofit/>
          </a:bodyPr>
          <a:lstStyle/>
          <a:p>
            <a:pPr algn="ctr">
              <a:buClr>
                <a:schemeClr val="dk1"/>
              </a:buClr>
              <a:buSzPct val="110000"/>
            </a:pPr>
            <a:r>
              <a:rPr lang="x-none" sz="1000">
                <a:solidFill>
                  <a:schemeClr val="dk1"/>
                </a:solidFill>
                <a:latin typeface="Comic Sans MS" panose="030F0702030302020204" pitchFamily="66" charset="0"/>
              </a:rPr>
              <a:t>copy input to output</a:t>
            </a:r>
          </a:p>
          <a:p>
            <a:pPr algn="ctr"/>
            <a:endParaRPr sz="1000">
              <a:latin typeface="Comic Sans MS" panose="030F0702030302020204" pitchFamily="66" charset="0"/>
            </a:endParaRPr>
          </a:p>
        </p:txBody>
      </p:sp>
      <p:grpSp>
        <p:nvGrpSpPr>
          <p:cNvPr id="18" name="Shape 204"/>
          <p:cNvGrpSpPr/>
          <p:nvPr/>
        </p:nvGrpSpPr>
        <p:grpSpPr>
          <a:xfrm>
            <a:off x="3946801" y="1840500"/>
            <a:ext cx="1075385" cy="962898"/>
            <a:chOff x="214550" y="789550"/>
            <a:chExt cx="1075385" cy="962898"/>
          </a:xfrm>
        </p:grpSpPr>
        <p:sp>
          <p:nvSpPr>
            <p:cNvPr id="19" name="Shape 205"/>
            <p:cNvSpPr txBox="1"/>
            <p:nvPr/>
          </p:nvSpPr>
          <p:spPr>
            <a:xfrm>
              <a:off x="214550" y="789550"/>
              <a:ext cx="733199" cy="364500"/>
            </a:xfrm>
            <a:prstGeom prst="rect">
              <a:avLst/>
            </a:prstGeom>
            <a:noFill/>
            <a:ln>
              <a:noFill/>
            </a:ln>
          </p:spPr>
          <p:txBody>
            <a:bodyPr lIns="91425" tIns="91425" rIns="91425" bIns="91425" anchor="t" anchorCtr="0">
              <a:noAutofit/>
            </a:bodyPr>
            <a:lstStyle/>
            <a:p>
              <a:pPr algn="ctr"/>
              <a:r>
                <a:rPr lang="x-none">
                  <a:solidFill>
                    <a:srgbClr val="FF0000"/>
                  </a:solidFill>
                  <a:latin typeface="Comic Sans MS" panose="030F0702030302020204" pitchFamily="66" charset="0"/>
                </a:rPr>
                <a:t>BAD!</a:t>
              </a:r>
            </a:p>
          </p:txBody>
        </p:sp>
        <p:cxnSp>
          <p:nvCxnSpPr>
            <p:cNvPr id="20" name="Shape 206"/>
            <p:cNvCxnSpPr>
              <a:stCxn id="19" idx="2"/>
              <a:endCxn id="15" idx="0"/>
            </p:cNvCxnSpPr>
            <p:nvPr/>
          </p:nvCxnSpPr>
          <p:spPr>
            <a:xfrm>
              <a:off x="581150" y="1154050"/>
              <a:ext cx="388499" cy="437475"/>
            </a:xfrm>
            <a:prstGeom prst="straightConnector1">
              <a:avLst/>
            </a:prstGeom>
            <a:noFill/>
            <a:ln w="9525" cap="flat" cmpd="sng">
              <a:solidFill>
                <a:schemeClr val="dk2"/>
              </a:solidFill>
              <a:prstDash val="solid"/>
              <a:round/>
              <a:headEnd type="none" w="lg" len="lg"/>
              <a:tailEnd type="triangle" w="lg" len="lg"/>
            </a:ln>
          </p:spPr>
        </p:cxnSp>
        <p:cxnSp>
          <p:nvCxnSpPr>
            <p:cNvPr id="21" name="Shape 207"/>
            <p:cNvCxnSpPr>
              <a:stCxn id="19" idx="2"/>
              <a:endCxn id="16" idx="1"/>
            </p:cNvCxnSpPr>
            <p:nvPr/>
          </p:nvCxnSpPr>
          <p:spPr>
            <a:xfrm>
              <a:off x="581150" y="1154050"/>
              <a:ext cx="601613" cy="598398"/>
            </a:xfrm>
            <a:prstGeom prst="straightConnector1">
              <a:avLst/>
            </a:prstGeom>
            <a:noFill/>
            <a:ln w="9525" cap="flat" cmpd="sng">
              <a:solidFill>
                <a:schemeClr val="dk2"/>
              </a:solidFill>
              <a:prstDash val="solid"/>
              <a:round/>
              <a:headEnd type="none" w="lg" len="lg"/>
              <a:tailEnd type="triangle" w="lg" len="lg"/>
            </a:ln>
          </p:spPr>
        </p:cxnSp>
        <p:cxnSp>
          <p:nvCxnSpPr>
            <p:cNvPr id="22" name="Shape 208"/>
            <p:cNvCxnSpPr>
              <a:stCxn id="19" idx="2"/>
              <a:endCxn id="12" idx="5"/>
            </p:cNvCxnSpPr>
            <p:nvPr/>
          </p:nvCxnSpPr>
          <p:spPr>
            <a:xfrm>
              <a:off x="581150" y="1154050"/>
              <a:ext cx="708785" cy="106152"/>
            </a:xfrm>
            <a:prstGeom prst="straightConnector1">
              <a:avLst/>
            </a:prstGeom>
            <a:noFill/>
            <a:ln w="9525" cap="flat" cmpd="sng">
              <a:solidFill>
                <a:schemeClr val="dk2"/>
              </a:solidFill>
              <a:prstDash val="solid"/>
              <a:round/>
              <a:headEnd type="none" w="lg" len="lg"/>
              <a:tailEnd type="triangle" w="lg" len="lg"/>
            </a:ln>
          </p:spPr>
        </p:cxnSp>
      </p:grpSp>
      <p:grpSp>
        <p:nvGrpSpPr>
          <p:cNvPr id="30" name="Shape 236"/>
          <p:cNvGrpSpPr/>
          <p:nvPr/>
        </p:nvGrpSpPr>
        <p:grpSpPr>
          <a:xfrm>
            <a:off x="4572073" y="2035913"/>
            <a:ext cx="3201450" cy="3177300"/>
            <a:chOff x="859450" y="1037393"/>
            <a:chExt cx="3201450" cy="3177300"/>
          </a:xfrm>
        </p:grpSpPr>
        <p:sp>
          <p:nvSpPr>
            <p:cNvPr id="31" name="Shape 237"/>
            <p:cNvSpPr/>
            <p:nvPr/>
          </p:nvSpPr>
          <p:spPr>
            <a:xfrm>
              <a:off x="859450" y="1037393"/>
              <a:ext cx="3201450" cy="3177300"/>
            </a:xfrm>
            <a:custGeom>
              <a:avLst/>
              <a:gdLst/>
              <a:ahLst/>
              <a:cxnLst/>
              <a:rect l="0" t="0" r="0" b="0"/>
              <a:pathLst>
                <a:path w="128058" h="127092" extrusionOk="0">
                  <a:moveTo>
                    <a:pt x="1141" y="40326"/>
                  </a:moveTo>
                  <a:cubicBezTo>
                    <a:pt x="3288" y="38622"/>
                    <a:pt x="12250" y="42400"/>
                    <a:pt x="14917" y="39882"/>
                  </a:cubicBezTo>
                  <a:cubicBezTo>
                    <a:pt x="17583" y="37364"/>
                    <a:pt x="17656" y="28995"/>
                    <a:pt x="17138" y="25218"/>
                  </a:cubicBezTo>
                  <a:cubicBezTo>
                    <a:pt x="16619" y="21440"/>
                    <a:pt x="10917" y="18552"/>
                    <a:pt x="11806" y="17219"/>
                  </a:cubicBezTo>
                  <a:cubicBezTo>
                    <a:pt x="12694" y="15885"/>
                    <a:pt x="19953" y="18255"/>
                    <a:pt x="22471" y="17219"/>
                  </a:cubicBezTo>
                  <a:cubicBezTo>
                    <a:pt x="24989" y="16182"/>
                    <a:pt x="21507" y="13590"/>
                    <a:pt x="26914" y="10998"/>
                  </a:cubicBezTo>
                  <a:cubicBezTo>
                    <a:pt x="32320" y="8405"/>
                    <a:pt x="50317" y="1740"/>
                    <a:pt x="54909" y="1666"/>
                  </a:cubicBezTo>
                  <a:cubicBezTo>
                    <a:pt x="59500" y="1592"/>
                    <a:pt x="52835" y="10405"/>
                    <a:pt x="54465" y="10554"/>
                  </a:cubicBezTo>
                  <a:cubicBezTo>
                    <a:pt x="56094" y="10702"/>
                    <a:pt x="56908" y="4258"/>
                    <a:pt x="64685" y="2555"/>
                  </a:cubicBezTo>
                  <a:cubicBezTo>
                    <a:pt x="72461" y="851"/>
                    <a:pt x="95272" y="-333"/>
                    <a:pt x="101123" y="333"/>
                  </a:cubicBezTo>
                  <a:cubicBezTo>
                    <a:pt x="106973" y="999"/>
                    <a:pt x="102160" y="5294"/>
                    <a:pt x="99790" y="6554"/>
                  </a:cubicBezTo>
                  <a:cubicBezTo>
                    <a:pt x="97420" y="7813"/>
                    <a:pt x="87421" y="6480"/>
                    <a:pt x="86903" y="7888"/>
                  </a:cubicBezTo>
                  <a:cubicBezTo>
                    <a:pt x="86384" y="9295"/>
                    <a:pt x="92161" y="14552"/>
                    <a:pt x="96679" y="14997"/>
                  </a:cubicBezTo>
                  <a:cubicBezTo>
                    <a:pt x="101196" y="15441"/>
                    <a:pt x="109122" y="10924"/>
                    <a:pt x="114010" y="10554"/>
                  </a:cubicBezTo>
                  <a:cubicBezTo>
                    <a:pt x="118898" y="10183"/>
                    <a:pt x="123859" y="10702"/>
                    <a:pt x="126007" y="12776"/>
                  </a:cubicBezTo>
                  <a:cubicBezTo>
                    <a:pt x="128154" y="14849"/>
                    <a:pt x="127340" y="20033"/>
                    <a:pt x="126896" y="22996"/>
                  </a:cubicBezTo>
                  <a:cubicBezTo>
                    <a:pt x="126451" y="25958"/>
                    <a:pt x="125266" y="30994"/>
                    <a:pt x="123341" y="30550"/>
                  </a:cubicBezTo>
                  <a:cubicBezTo>
                    <a:pt x="121415" y="30105"/>
                    <a:pt x="117342" y="20774"/>
                    <a:pt x="115343" y="20330"/>
                  </a:cubicBezTo>
                  <a:cubicBezTo>
                    <a:pt x="113343" y="19885"/>
                    <a:pt x="113194" y="27439"/>
                    <a:pt x="111343" y="27884"/>
                  </a:cubicBezTo>
                  <a:cubicBezTo>
                    <a:pt x="109491" y="28328"/>
                    <a:pt x="106307" y="22847"/>
                    <a:pt x="104234" y="22996"/>
                  </a:cubicBezTo>
                  <a:cubicBezTo>
                    <a:pt x="102160" y="23144"/>
                    <a:pt x="101197" y="28995"/>
                    <a:pt x="98901" y="28773"/>
                  </a:cubicBezTo>
                  <a:cubicBezTo>
                    <a:pt x="96605" y="28550"/>
                    <a:pt x="92383" y="21366"/>
                    <a:pt x="90458" y="21663"/>
                  </a:cubicBezTo>
                  <a:cubicBezTo>
                    <a:pt x="88532" y="21959"/>
                    <a:pt x="86755" y="27365"/>
                    <a:pt x="87348" y="30550"/>
                  </a:cubicBezTo>
                  <a:cubicBezTo>
                    <a:pt x="87940" y="33734"/>
                    <a:pt x="90828" y="39362"/>
                    <a:pt x="94013" y="40770"/>
                  </a:cubicBezTo>
                  <a:cubicBezTo>
                    <a:pt x="97197" y="42177"/>
                    <a:pt x="104011" y="40252"/>
                    <a:pt x="106455" y="38993"/>
                  </a:cubicBezTo>
                  <a:cubicBezTo>
                    <a:pt x="108899" y="37734"/>
                    <a:pt x="107640" y="33364"/>
                    <a:pt x="108677" y="33216"/>
                  </a:cubicBezTo>
                  <a:cubicBezTo>
                    <a:pt x="109713" y="33067"/>
                    <a:pt x="111194" y="38326"/>
                    <a:pt x="112676" y="38104"/>
                  </a:cubicBezTo>
                  <a:cubicBezTo>
                    <a:pt x="114157" y="37881"/>
                    <a:pt x="115490" y="32253"/>
                    <a:pt x="117564" y="31883"/>
                  </a:cubicBezTo>
                  <a:cubicBezTo>
                    <a:pt x="119637" y="31512"/>
                    <a:pt x="123415" y="33215"/>
                    <a:pt x="125119" y="35882"/>
                  </a:cubicBezTo>
                  <a:cubicBezTo>
                    <a:pt x="126822" y="38548"/>
                    <a:pt x="128673" y="45287"/>
                    <a:pt x="127785" y="47880"/>
                  </a:cubicBezTo>
                  <a:cubicBezTo>
                    <a:pt x="126896" y="50472"/>
                    <a:pt x="123192" y="51138"/>
                    <a:pt x="119786" y="51435"/>
                  </a:cubicBezTo>
                  <a:cubicBezTo>
                    <a:pt x="116379" y="51731"/>
                    <a:pt x="109491" y="47880"/>
                    <a:pt x="107344" y="49658"/>
                  </a:cubicBezTo>
                  <a:cubicBezTo>
                    <a:pt x="105196" y="51435"/>
                    <a:pt x="107788" y="57804"/>
                    <a:pt x="106900" y="62100"/>
                  </a:cubicBezTo>
                  <a:cubicBezTo>
                    <a:pt x="106011" y="66395"/>
                    <a:pt x="103641" y="72394"/>
                    <a:pt x="102012" y="75431"/>
                  </a:cubicBezTo>
                  <a:cubicBezTo>
                    <a:pt x="100382" y="78467"/>
                    <a:pt x="97790" y="76912"/>
                    <a:pt x="97124" y="80319"/>
                  </a:cubicBezTo>
                  <a:cubicBezTo>
                    <a:pt x="96457" y="83725"/>
                    <a:pt x="98309" y="90686"/>
                    <a:pt x="98013" y="95871"/>
                  </a:cubicBezTo>
                  <a:cubicBezTo>
                    <a:pt x="97716" y="101055"/>
                    <a:pt x="92531" y="107720"/>
                    <a:pt x="95346" y="111424"/>
                  </a:cubicBezTo>
                  <a:cubicBezTo>
                    <a:pt x="98160" y="115127"/>
                    <a:pt x="113564" y="115794"/>
                    <a:pt x="114898" y="118090"/>
                  </a:cubicBezTo>
                  <a:cubicBezTo>
                    <a:pt x="116231" y="120385"/>
                    <a:pt x="108677" y="124014"/>
                    <a:pt x="103345" y="125199"/>
                  </a:cubicBezTo>
                  <a:cubicBezTo>
                    <a:pt x="98012" y="126383"/>
                    <a:pt x="87125" y="128679"/>
                    <a:pt x="82904" y="125199"/>
                  </a:cubicBezTo>
                  <a:cubicBezTo>
                    <a:pt x="78682" y="121718"/>
                    <a:pt x="79349" y="110535"/>
                    <a:pt x="78016" y="104314"/>
                  </a:cubicBezTo>
                  <a:cubicBezTo>
                    <a:pt x="76683" y="98093"/>
                    <a:pt x="76683" y="90168"/>
                    <a:pt x="74906" y="87873"/>
                  </a:cubicBezTo>
                  <a:cubicBezTo>
                    <a:pt x="73128" y="85577"/>
                    <a:pt x="69721" y="88095"/>
                    <a:pt x="67351" y="90539"/>
                  </a:cubicBezTo>
                  <a:cubicBezTo>
                    <a:pt x="64981" y="92983"/>
                    <a:pt x="63574" y="98759"/>
                    <a:pt x="60686" y="102537"/>
                  </a:cubicBezTo>
                  <a:cubicBezTo>
                    <a:pt x="57797" y="106314"/>
                    <a:pt x="50095" y="110684"/>
                    <a:pt x="50021" y="113202"/>
                  </a:cubicBezTo>
                  <a:cubicBezTo>
                    <a:pt x="49947" y="115720"/>
                    <a:pt x="56909" y="116534"/>
                    <a:pt x="60242" y="117645"/>
                  </a:cubicBezTo>
                  <a:cubicBezTo>
                    <a:pt x="63574" y="118755"/>
                    <a:pt x="70018" y="118608"/>
                    <a:pt x="70018" y="119867"/>
                  </a:cubicBezTo>
                  <a:cubicBezTo>
                    <a:pt x="70018" y="121126"/>
                    <a:pt x="65204" y="124236"/>
                    <a:pt x="60242" y="125199"/>
                  </a:cubicBezTo>
                  <a:cubicBezTo>
                    <a:pt x="55279" y="126161"/>
                    <a:pt x="43948" y="127421"/>
                    <a:pt x="40245" y="125644"/>
                  </a:cubicBezTo>
                  <a:cubicBezTo>
                    <a:pt x="36542" y="123866"/>
                    <a:pt x="38172" y="119052"/>
                    <a:pt x="38024" y="114535"/>
                  </a:cubicBezTo>
                  <a:cubicBezTo>
                    <a:pt x="37876" y="110017"/>
                    <a:pt x="39134" y="103129"/>
                    <a:pt x="39357" y="98538"/>
                  </a:cubicBezTo>
                  <a:cubicBezTo>
                    <a:pt x="39579" y="93946"/>
                    <a:pt x="39875" y="90242"/>
                    <a:pt x="39357" y="86984"/>
                  </a:cubicBezTo>
                  <a:cubicBezTo>
                    <a:pt x="38838" y="83725"/>
                    <a:pt x="37949" y="80541"/>
                    <a:pt x="36246" y="78986"/>
                  </a:cubicBezTo>
                  <a:cubicBezTo>
                    <a:pt x="34542" y="77430"/>
                    <a:pt x="32024" y="75578"/>
                    <a:pt x="29136" y="77652"/>
                  </a:cubicBezTo>
                  <a:cubicBezTo>
                    <a:pt x="26247" y="79725"/>
                    <a:pt x="21137" y="86762"/>
                    <a:pt x="18916" y="91428"/>
                  </a:cubicBezTo>
                  <a:cubicBezTo>
                    <a:pt x="16694" y="96093"/>
                    <a:pt x="18767" y="105795"/>
                    <a:pt x="15805" y="105647"/>
                  </a:cubicBezTo>
                  <a:cubicBezTo>
                    <a:pt x="12842" y="105498"/>
                    <a:pt x="2474" y="95056"/>
                    <a:pt x="1141" y="90539"/>
                  </a:cubicBezTo>
                  <a:cubicBezTo>
                    <a:pt x="-192" y="86021"/>
                    <a:pt x="5955" y="79207"/>
                    <a:pt x="7807" y="78541"/>
                  </a:cubicBezTo>
                  <a:cubicBezTo>
                    <a:pt x="9658" y="77874"/>
                    <a:pt x="9732" y="87058"/>
                    <a:pt x="12250" y="86540"/>
                  </a:cubicBezTo>
                  <a:cubicBezTo>
                    <a:pt x="14768" y="86021"/>
                    <a:pt x="21211" y="79430"/>
                    <a:pt x="22915" y="75431"/>
                  </a:cubicBezTo>
                  <a:cubicBezTo>
                    <a:pt x="24618" y="71431"/>
                    <a:pt x="24470" y="65358"/>
                    <a:pt x="22471" y="62544"/>
                  </a:cubicBezTo>
                  <a:cubicBezTo>
                    <a:pt x="20471" y="59729"/>
                    <a:pt x="14323" y="60618"/>
                    <a:pt x="10917" y="58545"/>
                  </a:cubicBezTo>
                  <a:cubicBezTo>
                    <a:pt x="7510" y="56471"/>
                    <a:pt x="3659" y="53138"/>
                    <a:pt x="2030" y="50102"/>
                  </a:cubicBezTo>
                  <a:cubicBezTo>
                    <a:pt x="400" y="47065"/>
                    <a:pt x="-1006" y="42029"/>
                    <a:pt x="1141" y="40326"/>
                  </a:cubicBezTo>
                  <a:close/>
                </a:path>
              </a:pathLst>
            </a:custGeom>
            <a:solidFill>
              <a:srgbClr val="00B0F0"/>
            </a:solidFill>
            <a:ln w="9525" cap="flat" cmpd="sng">
              <a:solidFill>
                <a:schemeClr val="dk2"/>
              </a:solidFill>
              <a:prstDash val="solid"/>
              <a:round/>
              <a:headEnd type="none" w="lg" len="lg"/>
              <a:tailEnd type="none" w="lg" len="lg"/>
            </a:ln>
          </p:spPr>
        </p:sp>
        <p:sp>
          <p:nvSpPr>
            <p:cNvPr id="32" name="Shape 238"/>
            <p:cNvSpPr/>
            <p:nvPr/>
          </p:nvSpPr>
          <p:spPr>
            <a:xfrm>
              <a:off x="2587675" y="1456775"/>
              <a:ext cx="277800" cy="268200"/>
            </a:xfrm>
            <a:prstGeom prst="ellipse">
              <a:avLst/>
            </a:prstGeom>
            <a:solidFill>
              <a:schemeClr val="bg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grpSp>
      <p:grpSp>
        <p:nvGrpSpPr>
          <p:cNvPr id="23" name="Shape 209"/>
          <p:cNvGrpSpPr/>
          <p:nvPr/>
        </p:nvGrpSpPr>
        <p:grpSpPr>
          <a:xfrm>
            <a:off x="5095886" y="3841402"/>
            <a:ext cx="1836600" cy="437399"/>
            <a:chOff x="1363637" y="2790450"/>
            <a:chExt cx="1836600" cy="437399"/>
          </a:xfrm>
        </p:grpSpPr>
        <p:sp>
          <p:nvSpPr>
            <p:cNvPr id="24" name="Shape 210"/>
            <p:cNvSpPr txBox="1"/>
            <p:nvPr/>
          </p:nvSpPr>
          <p:spPr>
            <a:xfrm>
              <a:off x="1363637" y="2790450"/>
              <a:ext cx="1836600" cy="437399"/>
            </a:xfrm>
            <a:prstGeom prst="rect">
              <a:avLst/>
            </a:prstGeom>
            <a:noFill/>
            <a:ln>
              <a:noFill/>
            </a:ln>
          </p:spPr>
          <p:txBody>
            <a:bodyPr lIns="91425" tIns="91425" rIns="91425" bIns="91425" anchor="t" anchorCtr="0">
              <a:noAutofit/>
            </a:bodyPr>
            <a:lstStyle/>
            <a:p>
              <a:pPr algn="ctr"/>
              <a:r>
                <a:rPr lang="x-none" sz="1000">
                  <a:latin typeface="Comic Sans MS" panose="030F0702030302020204" pitchFamily="66" charset="0"/>
                </a:rPr>
                <a:t>redact this</a:t>
              </a:r>
            </a:p>
          </p:txBody>
        </p:sp>
        <p:sp>
          <p:nvSpPr>
            <p:cNvPr id="25" name="Shape 211"/>
            <p:cNvSpPr/>
            <p:nvPr/>
          </p:nvSpPr>
          <p:spPr>
            <a:xfrm>
              <a:off x="2243150" y="3038450"/>
              <a:ext cx="43800" cy="58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latin typeface="Comic Sans MS" panose="030F0702030302020204" pitchFamily="66" charset="0"/>
              </a:endParaRPr>
            </a:p>
          </p:txBody>
        </p:sp>
      </p:grpSp>
      <p:grpSp>
        <p:nvGrpSpPr>
          <p:cNvPr id="26" name="Shape 212"/>
          <p:cNvGrpSpPr/>
          <p:nvPr/>
        </p:nvGrpSpPr>
        <p:grpSpPr>
          <a:xfrm>
            <a:off x="3581401" y="4147602"/>
            <a:ext cx="2415899" cy="1516749"/>
            <a:chOff x="-150850" y="3096651"/>
            <a:chExt cx="2415899" cy="1516749"/>
          </a:xfrm>
        </p:grpSpPr>
        <p:sp>
          <p:nvSpPr>
            <p:cNvPr id="27" name="Shape 213"/>
            <p:cNvSpPr txBox="1"/>
            <p:nvPr/>
          </p:nvSpPr>
          <p:spPr>
            <a:xfrm>
              <a:off x="-150850" y="4248900"/>
              <a:ext cx="961799" cy="364500"/>
            </a:xfrm>
            <a:prstGeom prst="rect">
              <a:avLst/>
            </a:prstGeom>
            <a:noFill/>
            <a:ln>
              <a:noFill/>
            </a:ln>
          </p:spPr>
          <p:txBody>
            <a:bodyPr lIns="91425" tIns="91425" rIns="91425" bIns="91425" anchor="t" anchorCtr="0">
              <a:noAutofit/>
            </a:bodyPr>
            <a:lstStyle/>
            <a:p>
              <a:pPr algn="ctr"/>
              <a:r>
                <a:rPr lang="x-none" dirty="0">
                  <a:solidFill>
                    <a:srgbClr val="6AA84F"/>
                  </a:solidFill>
                  <a:latin typeface="Comic Sans MS" panose="030F0702030302020204" pitchFamily="66" charset="0"/>
                </a:rPr>
                <a:t>Good?</a:t>
              </a:r>
            </a:p>
          </p:txBody>
        </p:sp>
        <p:cxnSp>
          <p:nvCxnSpPr>
            <p:cNvPr id="28" name="Shape 214"/>
            <p:cNvCxnSpPr>
              <a:stCxn id="27" idx="3"/>
              <a:endCxn id="25" idx="4"/>
            </p:cNvCxnSpPr>
            <p:nvPr/>
          </p:nvCxnSpPr>
          <p:spPr>
            <a:xfrm flipV="1">
              <a:off x="810949" y="3096651"/>
              <a:ext cx="1454100" cy="1334499"/>
            </a:xfrm>
            <a:prstGeom prst="straightConnector1">
              <a:avLst/>
            </a:prstGeom>
            <a:noFill/>
            <a:ln w="9525" cap="flat" cmpd="sng">
              <a:solidFill>
                <a:schemeClr val="dk2"/>
              </a:solidFill>
              <a:prstDash val="solid"/>
              <a:round/>
              <a:headEnd type="none" w="lg" len="lg"/>
              <a:tailEnd type="triangle" w="lg" len="lg"/>
            </a:ln>
          </p:spPr>
        </p:cxnSp>
      </p:grpSp>
      <p:sp>
        <p:nvSpPr>
          <p:cNvPr id="29" name="Shape 227"/>
          <p:cNvSpPr txBox="1"/>
          <p:nvPr/>
        </p:nvSpPr>
        <p:spPr>
          <a:xfrm>
            <a:off x="3640380" y="5658614"/>
            <a:ext cx="1542449" cy="437399"/>
          </a:xfrm>
          <a:prstGeom prst="rect">
            <a:avLst/>
          </a:prstGeom>
          <a:noFill/>
          <a:ln>
            <a:noFill/>
          </a:ln>
        </p:spPr>
        <p:txBody>
          <a:bodyPr lIns="91425" tIns="91425" rIns="91425" bIns="91425" anchor="t" anchorCtr="0">
            <a:noAutofit/>
          </a:bodyPr>
          <a:lstStyle/>
          <a:p>
            <a:r>
              <a:rPr lang="x-none" i="1" dirty="0">
                <a:latin typeface="Comic Sans MS" panose="030F0702030302020204" pitchFamily="66" charset="0"/>
              </a:rPr>
              <a:t>it depends...</a:t>
            </a:r>
          </a:p>
        </p:txBody>
      </p:sp>
      <p:sp>
        <p:nvSpPr>
          <p:cNvPr id="33" name="TextBox 32"/>
          <p:cNvSpPr txBox="1"/>
          <p:nvPr/>
        </p:nvSpPr>
        <p:spPr>
          <a:xfrm>
            <a:off x="11418275" y="6283569"/>
            <a:ext cx="562708" cy="375138"/>
          </a:xfrm>
          <a:prstGeom prst="rect">
            <a:avLst/>
          </a:prstGeom>
          <a:noFill/>
        </p:spPr>
        <p:txBody>
          <a:bodyPr wrap="square" rtlCol="0">
            <a:spAutoFit/>
          </a:bodyPr>
          <a:lstStyle/>
          <a:p>
            <a:pPr algn="ctr"/>
            <a:r>
              <a:rPr lang="en-US" smtClean="0"/>
              <a:t>21</a:t>
            </a:r>
            <a:endParaRPr lang="en-US" dirty="0"/>
          </a:p>
        </p:txBody>
      </p:sp>
    </p:spTree>
    <p:extLst>
      <p:ext uri="{BB962C8B-B14F-4D97-AF65-F5344CB8AC3E}">
        <p14:creationId xmlns:p14="http://schemas.microsoft.com/office/powerpoint/2010/main" val="35540001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916414"/>
            <a:ext cx="10515600" cy="1325563"/>
          </a:xfrm>
        </p:spPr>
        <p:txBody>
          <a:bodyPr>
            <a:normAutofit fontScale="90000"/>
          </a:bodyPr>
          <a:lstStyle/>
          <a:p>
            <a:pPr algn="ctr"/>
            <a:r>
              <a:rPr lang="en-US" dirty="0" smtClean="0">
                <a:solidFill>
                  <a:srgbClr val="C00000"/>
                </a:solidFill>
              </a:rPr>
              <a:t>DP satisfies one interpretation of FERPA</a:t>
            </a:r>
            <a:br>
              <a:rPr lang="en-US" dirty="0" smtClean="0">
                <a:solidFill>
                  <a:srgbClr val="C00000"/>
                </a:solidFill>
              </a:rPr>
            </a:br>
            <a:r>
              <a:rPr lang="en-US" dirty="0" smtClean="0">
                <a:solidFill>
                  <a:srgbClr val="C00000"/>
                </a:solidFill>
              </a:rPr>
              <a:t> </a:t>
            </a:r>
            <a:br>
              <a:rPr lang="en-US" dirty="0" smtClean="0">
                <a:solidFill>
                  <a:srgbClr val="C00000"/>
                </a:solidFill>
              </a:rPr>
            </a:br>
            <a:r>
              <a:rPr lang="en-US" dirty="0" smtClean="0">
                <a:solidFill>
                  <a:srgbClr val="C00000"/>
                </a:solidFill>
                <a:sym typeface="Wingdings" panose="05000000000000000000" pitchFamily="2" charset="2"/>
              </a:rPr>
              <a:t> </a:t>
            </a:r>
            <a:br>
              <a:rPr lang="en-US" dirty="0" smtClean="0">
                <a:solidFill>
                  <a:srgbClr val="C00000"/>
                </a:solidFill>
                <a:sym typeface="Wingdings" panose="05000000000000000000" pitchFamily="2" charset="2"/>
              </a:rPr>
            </a:br>
            <a:r>
              <a:rPr lang="en-US" dirty="0" smtClean="0">
                <a:solidFill>
                  <a:srgbClr val="C00000"/>
                </a:solidFill>
                <a:sym typeface="Wingdings" panose="05000000000000000000" pitchFamily="2" charset="2"/>
              </a:rPr>
              <a:t>D</a:t>
            </a:r>
            <a:r>
              <a:rPr lang="en-US" dirty="0" smtClean="0">
                <a:solidFill>
                  <a:srgbClr val="C00000"/>
                </a:solidFill>
              </a:rPr>
              <a:t>P satisfies other interpretations!</a:t>
            </a:r>
            <a:endParaRPr lang="en-US" dirty="0">
              <a:solidFill>
                <a:srgbClr val="C00000"/>
              </a:solidFill>
            </a:endParaRPr>
          </a:p>
        </p:txBody>
      </p:sp>
      <p:grpSp>
        <p:nvGrpSpPr>
          <p:cNvPr id="5" name="Group 4"/>
          <p:cNvGrpSpPr/>
          <p:nvPr/>
        </p:nvGrpSpPr>
        <p:grpSpPr>
          <a:xfrm>
            <a:off x="4937414" y="2991078"/>
            <a:ext cx="2237110" cy="1070264"/>
            <a:chOff x="4937414" y="2991078"/>
            <a:chExt cx="2237110" cy="1070264"/>
          </a:xfrm>
        </p:grpSpPr>
        <p:sp>
          <p:nvSpPr>
            <p:cNvPr id="2" name="Right Arrow 1"/>
            <p:cNvSpPr/>
            <p:nvPr/>
          </p:nvSpPr>
          <p:spPr>
            <a:xfrm>
              <a:off x="4937414" y="3149338"/>
              <a:ext cx="2237110" cy="849818"/>
            </a:xfrm>
            <a:prstGeom prst="rightArrow">
              <a:avLst/>
            </a:prstGeom>
            <a:ln>
              <a:noFill/>
            </a:ln>
            <a:effectLst>
              <a:softEdge rad="12700"/>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Rectangle 2"/>
            <p:cNvSpPr/>
            <p:nvPr/>
          </p:nvSpPr>
          <p:spPr>
            <a:xfrm rot="3356284">
              <a:off x="5520835" y="3378329"/>
              <a:ext cx="1070264" cy="295761"/>
            </a:xfrm>
            <a:prstGeom prst="rect">
              <a:avLst/>
            </a:prstGeom>
            <a:ln>
              <a:noFill/>
            </a:ln>
            <a:effectLst>
              <a:softEdge rad="12700"/>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6" name="TextBox 5"/>
          <p:cNvSpPr txBox="1"/>
          <p:nvPr/>
        </p:nvSpPr>
        <p:spPr>
          <a:xfrm>
            <a:off x="11418275" y="6283569"/>
            <a:ext cx="562708" cy="375138"/>
          </a:xfrm>
          <a:prstGeom prst="rect">
            <a:avLst/>
          </a:prstGeom>
          <a:noFill/>
        </p:spPr>
        <p:txBody>
          <a:bodyPr wrap="square" rtlCol="0">
            <a:spAutoFit/>
          </a:bodyPr>
          <a:lstStyle/>
          <a:p>
            <a:pPr algn="ctr"/>
            <a:r>
              <a:rPr lang="en-US" dirty="0" smtClean="0"/>
              <a:t>22</a:t>
            </a:r>
            <a:endParaRPr lang="en-US" dirty="0"/>
          </a:p>
        </p:txBody>
      </p:sp>
      <p:sp>
        <p:nvSpPr>
          <p:cNvPr id="7" name="TextBox 6"/>
          <p:cNvSpPr txBox="1"/>
          <p:nvPr/>
        </p:nvSpPr>
        <p:spPr>
          <a:xfrm>
            <a:off x="4113053" y="931983"/>
            <a:ext cx="3965894" cy="646331"/>
          </a:xfrm>
          <a:prstGeom prst="rect">
            <a:avLst/>
          </a:prstGeom>
          <a:noFill/>
        </p:spPr>
        <p:txBody>
          <a:bodyPr wrap="none" rtlCol="0">
            <a:spAutoFit/>
          </a:bodyPr>
          <a:lstStyle/>
          <a:p>
            <a:pPr algn="ctr"/>
            <a:r>
              <a:rPr lang="en-US" sz="3600" dirty="0" smtClean="0"/>
              <a:t>We have a problem!</a:t>
            </a:r>
            <a:endParaRPr lang="en-US" sz="3600" dirty="0"/>
          </a:p>
        </p:txBody>
      </p:sp>
    </p:spTree>
    <p:extLst>
      <p:ext uri="{BB962C8B-B14F-4D97-AF65-F5344CB8AC3E}">
        <p14:creationId xmlns:p14="http://schemas.microsoft.com/office/powerpoint/2010/main" val="30181373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Our methodology in a </a:t>
            </a:r>
            <a:r>
              <a:rPr lang="en-US" dirty="0"/>
              <a:t>p</a:t>
            </a:r>
            <a:r>
              <a:rPr lang="en-US" dirty="0" smtClean="0"/>
              <a:t>icture</a:t>
            </a:r>
            <a:endParaRPr lang="en-US" dirty="0"/>
          </a:p>
        </p:txBody>
      </p:sp>
      <p:sp>
        <p:nvSpPr>
          <p:cNvPr id="5" name="Shape 191"/>
          <p:cNvSpPr/>
          <p:nvPr/>
        </p:nvSpPr>
        <p:spPr>
          <a:xfrm>
            <a:off x="4488899" y="1945550"/>
            <a:ext cx="3354300" cy="33543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latin typeface="Comic Sans MS" panose="030F0702030302020204" pitchFamily="66" charset="0"/>
            </a:endParaRPr>
          </a:p>
        </p:txBody>
      </p:sp>
      <p:sp>
        <p:nvSpPr>
          <p:cNvPr id="6" name="Shape 192"/>
          <p:cNvSpPr txBox="1"/>
          <p:nvPr/>
        </p:nvSpPr>
        <p:spPr>
          <a:xfrm>
            <a:off x="5640899" y="5299850"/>
            <a:ext cx="1108500" cy="364500"/>
          </a:xfrm>
          <a:prstGeom prst="rect">
            <a:avLst/>
          </a:prstGeom>
          <a:noFill/>
          <a:ln>
            <a:noFill/>
          </a:ln>
        </p:spPr>
        <p:txBody>
          <a:bodyPr lIns="91425" tIns="91425" rIns="91425" bIns="91425" anchor="t" anchorCtr="0">
            <a:noAutofit/>
          </a:bodyPr>
          <a:lstStyle/>
          <a:p>
            <a:pPr algn="ctr"/>
            <a:r>
              <a:rPr lang="x-none">
                <a:latin typeface="Comic Sans MS" panose="030F0702030302020204" pitchFamily="66" charset="0"/>
              </a:rPr>
              <a:t>analyses </a:t>
            </a:r>
          </a:p>
        </p:txBody>
      </p:sp>
      <p:sp>
        <p:nvSpPr>
          <p:cNvPr id="12" name="Shape 198"/>
          <p:cNvSpPr/>
          <p:nvPr/>
        </p:nvSpPr>
        <p:spPr>
          <a:xfrm>
            <a:off x="4984799" y="2336800"/>
            <a:ext cx="43800" cy="58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latin typeface="Comic Sans MS" panose="030F0702030302020204" pitchFamily="66" charset="0"/>
            </a:endParaRPr>
          </a:p>
        </p:txBody>
      </p:sp>
      <p:grpSp>
        <p:nvGrpSpPr>
          <p:cNvPr id="14" name="Shape 200"/>
          <p:cNvGrpSpPr/>
          <p:nvPr/>
        </p:nvGrpSpPr>
        <p:grpSpPr>
          <a:xfrm>
            <a:off x="4679999" y="2717800"/>
            <a:ext cx="272400" cy="210600"/>
            <a:chOff x="947750" y="1666850"/>
            <a:chExt cx="272400" cy="210600"/>
          </a:xfrm>
        </p:grpSpPr>
        <p:sp>
          <p:nvSpPr>
            <p:cNvPr id="15" name="Shape 201"/>
            <p:cNvSpPr/>
            <p:nvPr/>
          </p:nvSpPr>
          <p:spPr>
            <a:xfrm>
              <a:off x="947750" y="1666850"/>
              <a:ext cx="43800" cy="58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latin typeface="Comic Sans MS" panose="030F0702030302020204" pitchFamily="66" charset="0"/>
              </a:endParaRPr>
            </a:p>
          </p:txBody>
        </p:sp>
        <p:sp>
          <p:nvSpPr>
            <p:cNvPr id="16" name="Shape 202"/>
            <p:cNvSpPr/>
            <p:nvPr/>
          </p:nvSpPr>
          <p:spPr>
            <a:xfrm>
              <a:off x="1176350" y="1819250"/>
              <a:ext cx="43800" cy="58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latin typeface="Comic Sans MS" panose="030F0702030302020204" pitchFamily="66" charset="0"/>
              </a:endParaRPr>
            </a:p>
          </p:txBody>
        </p:sp>
      </p:grpSp>
      <p:sp>
        <p:nvSpPr>
          <p:cNvPr id="17" name="Shape 203"/>
          <p:cNvSpPr txBox="1"/>
          <p:nvPr/>
        </p:nvSpPr>
        <p:spPr>
          <a:xfrm>
            <a:off x="4139711" y="2023327"/>
            <a:ext cx="1836600" cy="437399"/>
          </a:xfrm>
          <a:prstGeom prst="rect">
            <a:avLst/>
          </a:prstGeom>
          <a:noFill/>
          <a:ln>
            <a:noFill/>
          </a:ln>
        </p:spPr>
        <p:txBody>
          <a:bodyPr lIns="91425" tIns="91425" rIns="91425" bIns="91425" anchor="t" anchorCtr="0">
            <a:noAutofit/>
          </a:bodyPr>
          <a:lstStyle/>
          <a:p>
            <a:pPr algn="ctr">
              <a:buClr>
                <a:schemeClr val="dk1"/>
              </a:buClr>
              <a:buSzPct val="110000"/>
            </a:pPr>
            <a:r>
              <a:rPr lang="x-none" sz="1000">
                <a:solidFill>
                  <a:schemeClr val="dk1"/>
                </a:solidFill>
                <a:latin typeface="Comic Sans MS" panose="030F0702030302020204" pitchFamily="66" charset="0"/>
              </a:rPr>
              <a:t>copy input to output</a:t>
            </a:r>
          </a:p>
          <a:p>
            <a:pPr algn="ctr"/>
            <a:endParaRPr sz="1000">
              <a:latin typeface="Comic Sans MS" panose="030F0702030302020204" pitchFamily="66" charset="0"/>
            </a:endParaRPr>
          </a:p>
        </p:txBody>
      </p:sp>
      <p:grpSp>
        <p:nvGrpSpPr>
          <p:cNvPr id="18" name="Shape 204"/>
          <p:cNvGrpSpPr/>
          <p:nvPr/>
        </p:nvGrpSpPr>
        <p:grpSpPr>
          <a:xfrm>
            <a:off x="3946801" y="1840500"/>
            <a:ext cx="1075385" cy="962898"/>
            <a:chOff x="214550" y="789550"/>
            <a:chExt cx="1075385" cy="962898"/>
          </a:xfrm>
        </p:grpSpPr>
        <p:sp>
          <p:nvSpPr>
            <p:cNvPr id="19" name="Shape 205"/>
            <p:cNvSpPr txBox="1"/>
            <p:nvPr/>
          </p:nvSpPr>
          <p:spPr>
            <a:xfrm>
              <a:off x="214550" y="789550"/>
              <a:ext cx="733199" cy="364500"/>
            </a:xfrm>
            <a:prstGeom prst="rect">
              <a:avLst/>
            </a:prstGeom>
            <a:noFill/>
            <a:ln>
              <a:noFill/>
            </a:ln>
          </p:spPr>
          <p:txBody>
            <a:bodyPr lIns="91425" tIns="91425" rIns="91425" bIns="91425" anchor="t" anchorCtr="0">
              <a:noAutofit/>
            </a:bodyPr>
            <a:lstStyle/>
            <a:p>
              <a:pPr algn="ctr"/>
              <a:r>
                <a:rPr lang="x-none">
                  <a:solidFill>
                    <a:srgbClr val="FF0000"/>
                  </a:solidFill>
                  <a:latin typeface="Comic Sans MS" panose="030F0702030302020204" pitchFamily="66" charset="0"/>
                </a:rPr>
                <a:t>BAD!</a:t>
              </a:r>
            </a:p>
          </p:txBody>
        </p:sp>
        <p:cxnSp>
          <p:nvCxnSpPr>
            <p:cNvPr id="20" name="Shape 206"/>
            <p:cNvCxnSpPr>
              <a:stCxn id="19" idx="2"/>
              <a:endCxn id="15" idx="0"/>
            </p:cNvCxnSpPr>
            <p:nvPr/>
          </p:nvCxnSpPr>
          <p:spPr>
            <a:xfrm>
              <a:off x="581150" y="1154050"/>
              <a:ext cx="388499" cy="437475"/>
            </a:xfrm>
            <a:prstGeom prst="straightConnector1">
              <a:avLst/>
            </a:prstGeom>
            <a:noFill/>
            <a:ln w="9525" cap="flat" cmpd="sng">
              <a:solidFill>
                <a:schemeClr val="dk2"/>
              </a:solidFill>
              <a:prstDash val="solid"/>
              <a:round/>
              <a:headEnd type="none" w="lg" len="lg"/>
              <a:tailEnd type="triangle" w="lg" len="lg"/>
            </a:ln>
          </p:spPr>
        </p:cxnSp>
        <p:cxnSp>
          <p:nvCxnSpPr>
            <p:cNvPr id="21" name="Shape 207"/>
            <p:cNvCxnSpPr>
              <a:stCxn id="19" idx="2"/>
              <a:endCxn id="16" idx="1"/>
            </p:cNvCxnSpPr>
            <p:nvPr/>
          </p:nvCxnSpPr>
          <p:spPr>
            <a:xfrm>
              <a:off x="581150" y="1154050"/>
              <a:ext cx="601613" cy="598398"/>
            </a:xfrm>
            <a:prstGeom prst="straightConnector1">
              <a:avLst/>
            </a:prstGeom>
            <a:noFill/>
            <a:ln w="9525" cap="flat" cmpd="sng">
              <a:solidFill>
                <a:schemeClr val="dk2"/>
              </a:solidFill>
              <a:prstDash val="solid"/>
              <a:round/>
              <a:headEnd type="none" w="lg" len="lg"/>
              <a:tailEnd type="triangle" w="lg" len="lg"/>
            </a:ln>
          </p:spPr>
        </p:cxnSp>
        <p:cxnSp>
          <p:nvCxnSpPr>
            <p:cNvPr id="22" name="Shape 208"/>
            <p:cNvCxnSpPr>
              <a:stCxn id="19" idx="2"/>
              <a:endCxn id="12" idx="5"/>
            </p:cNvCxnSpPr>
            <p:nvPr/>
          </p:nvCxnSpPr>
          <p:spPr>
            <a:xfrm>
              <a:off x="581150" y="1154050"/>
              <a:ext cx="708785" cy="106152"/>
            </a:xfrm>
            <a:prstGeom prst="straightConnector1">
              <a:avLst/>
            </a:prstGeom>
            <a:noFill/>
            <a:ln w="9525" cap="flat" cmpd="sng">
              <a:solidFill>
                <a:schemeClr val="dk2"/>
              </a:solidFill>
              <a:prstDash val="solid"/>
              <a:round/>
              <a:headEnd type="none" w="lg" len="lg"/>
              <a:tailEnd type="triangle" w="lg" len="lg"/>
            </a:ln>
          </p:spPr>
        </p:cxnSp>
      </p:grpSp>
      <p:grpSp>
        <p:nvGrpSpPr>
          <p:cNvPr id="30" name="Shape 236"/>
          <p:cNvGrpSpPr/>
          <p:nvPr/>
        </p:nvGrpSpPr>
        <p:grpSpPr>
          <a:xfrm>
            <a:off x="4572073" y="2035913"/>
            <a:ext cx="3201450" cy="3177300"/>
            <a:chOff x="859450" y="1037393"/>
            <a:chExt cx="3201450" cy="3177300"/>
          </a:xfrm>
        </p:grpSpPr>
        <p:sp>
          <p:nvSpPr>
            <p:cNvPr id="31" name="Shape 237"/>
            <p:cNvSpPr/>
            <p:nvPr/>
          </p:nvSpPr>
          <p:spPr>
            <a:xfrm>
              <a:off x="859450" y="1037393"/>
              <a:ext cx="3201450" cy="3177300"/>
            </a:xfrm>
            <a:custGeom>
              <a:avLst/>
              <a:gdLst/>
              <a:ahLst/>
              <a:cxnLst/>
              <a:rect l="0" t="0" r="0" b="0"/>
              <a:pathLst>
                <a:path w="128058" h="127092" extrusionOk="0">
                  <a:moveTo>
                    <a:pt x="1141" y="40326"/>
                  </a:moveTo>
                  <a:cubicBezTo>
                    <a:pt x="3288" y="38622"/>
                    <a:pt x="12250" y="42400"/>
                    <a:pt x="14917" y="39882"/>
                  </a:cubicBezTo>
                  <a:cubicBezTo>
                    <a:pt x="17583" y="37364"/>
                    <a:pt x="17656" y="28995"/>
                    <a:pt x="17138" y="25218"/>
                  </a:cubicBezTo>
                  <a:cubicBezTo>
                    <a:pt x="16619" y="21440"/>
                    <a:pt x="10917" y="18552"/>
                    <a:pt x="11806" y="17219"/>
                  </a:cubicBezTo>
                  <a:cubicBezTo>
                    <a:pt x="12694" y="15885"/>
                    <a:pt x="19953" y="18255"/>
                    <a:pt x="22471" y="17219"/>
                  </a:cubicBezTo>
                  <a:cubicBezTo>
                    <a:pt x="24989" y="16182"/>
                    <a:pt x="21507" y="13590"/>
                    <a:pt x="26914" y="10998"/>
                  </a:cubicBezTo>
                  <a:cubicBezTo>
                    <a:pt x="32320" y="8405"/>
                    <a:pt x="50317" y="1740"/>
                    <a:pt x="54909" y="1666"/>
                  </a:cubicBezTo>
                  <a:cubicBezTo>
                    <a:pt x="59500" y="1592"/>
                    <a:pt x="52835" y="10405"/>
                    <a:pt x="54465" y="10554"/>
                  </a:cubicBezTo>
                  <a:cubicBezTo>
                    <a:pt x="56094" y="10702"/>
                    <a:pt x="56908" y="4258"/>
                    <a:pt x="64685" y="2555"/>
                  </a:cubicBezTo>
                  <a:cubicBezTo>
                    <a:pt x="72461" y="851"/>
                    <a:pt x="95272" y="-333"/>
                    <a:pt x="101123" y="333"/>
                  </a:cubicBezTo>
                  <a:cubicBezTo>
                    <a:pt x="106973" y="999"/>
                    <a:pt x="102160" y="5294"/>
                    <a:pt x="99790" y="6554"/>
                  </a:cubicBezTo>
                  <a:cubicBezTo>
                    <a:pt x="97420" y="7813"/>
                    <a:pt x="87421" y="6480"/>
                    <a:pt x="86903" y="7888"/>
                  </a:cubicBezTo>
                  <a:cubicBezTo>
                    <a:pt x="86384" y="9295"/>
                    <a:pt x="92161" y="14552"/>
                    <a:pt x="96679" y="14997"/>
                  </a:cubicBezTo>
                  <a:cubicBezTo>
                    <a:pt x="101196" y="15441"/>
                    <a:pt x="109122" y="10924"/>
                    <a:pt x="114010" y="10554"/>
                  </a:cubicBezTo>
                  <a:cubicBezTo>
                    <a:pt x="118898" y="10183"/>
                    <a:pt x="123859" y="10702"/>
                    <a:pt x="126007" y="12776"/>
                  </a:cubicBezTo>
                  <a:cubicBezTo>
                    <a:pt x="128154" y="14849"/>
                    <a:pt x="127340" y="20033"/>
                    <a:pt x="126896" y="22996"/>
                  </a:cubicBezTo>
                  <a:cubicBezTo>
                    <a:pt x="126451" y="25958"/>
                    <a:pt x="125266" y="30994"/>
                    <a:pt x="123341" y="30550"/>
                  </a:cubicBezTo>
                  <a:cubicBezTo>
                    <a:pt x="121415" y="30105"/>
                    <a:pt x="117342" y="20774"/>
                    <a:pt x="115343" y="20330"/>
                  </a:cubicBezTo>
                  <a:cubicBezTo>
                    <a:pt x="113343" y="19885"/>
                    <a:pt x="113194" y="27439"/>
                    <a:pt x="111343" y="27884"/>
                  </a:cubicBezTo>
                  <a:cubicBezTo>
                    <a:pt x="109491" y="28328"/>
                    <a:pt x="106307" y="22847"/>
                    <a:pt x="104234" y="22996"/>
                  </a:cubicBezTo>
                  <a:cubicBezTo>
                    <a:pt x="102160" y="23144"/>
                    <a:pt x="101197" y="28995"/>
                    <a:pt x="98901" y="28773"/>
                  </a:cubicBezTo>
                  <a:cubicBezTo>
                    <a:pt x="96605" y="28550"/>
                    <a:pt x="92383" y="21366"/>
                    <a:pt x="90458" y="21663"/>
                  </a:cubicBezTo>
                  <a:cubicBezTo>
                    <a:pt x="88532" y="21959"/>
                    <a:pt x="86755" y="27365"/>
                    <a:pt x="87348" y="30550"/>
                  </a:cubicBezTo>
                  <a:cubicBezTo>
                    <a:pt x="87940" y="33734"/>
                    <a:pt x="90828" y="39362"/>
                    <a:pt x="94013" y="40770"/>
                  </a:cubicBezTo>
                  <a:cubicBezTo>
                    <a:pt x="97197" y="42177"/>
                    <a:pt x="104011" y="40252"/>
                    <a:pt x="106455" y="38993"/>
                  </a:cubicBezTo>
                  <a:cubicBezTo>
                    <a:pt x="108899" y="37734"/>
                    <a:pt x="107640" y="33364"/>
                    <a:pt x="108677" y="33216"/>
                  </a:cubicBezTo>
                  <a:cubicBezTo>
                    <a:pt x="109713" y="33067"/>
                    <a:pt x="111194" y="38326"/>
                    <a:pt x="112676" y="38104"/>
                  </a:cubicBezTo>
                  <a:cubicBezTo>
                    <a:pt x="114157" y="37881"/>
                    <a:pt x="115490" y="32253"/>
                    <a:pt x="117564" y="31883"/>
                  </a:cubicBezTo>
                  <a:cubicBezTo>
                    <a:pt x="119637" y="31512"/>
                    <a:pt x="123415" y="33215"/>
                    <a:pt x="125119" y="35882"/>
                  </a:cubicBezTo>
                  <a:cubicBezTo>
                    <a:pt x="126822" y="38548"/>
                    <a:pt x="128673" y="45287"/>
                    <a:pt x="127785" y="47880"/>
                  </a:cubicBezTo>
                  <a:cubicBezTo>
                    <a:pt x="126896" y="50472"/>
                    <a:pt x="123192" y="51138"/>
                    <a:pt x="119786" y="51435"/>
                  </a:cubicBezTo>
                  <a:cubicBezTo>
                    <a:pt x="116379" y="51731"/>
                    <a:pt x="109491" y="47880"/>
                    <a:pt x="107344" y="49658"/>
                  </a:cubicBezTo>
                  <a:cubicBezTo>
                    <a:pt x="105196" y="51435"/>
                    <a:pt x="107788" y="57804"/>
                    <a:pt x="106900" y="62100"/>
                  </a:cubicBezTo>
                  <a:cubicBezTo>
                    <a:pt x="106011" y="66395"/>
                    <a:pt x="103641" y="72394"/>
                    <a:pt x="102012" y="75431"/>
                  </a:cubicBezTo>
                  <a:cubicBezTo>
                    <a:pt x="100382" y="78467"/>
                    <a:pt x="97790" y="76912"/>
                    <a:pt x="97124" y="80319"/>
                  </a:cubicBezTo>
                  <a:cubicBezTo>
                    <a:pt x="96457" y="83725"/>
                    <a:pt x="98309" y="90686"/>
                    <a:pt x="98013" y="95871"/>
                  </a:cubicBezTo>
                  <a:cubicBezTo>
                    <a:pt x="97716" y="101055"/>
                    <a:pt x="92531" y="107720"/>
                    <a:pt x="95346" y="111424"/>
                  </a:cubicBezTo>
                  <a:cubicBezTo>
                    <a:pt x="98160" y="115127"/>
                    <a:pt x="113564" y="115794"/>
                    <a:pt x="114898" y="118090"/>
                  </a:cubicBezTo>
                  <a:cubicBezTo>
                    <a:pt x="116231" y="120385"/>
                    <a:pt x="108677" y="124014"/>
                    <a:pt x="103345" y="125199"/>
                  </a:cubicBezTo>
                  <a:cubicBezTo>
                    <a:pt x="98012" y="126383"/>
                    <a:pt x="87125" y="128679"/>
                    <a:pt x="82904" y="125199"/>
                  </a:cubicBezTo>
                  <a:cubicBezTo>
                    <a:pt x="78682" y="121718"/>
                    <a:pt x="79349" y="110535"/>
                    <a:pt x="78016" y="104314"/>
                  </a:cubicBezTo>
                  <a:cubicBezTo>
                    <a:pt x="76683" y="98093"/>
                    <a:pt x="76683" y="90168"/>
                    <a:pt x="74906" y="87873"/>
                  </a:cubicBezTo>
                  <a:cubicBezTo>
                    <a:pt x="73128" y="85577"/>
                    <a:pt x="69721" y="88095"/>
                    <a:pt x="67351" y="90539"/>
                  </a:cubicBezTo>
                  <a:cubicBezTo>
                    <a:pt x="64981" y="92983"/>
                    <a:pt x="63574" y="98759"/>
                    <a:pt x="60686" y="102537"/>
                  </a:cubicBezTo>
                  <a:cubicBezTo>
                    <a:pt x="57797" y="106314"/>
                    <a:pt x="50095" y="110684"/>
                    <a:pt x="50021" y="113202"/>
                  </a:cubicBezTo>
                  <a:cubicBezTo>
                    <a:pt x="49947" y="115720"/>
                    <a:pt x="56909" y="116534"/>
                    <a:pt x="60242" y="117645"/>
                  </a:cubicBezTo>
                  <a:cubicBezTo>
                    <a:pt x="63574" y="118755"/>
                    <a:pt x="70018" y="118608"/>
                    <a:pt x="70018" y="119867"/>
                  </a:cubicBezTo>
                  <a:cubicBezTo>
                    <a:pt x="70018" y="121126"/>
                    <a:pt x="65204" y="124236"/>
                    <a:pt x="60242" y="125199"/>
                  </a:cubicBezTo>
                  <a:cubicBezTo>
                    <a:pt x="55279" y="126161"/>
                    <a:pt x="43948" y="127421"/>
                    <a:pt x="40245" y="125644"/>
                  </a:cubicBezTo>
                  <a:cubicBezTo>
                    <a:pt x="36542" y="123866"/>
                    <a:pt x="38172" y="119052"/>
                    <a:pt x="38024" y="114535"/>
                  </a:cubicBezTo>
                  <a:cubicBezTo>
                    <a:pt x="37876" y="110017"/>
                    <a:pt x="39134" y="103129"/>
                    <a:pt x="39357" y="98538"/>
                  </a:cubicBezTo>
                  <a:cubicBezTo>
                    <a:pt x="39579" y="93946"/>
                    <a:pt x="39875" y="90242"/>
                    <a:pt x="39357" y="86984"/>
                  </a:cubicBezTo>
                  <a:cubicBezTo>
                    <a:pt x="38838" y="83725"/>
                    <a:pt x="37949" y="80541"/>
                    <a:pt x="36246" y="78986"/>
                  </a:cubicBezTo>
                  <a:cubicBezTo>
                    <a:pt x="34542" y="77430"/>
                    <a:pt x="32024" y="75578"/>
                    <a:pt x="29136" y="77652"/>
                  </a:cubicBezTo>
                  <a:cubicBezTo>
                    <a:pt x="26247" y="79725"/>
                    <a:pt x="21137" y="86762"/>
                    <a:pt x="18916" y="91428"/>
                  </a:cubicBezTo>
                  <a:cubicBezTo>
                    <a:pt x="16694" y="96093"/>
                    <a:pt x="18767" y="105795"/>
                    <a:pt x="15805" y="105647"/>
                  </a:cubicBezTo>
                  <a:cubicBezTo>
                    <a:pt x="12842" y="105498"/>
                    <a:pt x="2474" y="95056"/>
                    <a:pt x="1141" y="90539"/>
                  </a:cubicBezTo>
                  <a:cubicBezTo>
                    <a:pt x="-192" y="86021"/>
                    <a:pt x="5955" y="79207"/>
                    <a:pt x="7807" y="78541"/>
                  </a:cubicBezTo>
                  <a:cubicBezTo>
                    <a:pt x="9658" y="77874"/>
                    <a:pt x="9732" y="87058"/>
                    <a:pt x="12250" y="86540"/>
                  </a:cubicBezTo>
                  <a:cubicBezTo>
                    <a:pt x="14768" y="86021"/>
                    <a:pt x="21211" y="79430"/>
                    <a:pt x="22915" y="75431"/>
                  </a:cubicBezTo>
                  <a:cubicBezTo>
                    <a:pt x="24618" y="71431"/>
                    <a:pt x="24470" y="65358"/>
                    <a:pt x="22471" y="62544"/>
                  </a:cubicBezTo>
                  <a:cubicBezTo>
                    <a:pt x="20471" y="59729"/>
                    <a:pt x="14323" y="60618"/>
                    <a:pt x="10917" y="58545"/>
                  </a:cubicBezTo>
                  <a:cubicBezTo>
                    <a:pt x="7510" y="56471"/>
                    <a:pt x="3659" y="53138"/>
                    <a:pt x="2030" y="50102"/>
                  </a:cubicBezTo>
                  <a:cubicBezTo>
                    <a:pt x="400" y="47065"/>
                    <a:pt x="-1006" y="42029"/>
                    <a:pt x="1141" y="40326"/>
                  </a:cubicBezTo>
                  <a:close/>
                </a:path>
              </a:pathLst>
            </a:custGeom>
            <a:solidFill>
              <a:srgbClr val="00B0F0"/>
            </a:solidFill>
            <a:ln w="9525" cap="flat" cmpd="sng">
              <a:solidFill>
                <a:schemeClr val="dk2"/>
              </a:solidFill>
              <a:prstDash val="solid"/>
              <a:round/>
              <a:headEnd type="none" w="lg" len="lg"/>
              <a:tailEnd type="none" w="lg" len="lg"/>
            </a:ln>
          </p:spPr>
        </p:sp>
        <p:sp>
          <p:nvSpPr>
            <p:cNvPr id="32" name="Shape 238"/>
            <p:cNvSpPr/>
            <p:nvPr/>
          </p:nvSpPr>
          <p:spPr>
            <a:xfrm>
              <a:off x="2587675" y="1456775"/>
              <a:ext cx="277800" cy="268200"/>
            </a:xfrm>
            <a:prstGeom prst="ellipse">
              <a:avLst/>
            </a:prstGeom>
            <a:gradFill>
              <a:gsLst>
                <a:gs pos="37000">
                  <a:srgbClr val="ECFFB1"/>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noFill/>
              <a:prstDash val="solid"/>
              <a:round/>
              <a:headEnd type="none" w="med" len="med"/>
              <a:tailEnd type="none" w="med" len="med"/>
            </a:ln>
          </p:spPr>
          <p:txBody>
            <a:bodyPr lIns="91425" tIns="91425" rIns="91425" bIns="91425" anchor="ctr" anchorCtr="0">
              <a:noAutofit/>
            </a:bodyPr>
            <a:lstStyle/>
            <a:p>
              <a:endParaRPr/>
            </a:p>
          </p:txBody>
        </p:sp>
      </p:grpSp>
      <p:grpSp>
        <p:nvGrpSpPr>
          <p:cNvPr id="41" name="Group 40"/>
          <p:cNvGrpSpPr/>
          <p:nvPr/>
        </p:nvGrpSpPr>
        <p:grpSpPr>
          <a:xfrm>
            <a:off x="4586914" y="2019738"/>
            <a:ext cx="3220700" cy="3186675"/>
            <a:chOff x="3062914" y="2019737"/>
            <a:chExt cx="3220700" cy="3186675"/>
          </a:xfrm>
        </p:grpSpPr>
        <p:sp>
          <p:nvSpPr>
            <p:cNvPr id="42" name="Shape 194"/>
            <p:cNvSpPr/>
            <p:nvPr/>
          </p:nvSpPr>
          <p:spPr>
            <a:xfrm>
              <a:off x="3062914" y="2019737"/>
              <a:ext cx="3220700" cy="3186675"/>
            </a:xfrm>
            <a:custGeom>
              <a:avLst/>
              <a:gdLst/>
              <a:ahLst/>
              <a:cxnLst/>
              <a:rect l="0" t="0" r="0" b="0"/>
              <a:pathLst>
                <a:path w="128828" h="127467" extrusionOk="0">
                  <a:moveTo>
                    <a:pt x="444" y="29296"/>
                  </a:moveTo>
                  <a:cubicBezTo>
                    <a:pt x="1036" y="28333"/>
                    <a:pt x="1332" y="42034"/>
                    <a:pt x="5332" y="43071"/>
                  </a:cubicBezTo>
                  <a:cubicBezTo>
                    <a:pt x="9331" y="44107"/>
                    <a:pt x="22291" y="38627"/>
                    <a:pt x="24439" y="35517"/>
                  </a:cubicBezTo>
                  <a:cubicBezTo>
                    <a:pt x="26586" y="32406"/>
                    <a:pt x="17551" y="27814"/>
                    <a:pt x="18218" y="24408"/>
                  </a:cubicBezTo>
                  <a:cubicBezTo>
                    <a:pt x="18884" y="21001"/>
                    <a:pt x="26735" y="18927"/>
                    <a:pt x="28439" y="15076"/>
                  </a:cubicBezTo>
                  <a:cubicBezTo>
                    <a:pt x="30142" y="11224"/>
                    <a:pt x="26439" y="3448"/>
                    <a:pt x="28439" y="1301"/>
                  </a:cubicBezTo>
                  <a:cubicBezTo>
                    <a:pt x="30438" y="-846"/>
                    <a:pt x="38362" y="-31"/>
                    <a:pt x="40436" y="2190"/>
                  </a:cubicBezTo>
                  <a:cubicBezTo>
                    <a:pt x="42509" y="4411"/>
                    <a:pt x="38585" y="12706"/>
                    <a:pt x="40881" y="14632"/>
                  </a:cubicBezTo>
                  <a:cubicBezTo>
                    <a:pt x="43177" y="16557"/>
                    <a:pt x="52434" y="15594"/>
                    <a:pt x="54212" y="13743"/>
                  </a:cubicBezTo>
                  <a:cubicBezTo>
                    <a:pt x="55989" y="11891"/>
                    <a:pt x="48434" y="5670"/>
                    <a:pt x="51545" y="3523"/>
                  </a:cubicBezTo>
                  <a:cubicBezTo>
                    <a:pt x="54655" y="1375"/>
                    <a:pt x="71467" y="190"/>
                    <a:pt x="72875" y="857"/>
                  </a:cubicBezTo>
                  <a:cubicBezTo>
                    <a:pt x="74282" y="1523"/>
                    <a:pt x="61617" y="4263"/>
                    <a:pt x="59988" y="7522"/>
                  </a:cubicBezTo>
                  <a:cubicBezTo>
                    <a:pt x="58358" y="10780"/>
                    <a:pt x="61099" y="20186"/>
                    <a:pt x="63099" y="20409"/>
                  </a:cubicBezTo>
                  <a:cubicBezTo>
                    <a:pt x="65098" y="20631"/>
                    <a:pt x="67986" y="11891"/>
                    <a:pt x="71986" y="8855"/>
                  </a:cubicBezTo>
                  <a:cubicBezTo>
                    <a:pt x="75985" y="5818"/>
                    <a:pt x="84131" y="1301"/>
                    <a:pt x="87094" y="2190"/>
                  </a:cubicBezTo>
                  <a:cubicBezTo>
                    <a:pt x="90056" y="3078"/>
                    <a:pt x="86502" y="13520"/>
                    <a:pt x="89761" y="14187"/>
                  </a:cubicBezTo>
                  <a:cubicBezTo>
                    <a:pt x="93019" y="14853"/>
                    <a:pt x="101610" y="6485"/>
                    <a:pt x="106646" y="6189"/>
                  </a:cubicBezTo>
                  <a:cubicBezTo>
                    <a:pt x="111682" y="5892"/>
                    <a:pt x="118866" y="9595"/>
                    <a:pt x="119977" y="12410"/>
                  </a:cubicBezTo>
                  <a:cubicBezTo>
                    <a:pt x="121088" y="15224"/>
                    <a:pt x="113015" y="19964"/>
                    <a:pt x="113312" y="23075"/>
                  </a:cubicBezTo>
                  <a:cubicBezTo>
                    <a:pt x="113608" y="26185"/>
                    <a:pt x="119459" y="27962"/>
                    <a:pt x="121755" y="31073"/>
                  </a:cubicBezTo>
                  <a:cubicBezTo>
                    <a:pt x="124050" y="34183"/>
                    <a:pt x="125976" y="37590"/>
                    <a:pt x="127087" y="41738"/>
                  </a:cubicBezTo>
                  <a:cubicBezTo>
                    <a:pt x="128197" y="45885"/>
                    <a:pt x="129234" y="53069"/>
                    <a:pt x="128420" y="55958"/>
                  </a:cubicBezTo>
                  <a:cubicBezTo>
                    <a:pt x="127605" y="58846"/>
                    <a:pt x="122791" y="56476"/>
                    <a:pt x="122199" y="59068"/>
                  </a:cubicBezTo>
                  <a:cubicBezTo>
                    <a:pt x="121606" y="61660"/>
                    <a:pt x="123976" y="65881"/>
                    <a:pt x="124865" y="71510"/>
                  </a:cubicBezTo>
                  <a:cubicBezTo>
                    <a:pt x="125753" y="77138"/>
                    <a:pt x="127605" y="85433"/>
                    <a:pt x="127531" y="92840"/>
                  </a:cubicBezTo>
                  <a:cubicBezTo>
                    <a:pt x="127457" y="100246"/>
                    <a:pt x="127235" y="110540"/>
                    <a:pt x="124421" y="115947"/>
                  </a:cubicBezTo>
                  <a:cubicBezTo>
                    <a:pt x="121606" y="121353"/>
                    <a:pt x="115534" y="123648"/>
                    <a:pt x="110646" y="125278"/>
                  </a:cubicBezTo>
                  <a:cubicBezTo>
                    <a:pt x="105758" y="126907"/>
                    <a:pt x="97166" y="127056"/>
                    <a:pt x="95093" y="125723"/>
                  </a:cubicBezTo>
                  <a:cubicBezTo>
                    <a:pt x="93019" y="124390"/>
                    <a:pt x="95834" y="118835"/>
                    <a:pt x="98204" y="117280"/>
                  </a:cubicBezTo>
                  <a:cubicBezTo>
                    <a:pt x="100574" y="115724"/>
                    <a:pt x="107906" y="118835"/>
                    <a:pt x="109313" y="116391"/>
                  </a:cubicBezTo>
                  <a:cubicBezTo>
                    <a:pt x="110720" y="113947"/>
                    <a:pt x="109534" y="105134"/>
                    <a:pt x="106646" y="102616"/>
                  </a:cubicBezTo>
                  <a:cubicBezTo>
                    <a:pt x="103757" y="100098"/>
                    <a:pt x="95610" y="100024"/>
                    <a:pt x="91982" y="101283"/>
                  </a:cubicBezTo>
                  <a:cubicBezTo>
                    <a:pt x="88353" y="102542"/>
                    <a:pt x="86724" y="106319"/>
                    <a:pt x="84873" y="110170"/>
                  </a:cubicBezTo>
                  <a:cubicBezTo>
                    <a:pt x="83021" y="114021"/>
                    <a:pt x="84502" y="121871"/>
                    <a:pt x="80873" y="124389"/>
                  </a:cubicBezTo>
                  <a:cubicBezTo>
                    <a:pt x="77244" y="126907"/>
                    <a:pt x="66283" y="126537"/>
                    <a:pt x="63099" y="125278"/>
                  </a:cubicBezTo>
                  <a:cubicBezTo>
                    <a:pt x="59914" y="124019"/>
                    <a:pt x="60062" y="118686"/>
                    <a:pt x="61766" y="116835"/>
                  </a:cubicBezTo>
                  <a:cubicBezTo>
                    <a:pt x="63469" y="114983"/>
                    <a:pt x="71393" y="117131"/>
                    <a:pt x="73319" y="114169"/>
                  </a:cubicBezTo>
                  <a:cubicBezTo>
                    <a:pt x="75244" y="111206"/>
                    <a:pt x="76651" y="101282"/>
                    <a:pt x="73319" y="99061"/>
                  </a:cubicBezTo>
                  <a:cubicBezTo>
                    <a:pt x="69986" y="96839"/>
                    <a:pt x="57174" y="98690"/>
                    <a:pt x="53323" y="100838"/>
                  </a:cubicBezTo>
                  <a:cubicBezTo>
                    <a:pt x="49471" y="102985"/>
                    <a:pt x="51026" y="107725"/>
                    <a:pt x="50212" y="111947"/>
                  </a:cubicBezTo>
                  <a:cubicBezTo>
                    <a:pt x="49397" y="116168"/>
                    <a:pt x="51471" y="123871"/>
                    <a:pt x="48435" y="126167"/>
                  </a:cubicBezTo>
                  <a:cubicBezTo>
                    <a:pt x="45398" y="128463"/>
                    <a:pt x="35770" y="127204"/>
                    <a:pt x="31993" y="125723"/>
                  </a:cubicBezTo>
                  <a:cubicBezTo>
                    <a:pt x="28215" y="124241"/>
                    <a:pt x="25105" y="119576"/>
                    <a:pt x="25772" y="117280"/>
                  </a:cubicBezTo>
                  <a:cubicBezTo>
                    <a:pt x="26438" y="114984"/>
                    <a:pt x="33252" y="114539"/>
                    <a:pt x="35993" y="111947"/>
                  </a:cubicBezTo>
                  <a:cubicBezTo>
                    <a:pt x="38733" y="109354"/>
                    <a:pt x="43399" y="103874"/>
                    <a:pt x="42214" y="101727"/>
                  </a:cubicBezTo>
                  <a:cubicBezTo>
                    <a:pt x="41029" y="99579"/>
                    <a:pt x="34289" y="99061"/>
                    <a:pt x="28883" y="99061"/>
                  </a:cubicBezTo>
                  <a:cubicBezTo>
                    <a:pt x="23476" y="99061"/>
                    <a:pt x="13922" y="102986"/>
                    <a:pt x="9775" y="101727"/>
                  </a:cubicBezTo>
                  <a:cubicBezTo>
                    <a:pt x="5627" y="100468"/>
                    <a:pt x="4369" y="96246"/>
                    <a:pt x="3999" y="91507"/>
                  </a:cubicBezTo>
                  <a:cubicBezTo>
                    <a:pt x="3628" y="86767"/>
                    <a:pt x="5035" y="76843"/>
                    <a:pt x="7553" y="73288"/>
                  </a:cubicBezTo>
                  <a:cubicBezTo>
                    <a:pt x="10071" y="69733"/>
                    <a:pt x="14959" y="71213"/>
                    <a:pt x="19107" y="70177"/>
                  </a:cubicBezTo>
                  <a:cubicBezTo>
                    <a:pt x="23254" y="69140"/>
                    <a:pt x="31179" y="69733"/>
                    <a:pt x="32438" y="67067"/>
                  </a:cubicBezTo>
                  <a:cubicBezTo>
                    <a:pt x="33697" y="64400"/>
                    <a:pt x="28142" y="54994"/>
                    <a:pt x="26661" y="54180"/>
                  </a:cubicBezTo>
                  <a:cubicBezTo>
                    <a:pt x="25179" y="53365"/>
                    <a:pt x="25402" y="61808"/>
                    <a:pt x="23551" y="62179"/>
                  </a:cubicBezTo>
                  <a:cubicBezTo>
                    <a:pt x="21699" y="62549"/>
                    <a:pt x="17625" y="55661"/>
                    <a:pt x="15552" y="56402"/>
                  </a:cubicBezTo>
                  <a:cubicBezTo>
                    <a:pt x="13478" y="57142"/>
                    <a:pt x="12663" y="66251"/>
                    <a:pt x="11108" y="66622"/>
                  </a:cubicBezTo>
                  <a:cubicBezTo>
                    <a:pt x="9552" y="66992"/>
                    <a:pt x="5849" y="60771"/>
                    <a:pt x="6220" y="58624"/>
                  </a:cubicBezTo>
                  <a:cubicBezTo>
                    <a:pt x="6590" y="56476"/>
                    <a:pt x="9552" y="55069"/>
                    <a:pt x="13330" y="53736"/>
                  </a:cubicBezTo>
                  <a:cubicBezTo>
                    <a:pt x="17107" y="52402"/>
                    <a:pt x="26439" y="52180"/>
                    <a:pt x="28883" y="50625"/>
                  </a:cubicBezTo>
                  <a:cubicBezTo>
                    <a:pt x="31327" y="49069"/>
                    <a:pt x="30808" y="44848"/>
                    <a:pt x="27994" y="44404"/>
                  </a:cubicBezTo>
                  <a:cubicBezTo>
                    <a:pt x="25179" y="43959"/>
                    <a:pt x="16366" y="47218"/>
                    <a:pt x="11997" y="47959"/>
                  </a:cubicBezTo>
                  <a:cubicBezTo>
                    <a:pt x="7627" y="48699"/>
                    <a:pt x="3702" y="51958"/>
                    <a:pt x="1777" y="48848"/>
                  </a:cubicBezTo>
                  <a:cubicBezTo>
                    <a:pt x="-148" y="45737"/>
                    <a:pt x="-148" y="30258"/>
                    <a:pt x="444" y="29296"/>
                  </a:cubicBezTo>
                  <a:close/>
                </a:path>
              </a:pathLst>
            </a:custGeom>
            <a:solidFill>
              <a:srgbClr val="92D050"/>
            </a:solidFill>
            <a:ln w="9525" cap="flat" cmpd="sng">
              <a:solidFill>
                <a:schemeClr val="dk2"/>
              </a:solidFill>
              <a:prstDash val="solid"/>
              <a:round/>
              <a:headEnd type="none" w="lg" len="lg"/>
              <a:tailEnd type="none" w="lg" len="lg"/>
            </a:ln>
          </p:spPr>
        </p:sp>
        <p:sp>
          <p:nvSpPr>
            <p:cNvPr id="43" name="Shape 195"/>
            <p:cNvSpPr/>
            <p:nvPr/>
          </p:nvSpPr>
          <p:spPr>
            <a:xfrm>
              <a:off x="3829424" y="2474401"/>
              <a:ext cx="288899" cy="311099"/>
            </a:xfrm>
            <a:prstGeom prst="rect">
              <a:avLst/>
            </a:prstGeom>
            <a:solidFill>
              <a:schemeClr val="bg2"/>
            </a:solidFill>
            <a:ln w="9525" cap="flat" cmpd="sng">
              <a:noFill/>
              <a:prstDash val="solid"/>
              <a:round/>
              <a:headEnd type="none" w="med" len="med"/>
              <a:tailEnd type="none" w="med" len="med"/>
            </a:ln>
          </p:spPr>
          <p:txBody>
            <a:bodyPr lIns="91425" tIns="91425" rIns="91425" bIns="91425" anchor="ctr" anchorCtr="0">
              <a:noAutofit/>
            </a:bodyPr>
            <a:lstStyle/>
            <a:p>
              <a:endParaRPr>
                <a:latin typeface="Comic Sans MS" panose="030F0702030302020204" pitchFamily="66" charset="0"/>
              </a:endParaRPr>
            </a:p>
          </p:txBody>
        </p:sp>
      </p:grpSp>
      <p:grpSp>
        <p:nvGrpSpPr>
          <p:cNvPr id="23" name="Shape 209"/>
          <p:cNvGrpSpPr/>
          <p:nvPr/>
        </p:nvGrpSpPr>
        <p:grpSpPr>
          <a:xfrm>
            <a:off x="5095886" y="3841402"/>
            <a:ext cx="1836600" cy="437399"/>
            <a:chOff x="1363637" y="2790450"/>
            <a:chExt cx="1836600" cy="437399"/>
          </a:xfrm>
        </p:grpSpPr>
        <p:sp>
          <p:nvSpPr>
            <p:cNvPr id="24" name="Shape 210"/>
            <p:cNvSpPr txBox="1"/>
            <p:nvPr/>
          </p:nvSpPr>
          <p:spPr>
            <a:xfrm>
              <a:off x="1363637" y="2790450"/>
              <a:ext cx="1836600" cy="437399"/>
            </a:xfrm>
            <a:prstGeom prst="rect">
              <a:avLst/>
            </a:prstGeom>
            <a:noFill/>
            <a:ln>
              <a:noFill/>
            </a:ln>
          </p:spPr>
          <p:txBody>
            <a:bodyPr lIns="91425" tIns="91425" rIns="91425" bIns="91425" anchor="t" anchorCtr="0">
              <a:noAutofit/>
            </a:bodyPr>
            <a:lstStyle/>
            <a:p>
              <a:pPr algn="ctr"/>
              <a:r>
                <a:rPr lang="x-none" sz="1000">
                  <a:latin typeface="Comic Sans MS" panose="030F0702030302020204" pitchFamily="66" charset="0"/>
                </a:rPr>
                <a:t>redact this</a:t>
              </a:r>
            </a:p>
          </p:txBody>
        </p:sp>
        <p:sp>
          <p:nvSpPr>
            <p:cNvPr id="25" name="Shape 211"/>
            <p:cNvSpPr/>
            <p:nvPr/>
          </p:nvSpPr>
          <p:spPr>
            <a:xfrm>
              <a:off x="2243150" y="3038450"/>
              <a:ext cx="43800" cy="58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latin typeface="Comic Sans MS" panose="030F0702030302020204" pitchFamily="66" charset="0"/>
              </a:endParaRPr>
            </a:p>
          </p:txBody>
        </p:sp>
      </p:grpSp>
      <p:grpSp>
        <p:nvGrpSpPr>
          <p:cNvPr id="26" name="Shape 212"/>
          <p:cNvGrpSpPr/>
          <p:nvPr/>
        </p:nvGrpSpPr>
        <p:grpSpPr>
          <a:xfrm>
            <a:off x="3581401" y="4147602"/>
            <a:ext cx="2415899" cy="1516749"/>
            <a:chOff x="-150850" y="3096651"/>
            <a:chExt cx="2415899" cy="1516749"/>
          </a:xfrm>
        </p:grpSpPr>
        <p:sp>
          <p:nvSpPr>
            <p:cNvPr id="27" name="Shape 213"/>
            <p:cNvSpPr txBox="1"/>
            <p:nvPr/>
          </p:nvSpPr>
          <p:spPr>
            <a:xfrm>
              <a:off x="-150850" y="4248900"/>
              <a:ext cx="961799" cy="364500"/>
            </a:xfrm>
            <a:prstGeom prst="rect">
              <a:avLst/>
            </a:prstGeom>
            <a:noFill/>
            <a:ln>
              <a:noFill/>
            </a:ln>
          </p:spPr>
          <p:txBody>
            <a:bodyPr lIns="91425" tIns="91425" rIns="91425" bIns="91425" anchor="t" anchorCtr="0">
              <a:noAutofit/>
            </a:bodyPr>
            <a:lstStyle/>
            <a:p>
              <a:pPr algn="ctr"/>
              <a:r>
                <a:rPr lang="x-none" dirty="0">
                  <a:solidFill>
                    <a:srgbClr val="6AA84F"/>
                  </a:solidFill>
                  <a:latin typeface="Comic Sans MS" panose="030F0702030302020204" pitchFamily="66" charset="0"/>
                </a:rPr>
                <a:t>Good?</a:t>
              </a:r>
            </a:p>
          </p:txBody>
        </p:sp>
        <p:cxnSp>
          <p:nvCxnSpPr>
            <p:cNvPr id="28" name="Shape 214"/>
            <p:cNvCxnSpPr>
              <a:stCxn id="27" idx="3"/>
              <a:endCxn id="25" idx="4"/>
            </p:cNvCxnSpPr>
            <p:nvPr/>
          </p:nvCxnSpPr>
          <p:spPr>
            <a:xfrm flipV="1">
              <a:off x="810949" y="3096651"/>
              <a:ext cx="1454100" cy="1334499"/>
            </a:xfrm>
            <a:prstGeom prst="straightConnector1">
              <a:avLst/>
            </a:prstGeom>
            <a:noFill/>
            <a:ln w="9525" cap="flat" cmpd="sng">
              <a:solidFill>
                <a:schemeClr val="dk2"/>
              </a:solidFill>
              <a:prstDash val="solid"/>
              <a:round/>
              <a:headEnd type="none" w="lg" len="lg"/>
              <a:tailEnd type="triangle" w="lg" len="lg"/>
            </a:ln>
          </p:spPr>
        </p:cxnSp>
      </p:grpSp>
      <p:sp>
        <p:nvSpPr>
          <p:cNvPr id="3" name="Freeform 2"/>
          <p:cNvSpPr/>
          <p:nvPr/>
        </p:nvSpPr>
        <p:spPr>
          <a:xfrm>
            <a:off x="5791200" y="2971495"/>
            <a:ext cx="980399" cy="919906"/>
          </a:xfrm>
          <a:custGeom>
            <a:avLst/>
            <a:gdLst>
              <a:gd name="connsiteX0" fmla="*/ 341114 w 1506485"/>
              <a:gd name="connsiteY0" fmla="*/ 125447 h 1500773"/>
              <a:gd name="connsiteX1" fmla="*/ 78467 w 1506485"/>
              <a:gd name="connsiteY1" fmla="*/ 349183 h 1500773"/>
              <a:gd name="connsiteX2" fmla="*/ 68739 w 1506485"/>
              <a:gd name="connsiteY2" fmla="*/ 884205 h 1500773"/>
              <a:gd name="connsiteX3" fmla="*/ 895590 w 1506485"/>
              <a:gd name="connsiteY3" fmla="*/ 1497047 h 1500773"/>
              <a:gd name="connsiteX4" fmla="*/ 1498705 w 1506485"/>
              <a:gd name="connsiteY4" fmla="*/ 1088486 h 1500773"/>
              <a:gd name="connsiteX5" fmla="*/ 1177692 w 1506485"/>
              <a:gd name="connsiteY5" fmla="*/ 67081 h 1500773"/>
              <a:gd name="connsiteX6" fmla="*/ 341114 w 1506485"/>
              <a:gd name="connsiteY6" fmla="*/ 125447 h 150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85" h="1500773">
                <a:moveTo>
                  <a:pt x="341114" y="125447"/>
                </a:moveTo>
                <a:cubicBezTo>
                  <a:pt x="157910" y="172464"/>
                  <a:pt x="123863" y="222723"/>
                  <a:pt x="78467" y="349183"/>
                </a:cubicBezTo>
                <a:cubicBezTo>
                  <a:pt x="33071" y="475643"/>
                  <a:pt x="-67448" y="692894"/>
                  <a:pt x="68739" y="884205"/>
                </a:cubicBezTo>
                <a:cubicBezTo>
                  <a:pt x="204926" y="1075516"/>
                  <a:pt x="657262" y="1463000"/>
                  <a:pt x="895590" y="1497047"/>
                </a:cubicBezTo>
                <a:cubicBezTo>
                  <a:pt x="1133918" y="1531094"/>
                  <a:pt x="1451688" y="1326814"/>
                  <a:pt x="1498705" y="1088486"/>
                </a:cubicBezTo>
                <a:cubicBezTo>
                  <a:pt x="1545722" y="850158"/>
                  <a:pt x="1372245" y="227587"/>
                  <a:pt x="1177692" y="67081"/>
                </a:cubicBezTo>
                <a:cubicBezTo>
                  <a:pt x="983139" y="-93425"/>
                  <a:pt x="524318" y="78430"/>
                  <a:pt x="341114" y="125447"/>
                </a:cubicBezTo>
                <a:close/>
              </a:path>
            </a:pathLst>
          </a:custGeom>
          <a:ln>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Freeform 6"/>
          <p:cNvSpPr/>
          <p:nvPr/>
        </p:nvSpPr>
        <p:spPr>
          <a:xfrm>
            <a:off x="5891930" y="3201816"/>
            <a:ext cx="508870" cy="325561"/>
          </a:xfrm>
          <a:custGeom>
            <a:avLst/>
            <a:gdLst>
              <a:gd name="connsiteX0" fmla="*/ 153409 w 462937"/>
              <a:gd name="connsiteY0" fmla="*/ 2022 h 508387"/>
              <a:gd name="connsiteX1" fmla="*/ 7494 w 462937"/>
              <a:gd name="connsiteY1" fmla="*/ 206303 h 508387"/>
              <a:gd name="connsiteX2" fmla="*/ 377145 w 462937"/>
              <a:gd name="connsiteY2" fmla="*/ 507861 h 508387"/>
              <a:gd name="connsiteX3" fmla="*/ 445239 w 462937"/>
              <a:gd name="connsiteY3" fmla="*/ 128482 h 508387"/>
              <a:gd name="connsiteX4" fmla="*/ 153409 w 462937"/>
              <a:gd name="connsiteY4" fmla="*/ 2022 h 508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37" h="508387">
                <a:moveTo>
                  <a:pt x="153409" y="2022"/>
                </a:moveTo>
                <a:cubicBezTo>
                  <a:pt x="80451" y="14992"/>
                  <a:pt x="-29795" y="121997"/>
                  <a:pt x="7494" y="206303"/>
                </a:cubicBezTo>
                <a:cubicBezTo>
                  <a:pt x="44783" y="290609"/>
                  <a:pt x="304188" y="520831"/>
                  <a:pt x="377145" y="507861"/>
                </a:cubicBezTo>
                <a:cubicBezTo>
                  <a:pt x="450103" y="494891"/>
                  <a:pt x="487392" y="217652"/>
                  <a:pt x="445239" y="128482"/>
                </a:cubicBezTo>
                <a:cubicBezTo>
                  <a:pt x="403086" y="39312"/>
                  <a:pt x="226367" y="-10948"/>
                  <a:pt x="153409" y="2022"/>
                </a:cubicBezTo>
                <a:close/>
              </a:path>
            </a:pathLst>
          </a:custGeom>
          <a:solidFill>
            <a:srgbClr val="FFFF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mic Sans MS" panose="030F0702030302020204" pitchFamily="66" charset="0"/>
              </a:rPr>
              <a:t>DP</a:t>
            </a:r>
          </a:p>
        </p:txBody>
      </p:sp>
      <p:sp>
        <p:nvSpPr>
          <p:cNvPr id="29" name="TextBox 28"/>
          <p:cNvSpPr txBox="1"/>
          <p:nvPr/>
        </p:nvSpPr>
        <p:spPr>
          <a:xfrm>
            <a:off x="11418275" y="6283569"/>
            <a:ext cx="562708" cy="375138"/>
          </a:xfrm>
          <a:prstGeom prst="rect">
            <a:avLst/>
          </a:prstGeom>
          <a:noFill/>
        </p:spPr>
        <p:txBody>
          <a:bodyPr wrap="square" rtlCol="0">
            <a:spAutoFit/>
          </a:bodyPr>
          <a:lstStyle/>
          <a:p>
            <a:pPr algn="ctr"/>
            <a:r>
              <a:rPr lang="en-US" dirty="0" smtClean="0"/>
              <a:t>23</a:t>
            </a:r>
            <a:endParaRPr lang="en-US" dirty="0"/>
          </a:p>
        </p:txBody>
      </p:sp>
      <p:sp>
        <p:nvSpPr>
          <p:cNvPr id="33" name="Shape 195"/>
          <p:cNvSpPr/>
          <p:nvPr/>
        </p:nvSpPr>
        <p:spPr>
          <a:xfrm>
            <a:off x="5353890" y="2478740"/>
            <a:ext cx="288899" cy="311099"/>
          </a:xfrm>
          <a:prstGeom prst="rect">
            <a:avLst/>
          </a:prstGeom>
          <a:solidFill>
            <a:srgbClr val="00B0F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latin typeface="Comic Sans MS" panose="030F0702030302020204" pitchFamily="66" charset="0"/>
            </a:endParaRPr>
          </a:p>
        </p:txBody>
      </p:sp>
    </p:spTree>
    <p:extLst>
      <p:ext uri="{BB962C8B-B14F-4D97-AF65-F5344CB8AC3E}">
        <p14:creationId xmlns:p14="http://schemas.microsoft.com/office/powerpoint/2010/main" val="297936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3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916414"/>
            <a:ext cx="10515600" cy="1325563"/>
          </a:xfrm>
        </p:spPr>
        <p:txBody>
          <a:bodyPr/>
          <a:lstStyle/>
          <a:p>
            <a:pPr algn="ctr"/>
            <a:r>
              <a:rPr lang="en-US" dirty="0" smtClean="0">
                <a:solidFill>
                  <a:srgbClr val="C00000"/>
                </a:solidFill>
              </a:rPr>
              <a:t>A glimpse of the analysis</a:t>
            </a:r>
            <a:endParaRPr lang="en-US" dirty="0">
              <a:solidFill>
                <a:srgbClr val="C00000"/>
              </a:solidFill>
            </a:endParaRPr>
          </a:p>
        </p:txBody>
      </p:sp>
      <p:sp>
        <p:nvSpPr>
          <p:cNvPr id="3" name="TextBox 2"/>
          <p:cNvSpPr txBox="1"/>
          <p:nvPr/>
        </p:nvSpPr>
        <p:spPr>
          <a:xfrm>
            <a:off x="11418275" y="6283569"/>
            <a:ext cx="562708" cy="375138"/>
          </a:xfrm>
          <a:prstGeom prst="rect">
            <a:avLst/>
          </a:prstGeom>
          <a:noFill/>
        </p:spPr>
        <p:txBody>
          <a:bodyPr wrap="square" rtlCol="0">
            <a:spAutoFit/>
          </a:bodyPr>
          <a:lstStyle/>
          <a:p>
            <a:pPr algn="ctr"/>
            <a:r>
              <a:rPr lang="en-US" dirty="0" smtClean="0"/>
              <a:t>24</a:t>
            </a:r>
            <a:endParaRPr lang="en-US" dirty="0"/>
          </a:p>
        </p:txBody>
      </p:sp>
    </p:spTree>
    <p:extLst>
      <p:ext uri="{BB962C8B-B14F-4D97-AF65-F5344CB8AC3E}">
        <p14:creationId xmlns:p14="http://schemas.microsoft.com/office/powerpoint/2010/main" val="23308832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Bridging FERPA and DP</a:t>
            </a:r>
            <a:endParaRPr lang="en-US" dirty="0"/>
          </a:p>
        </p:txBody>
      </p:sp>
      <p:sp>
        <p:nvSpPr>
          <p:cNvPr id="3" name="Text Placeholder 2"/>
          <p:cNvSpPr>
            <a:spLocks noGrp="1"/>
          </p:cNvSpPr>
          <p:nvPr>
            <p:ph type="body" idx="1"/>
          </p:nvPr>
        </p:nvSpPr>
        <p:spPr/>
        <p:txBody>
          <a:bodyPr>
            <a:normAutofit/>
          </a:bodyPr>
          <a:lstStyle/>
          <a:p>
            <a:r>
              <a:rPr lang="en-US" sz="3600" dirty="0" smtClean="0">
                <a:solidFill>
                  <a:srgbClr val="C00000"/>
                </a:solidFill>
              </a:rPr>
              <a:t>Main argument: </a:t>
            </a:r>
          </a:p>
          <a:p>
            <a:pPr lvl="1"/>
            <a:r>
              <a:rPr lang="en-US" sz="3200" dirty="0" smtClean="0"/>
              <a:t>Use of differentially private analyses satisfies the requirements of FERPA</a:t>
            </a:r>
          </a:p>
          <a:p>
            <a:endParaRPr lang="en-US" sz="3600" dirty="0"/>
          </a:p>
          <a:p>
            <a:r>
              <a:rPr lang="en-US" sz="3600" dirty="0" smtClean="0">
                <a:solidFill>
                  <a:srgbClr val="C00000"/>
                </a:solidFill>
              </a:rPr>
              <a:t>Main components:</a:t>
            </a:r>
          </a:p>
          <a:p>
            <a:pPr lvl="1"/>
            <a:r>
              <a:rPr lang="en-US" sz="3200" dirty="0" smtClean="0"/>
              <a:t>We extract a </a:t>
            </a:r>
            <a:r>
              <a:rPr lang="en" sz="3200" dirty="0">
                <a:solidFill>
                  <a:srgbClr val="000000"/>
                </a:solidFill>
              </a:rPr>
              <a:t>mathematical definition of privacy from </a:t>
            </a:r>
            <a:r>
              <a:rPr lang="en" sz="3200" dirty="0" smtClean="0">
                <a:solidFill>
                  <a:srgbClr val="000000"/>
                </a:solidFill>
              </a:rPr>
              <a:t>FERPA</a:t>
            </a:r>
            <a:r>
              <a:rPr lang="en-US" sz="3200" dirty="0" smtClean="0">
                <a:solidFill>
                  <a:srgbClr val="000000"/>
                </a:solidFill>
              </a:rPr>
              <a:t>.</a:t>
            </a:r>
          </a:p>
          <a:p>
            <a:pPr lvl="1"/>
            <a:r>
              <a:rPr lang="en-US" sz="3200" dirty="0" smtClean="0">
                <a:solidFill>
                  <a:srgbClr val="000000"/>
                </a:solidFill>
              </a:rPr>
              <a:t>We</a:t>
            </a:r>
            <a:r>
              <a:rPr lang="en" sz="3200" dirty="0" smtClean="0">
                <a:solidFill>
                  <a:srgbClr val="000000"/>
                </a:solidFill>
              </a:rPr>
              <a:t> </a:t>
            </a:r>
            <a:r>
              <a:rPr lang="en" sz="3200" dirty="0">
                <a:solidFill>
                  <a:srgbClr val="000000"/>
                </a:solidFill>
              </a:rPr>
              <a:t>provide a mathematical proof that DP satisfies this </a:t>
            </a:r>
            <a:r>
              <a:rPr lang="en" sz="3200" dirty="0" smtClean="0">
                <a:solidFill>
                  <a:srgbClr val="000000"/>
                </a:solidFill>
              </a:rPr>
              <a:t>definition</a:t>
            </a:r>
            <a:r>
              <a:rPr lang="en-US" sz="3200" dirty="0" smtClean="0">
                <a:solidFill>
                  <a:srgbClr val="000000"/>
                </a:solidFill>
              </a:rPr>
              <a:t>.</a:t>
            </a:r>
            <a:endParaRPr lang="en" sz="3200" dirty="0">
              <a:solidFill>
                <a:srgbClr val="000000"/>
              </a:solidFill>
            </a:endParaRPr>
          </a:p>
          <a:p>
            <a:pPr lvl="1"/>
            <a:endParaRPr lang="en-US" sz="3200" dirty="0" smtClean="0"/>
          </a:p>
          <a:p>
            <a:pPr lvl="1"/>
            <a:endParaRPr lang="en-US" sz="3200" dirty="0"/>
          </a:p>
        </p:txBody>
      </p:sp>
    </p:spTree>
    <p:extLst>
      <p:ext uri="{BB962C8B-B14F-4D97-AF65-F5344CB8AC3E}">
        <p14:creationId xmlns:p14="http://schemas.microsoft.com/office/powerpoint/2010/main" val="96766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 </a:t>
            </a:r>
            <a:r>
              <a:rPr lang="en-US" dirty="0" smtClean="0"/>
              <a:t>Paradigm </a:t>
            </a:r>
            <a:r>
              <a:rPr lang="en-US" dirty="0"/>
              <a:t>of </a:t>
            </a:r>
            <a:r>
              <a:rPr lang="en-US" dirty="0" smtClean="0"/>
              <a:t>security definitions</a:t>
            </a:r>
            <a:endParaRPr lang="en-US" dirty="0"/>
          </a:p>
        </p:txBody>
      </p:sp>
      <p:sp>
        <p:nvSpPr>
          <p:cNvPr id="3" name="Content Placeholder 2"/>
          <p:cNvSpPr>
            <a:spLocks noGrp="1"/>
          </p:cNvSpPr>
          <p:nvPr>
            <p:ph idx="1"/>
          </p:nvPr>
        </p:nvSpPr>
        <p:spPr>
          <a:xfrm>
            <a:off x="855129" y="1402299"/>
            <a:ext cx="11013059" cy="4351338"/>
          </a:xfrm>
        </p:spPr>
        <p:txBody>
          <a:bodyPr>
            <a:noAutofit/>
          </a:bodyPr>
          <a:lstStyle/>
          <a:p>
            <a:pPr marL="0" indent="0" fontAlgn="base">
              <a:buNone/>
            </a:pPr>
            <a:r>
              <a:rPr lang="en-US" dirty="0" smtClean="0">
                <a:solidFill>
                  <a:srgbClr val="C00000"/>
                </a:solidFill>
              </a:rPr>
              <a:t>Security/privacy </a:t>
            </a:r>
            <a:r>
              <a:rPr lang="en-US" dirty="0">
                <a:solidFill>
                  <a:srgbClr val="C00000"/>
                </a:solidFill>
              </a:rPr>
              <a:t>defined as a game with an </a:t>
            </a:r>
            <a:r>
              <a:rPr lang="en-US" dirty="0" smtClean="0">
                <a:solidFill>
                  <a:srgbClr val="C00000"/>
                </a:solidFill>
              </a:rPr>
              <a:t>attacker (aka </a:t>
            </a:r>
            <a:r>
              <a:rPr lang="en-US" i="1" dirty="0" smtClean="0">
                <a:solidFill>
                  <a:srgbClr val="C00000"/>
                </a:solidFill>
              </a:rPr>
              <a:t>adversary</a:t>
            </a:r>
            <a:r>
              <a:rPr lang="en-US" dirty="0" smtClean="0">
                <a:solidFill>
                  <a:srgbClr val="C00000"/>
                </a:solidFill>
              </a:rPr>
              <a:t>)</a:t>
            </a:r>
            <a:endParaRPr lang="en-US" dirty="0">
              <a:solidFill>
                <a:srgbClr val="C00000"/>
              </a:solidFill>
            </a:endParaRPr>
          </a:p>
          <a:p>
            <a:pPr fontAlgn="base"/>
            <a:r>
              <a:rPr lang="en-US" dirty="0" smtClean="0">
                <a:solidFill>
                  <a:srgbClr val="0070C0"/>
                </a:solidFill>
              </a:rPr>
              <a:t>Attacker </a:t>
            </a:r>
            <a:r>
              <a:rPr lang="en-US" dirty="0">
                <a:solidFill>
                  <a:srgbClr val="0070C0"/>
                </a:solidFill>
              </a:rPr>
              <a:t>defined by:</a:t>
            </a:r>
          </a:p>
          <a:p>
            <a:pPr lvl="1" fontAlgn="base"/>
            <a:r>
              <a:rPr lang="en-US" dirty="0"/>
              <a:t>Computational </a:t>
            </a:r>
            <a:r>
              <a:rPr lang="en-US" dirty="0" smtClean="0"/>
              <a:t>resources it </a:t>
            </a:r>
            <a:r>
              <a:rPr lang="en-US" dirty="0"/>
              <a:t>can </a:t>
            </a:r>
            <a:r>
              <a:rPr lang="en-US" dirty="0" smtClean="0"/>
              <a:t>spend</a:t>
            </a:r>
            <a:endParaRPr lang="en-US" dirty="0"/>
          </a:p>
          <a:p>
            <a:pPr lvl="1" fontAlgn="base"/>
            <a:r>
              <a:rPr lang="en-US" dirty="0"/>
              <a:t>K</a:t>
            </a:r>
            <a:r>
              <a:rPr lang="en-US" dirty="0" smtClean="0"/>
              <a:t>nowledge </a:t>
            </a:r>
            <a:r>
              <a:rPr lang="en-US" dirty="0"/>
              <a:t>it can bring from “outside the system</a:t>
            </a:r>
            <a:r>
              <a:rPr lang="en-US" dirty="0" smtClean="0"/>
              <a:t>”</a:t>
            </a:r>
            <a:endParaRPr lang="en-US" dirty="0"/>
          </a:p>
          <a:p>
            <a:pPr lvl="1" fontAlgn="base"/>
            <a:r>
              <a:rPr lang="en-US" dirty="0" smtClean="0">
                <a:solidFill>
                  <a:srgbClr val="C00000"/>
                </a:solidFill>
              </a:rPr>
              <a:t>Not uniquely specified:</a:t>
            </a:r>
            <a:r>
              <a:rPr lang="en-US" dirty="0" smtClean="0"/>
              <a:t> a </a:t>
            </a:r>
            <a:r>
              <a:rPr lang="en-US" dirty="0"/>
              <a:t>large </a:t>
            </a:r>
            <a:r>
              <a:rPr lang="en-US" i="1" dirty="0"/>
              <a:t>family</a:t>
            </a:r>
            <a:r>
              <a:rPr lang="en-US" dirty="0"/>
              <a:t> of potential </a:t>
            </a:r>
            <a:r>
              <a:rPr lang="en-US" dirty="0" smtClean="0"/>
              <a:t>attackers</a:t>
            </a:r>
            <a:endParaRPr lang="en-US" dirty="0"/>
          </a:p>
          <a:p>
            <a:pPr lvl="2" fontAlgn="base"/>
            <a:r>
              <a:rPr lang="en-US" dirty="0" smtClean="0"/>
              <a:t>To capture all plausible attackers</a:t>
            </a:r>
            <a:endParaRPr lang="en-US" dirty="0"/>
          </a:p>
          <a:p>
            <a:pPr fontAlgn="base"/>
            <a:r>
              <a:rPr lang="en-US" dirty="0">
                <a:solidFill>
                  <a:srgbClr val="0070C0"/>
                </a:solidFill>
              </a:rPr>
              <a:t>Game defines:</a:t>
            </a:r>
          </a:p>
          <a:p>
            <a:pPr lvl="1" fontAlgn="base"/>
            <a:r>
              <a:rPr lang="en-US" dirty="0"/>
              <a:t>Access to the </a:t>
            </a:r>
            <a:r>
              <a:rPr lang="en-US" dirty="0" smtClean="0"/>
              <a:t>system </a:t>
            </a:r>
            <a:endParaRPr lang="en-US" dirty="0"/>
          </a:p>
          <a:p>
            <a:pPr lvl="1" fontAlgn="base"/>
            <a:r>
              <a:rPr lang="en-US" dirty="0"/>
              <a:t>What it means for an </a:t>
            </a:r>
            <a:r>
              <a:rPr lang="en-US" dirty="0" smtClean="0"/>
              <a:t>attacker </a:t>
            </a:r>
            <a:r>
              <a:rPr lang="en-US" dirty="0"/>
              <a:t>to </a:t>
            </a:r>
            <a:r>
              <a:rPr lang="en-US" dirty="0" smtClean="0"/>
              <a:t>win</a:t>
            </a:r>
            <a:endParaRPr lang="en-US" dirty="0"/>
          </a:p>
          <a:p>
            <a:pPr fontAlgn="base"/>
            <a:r>
              <a:rPr lang="en-US" dirty="0">
                <a:solidFill>
                  <a:srgbClr val="0070C0"/>
                </a:solidFill>
              </a:rPr>
              <a:t>System </a:t>
            </a:r>
            <a:r>
              <a:rPr lang="en-US" dirty="0" smtClean="0">
                <a:solidFill>
                  <a:srgbClr val="0070C0"/>
                </a:solidFill>
              </a:rPr>
              <a:t>secure/private:</a:t>
            </a:r>
            <a:r>
              <a:rPr lang="en-US" dirty="0" smtClean="0"/>
              <a:t> </a:t>
            </a:r>
          </a:p>
          <a:p>
            <a:pPr lvl="1" fontAlgn="base"/>
            <a:r>
              <a:rPr lang="en-US" dirty="0" smtClean="0"/>
              <a:t>If </a:t>
            </a:r>
            <a:r>
              <a:rPr lang="en-US" dirty="0"/>
              <a:t>no </a:t>
            </a:r>
            <a:r>
              <a:rPr lang="en-US" dirty="0" smtClean="0"/>
              <a:t>attacker can </a:t>
            </a:r>
            <a:r>
              <a:rPr lang="en-US" dirty="0"/>
              <a:t>win “too much”</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4791" y="4281281"/>
            <a:ext cx="2718548" cy="1873249"/>
          </a:xfrm>
          <a:prstGeom prst="rect">
            <a:avLst/>
          </a:prstGeom>
        </p:spPr>
      </p:pic>
      <p:sp>
        <p:nvSpPr>
          <p:cNvPr id="5" name="TextBox 4"/>
          <p:cNvSpPr txBox="1"/>
          <p:nvPr/>
        </p:nvSpPr>
        <p:spPr>
          <a:xfrm>
            <a:off x="11418275" y="6283569"/>
            <a:ext cx="562708" cy="375138"/>
          </a:xfrm>
          <a:prstGeom prst="rect">
            <a:avLst/>
          </a:prstGeom>
          <a:noFill/>
        </p:spPr>
        <p:txBody>
          <a:bodyPr wrap="square" rtlCol="0">
            <a:spAutoFit/>
          </a:bodyPr>
          <a:lstStyle/>
          <a:p>
            <a:pPr algn="ctr"/>
            <a:r>
              <a:rPr lang="en-US" dirty="0" smtClean="0"/>
              <a:t>26</a:t>
            </a:r>
            <a:endParaRPr lang="en-US" dirty="0"/>
          </a:p>
        </p:txBody>
      </p:sp>
    </p:spTree>
    <p:extLst>
      <p:ext uri="{BB962C8B-B14F-4D97-AF65-F5344CB8AC3E}">
        <p14:creationId xmlns:p14="http://schemas.microsoft.com/office/powerpoint/2010/main" val="28487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grpSp>
        <p:nvGrpSpPr>
          <p:cNvPr id="37" name="Group 36"/>
          <p:cNvGrpSpPr/>
          <p:nvPr/>
        </p:nvGrpSpPr>
        <p:grpSpPr>
          <a:xfrm>
            <a:off x="5100348" y="2926548"/>
            <a:ext cx="1425984" cy="1636442"/>
            <a:chOff x="5270810" y="3068849"/>
            <a:chExt cx="1425984" cy="1636442"/>
          </a:xfrm>
        </p:grpSpPr>
        <p:sp>
          <p:nvSpPr>
            <p:cNvPr id="38" name="Rectangle 37"/>
            <p:cNvSpPr/>
            <p:nvPr/>
          </p:nvSpPr>
          <p:spPr>
            <a:xfrm>
              <a:off x="5270810" y="3068850"/>
              <a:ext cx="478131" cy="1636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smtClean="0"/>
                <a:t>dir</a:t>
              </a:r>
              <a:endParaRPr lang="en-US" dirty="0"/>
            </a:p>
          </p:txBody>
        </p:sp>
        <p:sp>
          <p:nvSpPr>
            <p:cNvPr id="39" name="Rectangle 38"/>
            <p:cNvSpPr/>
            <p:nvPr/>
          </p:nvSpPr>
          <p:spPr>
            <a:xfrm>
              <a:off x="5748941" y="3068849"/>
              <a:ext cx="947853" cy="1636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Student info</a:t>
              </a:r>
              <a:endParaRPr lang="en-US" dirty="0"/>
            </a:p>
          </p:txBody>
        </p:sp>
      </p:grpSp>
      <p:sp>
        <p:nvSpPr>
          <p:cNvPr id="158" name="Shape 158"/>
          <p:cNvSpPr txBox="1">
            <a:spLocks noGrp="1"/>
          </p:cNvSpPr>
          <p:nvPr>
            <p:ph type="title"/>
          </p:nvPr>
        </p:nvSpPr>
        <p:spPr>
          <a:xfrm>
            <a:off x="393298" y="169621"/>
            <a:ext cx="11360799" cy="763599"/>
          </a:xfrm>
          <a:prstGeom prst="rect">
            <a:avLst/>
          </a:prstGeom>
        </p:spPr>
        <p:txBody>
          <a:bodyPr vert="horz" lIns="121900" tIns="121900" rIns="121900" bIns="121900" rtlCol="0" anchor="t" anchorCtr="0">
            <a:noAutofit/>
          </a:bodyPr>
          <a:lstStyle/>
          <a:p>
            <a:r>
              <a:rPr lang="en" dirty="0" smtClean="0"/>
              <a:t>Towards a FERPA </a:t>
            </a:r>
            <a:r>
              <a:rPr lang="en-US" dirty="0" smtClean="0"/>
              <a:t>s</a:t>
            </a:r>
            <a:r>
              <a:rPr lang="en" dirty="0" err="1" smtClean="0"/>
              <a:t>ecurity</a:t>
            </a:r>
            <a:r>
              <a:rPr lang="en" dirty="0" smtClean="0"/>
              <a:t> </a:t>
            </a:r>
            <a:r>
              <a:rPr lang="en-US" dirty="0"/>
              <a:t>g</a:t>
            </a:r>
            <a:r>
              <a:rPr lang="en" dirty="0" err="1" smtClean="0"/>
              <a:t>ame</a:t>
            </a:r>
            <a:endParaRPr lang="en" dirty="0">
              <a:solidFill>
                <a:srgbClr val="FF0000"/>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7670" y="1393837"/>
            <a:ext cx="1793702" cy="1235973"/>
          </a:xfrm>
          <a:prstGeom prst="rect">
            <a:avLst/>
          </a:prstGeom>
        </p:spPr>
      </p:pic>
      <p:grpSp>
        <p:nvGrpSpPr>
          <p:cNvPr id="15" name="Group 14"/>
          <p:cNvGrpSpPr/>
          <p:nvPr/>
        </p:nvGrpSpPr>
        <p:grpSpPr>
          <a:xfrm>
            <a:off x="5100348" y="2916449"/>
            <a:ext cx="1425984" cy="1636442"/>
            <a:chOff x="5270810" y="3068849"/>
            <a:chExt cx="1425984" cy="1636442"/>
          </a:xfrm>
        </p:grpSpPr>
        <p:sp>
          <p:nvSpPr>
            <p:cNvPr id="19" name="Rectangle 18"/>
            <p:cNvSpPr/>
            <p:nvPr/>
          </p:nvSpPr>
          <p:spPr>
            <a:xfrm>
              <a:off x="5270810" y="3068850"/>
              <a:ext cx="478131" cy="1636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smtClean="0"/>
                <a:t>dir</a:t>
              </a:r>
              <a:endParaRPr lang="en-US" dirty="0"/>
            </a:p>
          </p:txBody>
        </p:sp>
        <p:sp>
          <p:nvSpPr>
            <p:cNvPr id="20" name="Rectangle 19"/>
            <p:cNvSpPr/>
            <p:nvPr/>
          </p:nvSpPr>
          <p:spPr>
            <a:xfrm>
              <a:off x="5748941" y="3068849"/>
              <a:ext cx="947853" cy="1636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Student info</a:t>
              </a:r>
              <a:endParaRPr lang="en-US" dirty="0"/>
            </a:p>
          </p:txBody>
        </p:sp>
      </p:grpSp>
      <p:sp>
        <p:nvSpPr>
          <p:cNvPr id="14" name="Rectangle 13"/>
          <p:cNvSpPr/>
          <p:nvPr/>
        </p:nvSpPr>
        <p:spPr>
          <a:xfrm>
            <a:off x="5100348" y="2916450"/>
            <a:ext cx="478131" cy="1636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smtClean="0"/>
              <a:t>dir</a:t>
            </a:r>
            <a:endParaRPr lang="en-US" dirty="0"/>
          </a:p>
        </p:txBody>
      </p:sp>
      <p:pic>
        <p:nvPicPr>
          <p:cNvPr id="7" name="Picture 2" descr="http://www.psbrocksprings.com/img/brochure/Social_Engineering_graphic.gif"/>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4523" t="34823" r="24525" b="9404"/>
          <a:stretch/>
        </p:blipFill>
        <p:spPr bwMode="auto">
          <a:xfrm>
            <a:off x="201794" y="1920774"/>
            <a:ext cx="1081668" cy="17504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upload.wikimedia.org/wikipedia/en/4/44/Greubel_Forsey_double_tourbillon_30_mechanism.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79732" y="2142885"/>
            <a:ext cx="2016333" cy="1750486"/>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2267101" y="5257618"/>
            <a:ext cx="3785304" cy="369333"/>
            <a:chOff x="3178098" y="3023645"/>
            <a:chExt cx="1721629" cy="369333"/>
          </a:xfrm>
        </p:grpSpPr>
        <p:cxnSp>
          <p:nvCxnSpPr>
            <p:cNvPr id="29" name="Straight Arrow Connector 28"/>
            <p:cNvCxnSpPr/>
            <p:nvPr/>
          </p:nvCxnSpPr>
          <p:spPr>
            <a:xfrm>
              <a:off x="3178098" y="3392978"/>
              <a:ext cx="1538868" cy="0"/>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209108" y="3023645"/>
              <a:ext cx="1690619" cy="369332"/>
            </a:xfrm>
            <a:prstGeom prst="rect">
              <a:avLst/>
            </a:prstGeom>
            <a:noFill/>
          </p:spPr>
          <p:txBody>
            <a:bodyPr wrap="none" rtlCol="0">
              <a:spAutoFit/>
            </a:bodyPr>
            <a:lstStyle/>
            <a:p>
              <a:r>
                <a:rPr lang="en-US" dirty="0" smtClean="0"/>
                <a:t>Attempts to identify a student</a:t>
              </a:r>
              <a:endParaRPr lang="en-US" dirty="0"/>
            </a:p>
          </p:txBody>
        </p:sp>
      </p:grpSp>
      <p:grpSp>
        <p:nvGrpSpPr>
          <p:cNvPr id="26" name="Group 25"/>
          <p:cNvGrpSpPr/>
          <p:nvPr/>
        </p:nvGrpSpPr>
        <p:grpSpPr>
          <a:xfrm>
            <a:off x="2234715" y="3914631"/>
            <a:ext cx="8370095" cy="1232503"/>
            <a:chOff x="2234715" y="3893371"/>
            <a:chExt cx="8370095" cy="1232503"/>
          </a:xfrm>
        </p:grpSpPr>
        <p:grpSp>
          <p:nvGrpSpPr>
            <p:cNvPr id="22" name="Group 21"/>
            <p:cNvGrpSpPr/>
            <p:nvPr/>
          </p:nvGrpSpPr>
          <p:grpSpPr>
            <a:xfrm>
              <a:off x="2234715" y="4756542"/>
              <a:ext cx="8370095" cy="369332"/>
              <a:chOff x="1222611" y="3023646"/>
              <a:chExt cx="4346517" cy="369332"/>
            </a:xfrm>
          </p:grpSpPr>
          <p:cxnSp>
            <p:nvCxnSpPr>
              <p:cNvPr id="23" name="Straight Arrow Connector 22"/>
              <p:cNvCxnSpPr/>
              <p:nvPr/>
            </p:nvCxnSpPr>
            <p:spPr>
              <a:xfrm>
                <a:off x="1222611" y="3392978"/>
                <a:ext cx="4346517" cy="0"/>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586578" y="3023646"/>
                <a:ext cx="1127055" cy="369332"/>
              </a:xfrm>
              <a:prstGeom prst="rect">
                <a:avLst/>
              </a:prstGeom>
              <a:noFill/>
            </p:spPr>
            <p:txBody>
              <a:bodyPr wrap="none" rtlCol="0">
                <a:spAutoFit/>
              </a:bodyPr>
              <a:lstStyle/>
              <a:p>
                <a:r>
                  <a:rPr lang="en-US" dirty="0" smtClean="0"/>
                  <a:t>Computation result</a:t>
                </a:r>
                <a:endParaRPr lang="en-US" dirty="0"/>
              </a:p>
            </p:txBody>
          </p:sp>
        </p:grpSp>
        <p:cxnSp>
          <p:nvCxnSpPr>
            <p:cNvPr id="25" name="Straight Connector 24"/>
            <p:cNvCxnSpPr>
              <a:stCxn id="1026" idx="2"/>
            </p:cNvCxnSpPr>
            <p:nvPr/>
          </p:nvCxnSpPr>
          <p:spPr>
            <a:xfrm>
              <a:off x="10587899" y="3893371"/>
              <a:ext cx="16911" cy="12325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4272447" y="6105060"/>
            <a:ext cx="3911264" cy="369332"/>
          </a:xfrm>
          <a:prstGeom prst="rect">
            <a:avLst/>
          </a:prstGeom>
          <a:noFill/>
        </p:spPr>
        <p:txBody>
          <a:bodyPr wrap="none" rtlCol="0">
            <a:spAutoFit/>
          </a:bodyPr>
          <a:lstStyle/>
          <a:p>
            <a:r>
              <a:rPr lang="en-US" dirty="0" smtClean="0"/>
              <a:t>Attacker wins if identification successful</a:t>
            </a:r>
            <a:endParaRPr lang="en-US" dirty="0"/>
          </a:p>
        </p:txBody>
      </p:sp>
      <p:sp>
        <p:nvSpPr>
          <p:cNvPr id="31" name="Title 17"/>
          <p:cNvSpPr txBox="1">
            <a:spLocks/>
          </p:cNvSpPr>
          <p:nvPr/>
        </p:nvSpPr>
        <p:spPr>
          <a:xfrm>
            <a:off x="6070467" y="2688716"/>
            <a:ext cx="2354434" cy="620851"/>
          </a:xfrm>
          <a:prstGeom prst="rect">
            <a:avLst/>
          </a:prstGeom>
          <a:solidFill>
            <a:srgbClr val="FFFF99"/>
          </a:solidFill>
          <a:effectLst>
            <a:softEdge rad="63500"/>
          </a:effectLst>
        </p:spPr>
        <p:txBody>
          <a:bodyPr vert="horz" lIns="91425" tIns="91425" rIns="91425" bIns="91425" rtlCol="0" anchor="t" anchorCtr="0">
            <a:noAutofit/>
          </a:bodyPr>
          <a:lstStyle>
            <a:lvl1pPr algn="ctr" defTabSz="914400" rtl="0" eaLnBrk="1" latinLnBrk="0" hangingPunct="1">
              <a:lnSpc>
                <a:spcPct val="90000"/>
              </a:lnSpc>
              <a:spcBef>
                <a:spcPts val="0"/>
              </a:spcBef>
              <a:buNone/>
              <a:defRPr sz="4400" kern="1200">
                <a:solidFill>
                  <a:schemeClr val="tx1"/>
                </a:solidFill>
                <a:latin typeface="+mj-lt"/>
                <a:ea typeface="+mj-ea"/>
                <a:cs typeface="+mj-cs"/>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r>
              <a:rPr lang="en-US" sz="1600" dirty="0" smtClean="0"/>
              <a:t>What is in the directory and non-</a:t>
            </a:r>
            <a:r>
              <a:rPr lang="en-US" sz="1600" dirty="0" err="1" smtClean="0"/>
              <a:t>dir</a:t>
            </a:r>
            <a:r>
              <a:rPr lang="en-US" sz="1600" dirty="0" smtClean="0"/>
              <a:t> student info?</a:t>
            </a:r>
            <a:endParaRPr lang="en-US" sz="1600" dirty="0"/>
          </a:p>
        </p:txBody>
      </p:sp>
      <p:sp>
        <p:nvSpPr>
          <p:cNvPr id="32" name="Title 17"/>
          <p:cNvSpPr txBox="1">
            <a:spLocks/>
          </p:cNvSpPr>
          <p:nvPr/>
        </p:nvSpPr>
        <p:spPr>
          <a:xfrm>
            <a:off x="5854521" y="5315671"/>
            <a:ext cx="2867927" cy="620851"/>
          </a:xfrm>
          <a:prstGeom prst="rect">
            <a:avLst/>
          </a:prstGeom>
          <a:solidFill>
            <a:srgbClr val="FFFF99"/>
          </a:solidFill>
          <a:effectLst>
            <a:softEdge rad="63500"/>
          </a:effectLst>
        </p:spPr>
        <p:txBody>
          <a:bodyPr vert="horz" lIns="91425" tIns="91425" rIns="91425" bIns="91425" rtlCol="0" anchor="t" anchorCtr="0">
            <a:noAutofit/>
          </a:bodyPr>
          <a:lstStyle>
            <a:lvl1pPr algn="ctr" defTabSz="914400" rtl="0" eaLnBrk="1" latinLnBrk="0" hangingPunct="1">
              <a:lnSpc>
                <a:spcPct val="90000"/>
              </a:lnSpc>
              <a:spcBef>
                <a:spcPts val="0"/>
              </a:spcBef>
              <a:buNone/>
              <a:defRPr sz="4400" kern="1200">
                <a:solidFill>
                  <a:schemeClr val="tx1"/>
                </a:solidFill>
                <a:latin typeface="+mj-lt"/>
                <a:ea typeface="+mj-ea"/>
                <a:cs typeface="+mj-cs"/>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r>
              <a:rPr lang="en-US" sz="1600" dirty="0" smtClean="0"/>
              <a:t>What does “identify a student” mean technically?</a:t>
            </a:r>
            <a:endParaRPr lang="en-US" sz="1600" dirty="0"/>
          </a:p>
        </p:txBody>
      </p:sp>
      <p:sp>
        <p:nvSpPr>
          <p:cNvPr id="33" name="Title 17"/>
          <p:cNvSpPr txBox="1">
            <a:spLocks/>
          </p:cNvSpPr>
          <p:nvPr/>
        </p:nvSpPr>
        <p:spPr>
          <a:xfrm>
            <a:off x="8183711" y="6063336"/>
            <a:ext cx="2701166" cy="617697"/>
          </a:xfrm>
          <a:prstGeom prst="rect">
            <a:avLst/>
          </a:prstGeom>
          <a:solidFill>
            <a:srgbClr val="FFFF99"/>
          </a:solidFill>
          <a:effectLst>
            <a:softEdge rad="63500"/>
          </a:effectLst>
        </p:spPr>
        <p:txBody>
          <a:bodyPr vert="horz" lIns="91425" tIns="91425" rIns="91425" bIns="91425" rtlCol="0" anchor="t" anchorCtr="0">
            <a:noAutofit/>
          </a:bodyPr>
          <a:lstStyle>
            <a:lvl1pPr algn="ctr" defTabSz="914400" rtl="0" eaLnBrk="1" latinLnBrk="0" hangingPunct="1">
              <a:lnSpc>
                <a:spcPct val="90000"/>
              </a:lnSpc>
              <a:spcBef>
                <a:spcPts val="0"/>
              </a:spcBef>
              <a:buNone/>
              <a:defRPr sz="4400" kern="1200">
                <a:solidFill>
                  <a:schemeClr val="tx1"/>
                </a:solidFill>
                <a:latin typeface="+mj-lt"/>
                <a:ea typeface="+mj-ea"/>
                <a:cs typeface="+mj-cs"/>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r>
              <a:rPr lang="en-US" sz="1600" dirty="0" smtClean="0"/>
              <a:t>How much winning is “too much” (i.e. a privacy breach)?</a:t>
            </a:r>
            <a:endParaRPr lang="en-US" sz="1600" dirty="0"/>
          </a:p>
        </p:txBody>
      </p:sp>
      <p:sp>
        <p:nvSpPr>
          <p:cNvPr id="34" name="Title 17"/>
          <p:cNvSpPr txBox="1">
            <a:spLocks/>
          </p:cNvSpPr>
          <p:nvPr/>
        </p:nvSpPr>
        <p:spPr>
          <a:xfrm>
            <a:off x="1320691" y="2295597"/>
            <a:ext cx="2539134" cy="620851"/>
          </a:xfrm>
          <a:prstGeom prst="rect">
            <a:avLst/>
          </a:prstGeom>
          <a:solidFill>
            <a:srgbClr val="FFFF99"/>
          </a:solidFill>
          <a:effectLst>
            <a:softEdge rad="63500"/>
          </a:effectLst>
        </p:spPr>
        <p:txBody>
          <a:bodyPr vert="horz" lIns="91425" tIns="91425" rIns="91425" bIns="91425" rtlCol="0" anchor="t" anchorCtr="0">
            <a:noAutofit/>
          </a:bodyPr>
          <a:lstStyle>
            <a:lvl1pPr algn="ctr" defTabSz="914400" rtl="0" eaLnBrk="1" latinLnBrk="0" hangingPunct="1">
              <a:lnSpc>
                <a:spcPct val="90000"/>
              </a:lnSpc>
              <a:spcBef>
                <a:spcPts val="0"/>
              </a:spcBef>
              <a:buNone/>
              <a:defRPr sz="4400" kern="1200">
                <a:solidFill>
                  <a:schemeClr val="tx1"/>
                </a:solidFill>
                <a:latin typeface="+mj-lt"/>
                <a:ea typeface="+mj-ea"/>
                <a:cs typeface="+mj-cs"/>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r>
              <a:rPr lang="en-US" sz="1600" dirty="0" smtClean="0"/>
              <a:t>What is the attacker’s computational power?</a:t>
            </a:r>
            <a:endParaRPr lang="en-US" sz="1600" dirty="0"/>
          </a:p>
        </p:txBody>
      </p:sp>
      <p:sp>
        <p:nvSpPr>
          <p:cNvPr id="35" name="Title 17"/>
          <p:cNvSpPr txBox="1">
            <a:spLocks/>
          </p:cNvSpPr>
          <p:nvPr/>
        </p:nvSpPr>
        <p:spPr>
          <a:xfrm>
            <a:off x="1320692" y="2916449"/>
            <a:ext cx="2539132" cy="620851"/>
          </a:xfrm>
          <a:prstGeom prst="rect">
            <a:avLst/>
          </a:prstGeom>
          <a:solidFill>
            <a:srgbClr val="FFFF99"/>
          </a:solidFill>
          <a:effectLst>
            <a:softEdge rad="63500"/>
          </a:effectLst>
        </p:spPr>
        <p:txBody>
          <a:bodyPr vert="horz" lIns="91425" tIns="91425" rIns="91425" bIns="91425" rtlCol="0" anchor="t" anchorCtr="0">
            <a:noAutofit/>
          </a:bodyPr>
          <a:lstStyle>
            <a:lvl1pPr algn="ctr" defTabSz="914400" rtl="0" eaLnBrk="1" latinLnBrk="0" hangingPunct="1">
              <a:lnSpc>
                <a:spcPct val="90000"/>
              </a:lnSpc>
              <a:spcBef>
                <a:spcPts val="0"/>
              </a:spcBef>
              <a:buNone/>
              <a:defRPr sz="4400" kern="1200">
                <a:solidFill>
                  <a:schemeClr val="tx1"/>
                </a:solidFill>
                <a:latin typeface="+mj-lt"/>
                <a:ea typeface="+mj-ea"/>
                <a:cs typeface="+mj-cs"/>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r>
              <a:rPr lang="en-US" sz="1600" dirty="0" smtClean="0"/>
              <a:t>What external information does the attacker have? </a:t>
            </a:r>
            <a:endParaRPr lang="en-US" sz="1600" dirty="0"/>
          </a:p>
        </p:txBody>
      </p:sp>
      <p:sp>
        <p:nvSpPr>
          <p:cNvPr id="27" name="TextBox 26"/>
          <p:cNvSpPr txBox="1"/>
          <p:nvPr/>
        </p:nvSpPr>
        <p:spPr>
          <a:xfrm>
            <a:off x="11418275" y="6283569"/>
            <a:ext cx="562708" cy="375138"/>
          </a:xfrm>
          <a:prstGeom prst="rect">
            <a:avLst/>
          </a:prstGeom>
          <a:noFill/>
        </p:spPr>
        <p:txBody>
          <a:bodyPr wrap="square" rtlCol="0">
            <a:spAutoFit/>
          </a:bodyPr>
          <a:lstStyle/>
          <a:p>
            <a:pPr algn="ctr"/>
            <a:r>
              <a:rPr lang="en-US" dirty="0" smtClean="0"/>
              <a:t>27</a:t>
            </a:r>
            <a:endParaRPr lang="en-US" dirty="0"/>
          </a:p>
        </p:txBody>
      </p:sp>
    </p:spTree>
    <p:extLst>
      <p:ext uri="{BB962C8B-B14F-4D97-AF65-F5344CB8AC3E}">
        <p14:creationId xmlns:p14="http://schemas.microsoft.com/office/powerpoint/2010/main" val="363438631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6.25E-7 -4.44444E-6 L -0.34609 -0.27615 " pathEditMode="relative" rAng="0" ptsTypes="AA">
                                      <p:cBhvr>
                                        <p:cTn id="26" dur="1000" fill="hold"/>
                                        <p:tgtEl>
                                          <p:spTgt spid="14"/>
                                        </p:tgtEl>
                                        <p:attrNameLst>
                                          <p:attrName>ppt_x</p:attrName>
                                          <p:attrName>ppt_y</p:attrName>
                                        </p:attrNameLst>
                                      </p:cBhvr>
                                      <p:rCtr x="-17305" y="-13819"/>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100"/>
                                  </p:stCondLst>
                                  <p:childTnLst>
                                    <p:animMotion origin="layout" path="M -2.91667E-6 -4.44444E-6 L 0.44987 -0.25115 " pathEditMode="relative" rAng="0" ptsTypes="AA">
                                      <p:cBhvr>
                                        <p:cTn id="30" dur="1000" fill="hold"/>
                                        <p:tgtEl>
                                          <p:spTgt spid="15"/>
                                        </p:tgtEl>
                                        <p:attrNameLst>
                                          <p:attrName>ppt_x</p:attrName>
                                          <p:attrName>ppt_y</p:attrName>
                                        </p:attrNameLst>
                                      </p:cBhvr>
                                      <p:rCtr x="22487" y="-12569"/>
                                    </p:animMotion>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25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25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44" grpId="0"/>
      <p:bldP spid="31" grpId="0" animBg="1"/>
      <p:bldP spid="32" grpId="0" animBg="1"/>
      <p:bldP spid="33" grpId="0" animBg="1"/>
      <p:bldP spid="34" grpId="0" animBg="1"/>
      <p:bldP spid="3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7" name="Rounded Rectangle 6"/>
          <p:cNvSpPr/>
          <p:nvPr/>
        </p:nvSpPr>
        <p:spPr>
          <a:xfrm>
            <a:off x="415602" y="5339568"/>
            <a:ext cx="8951088" cy="1078067"/>
          </a:xfrm>
          <a:prstGeom prst="roundRect">
            <a:avLst/>
          </a:prstGeom>
          <a:solidFill>
            <a:srgbClr val="FFFF99"/>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Shape 91"/>
          <p:cNvSpPr txBox="1">
            <a:spLocks noGrp="1"/>
          </p:cNvSpPr>
          <p:nvPr>
            <p:ph type="title"/>
          </p:nvPr>
        </p:nvSpPr>
        <p:spPr>
          <a:prstGeom prst="rect">
            <a:avLst/>
          </a:prstGeom>
        </p:spPr>
        <p:txBody>
          <a:bodyPr vert="horz" lIns="121900" tIns="121900" rIns="121900" bIns="121900" rtlCol="0" anchor="t" anchorCtr="0">
            <a:noAutofit/>
          </a:bodyPr>
          <a:lstStyle/>
          <a:p>
            <a:r>
              <a:rPr lang="en" dirty="0" smtClean="0">
                <a:solidFill>
                  <a:srgbClr val="C00000"/>
                </a:solidFill>
              </a:rPr>
              <a:t>Principle:</a:t>
            </a:r>
            <a:r>
              <a:rPr lang="en" dirty="0" smtClean="0"/>
              <a:t> Err on the </a:t>
            </a:r>
            <a:r>
              <a:rPr lang="en-US" dirty="0" smtClean="0"/>
              <a:t>c</a:t>
            </a:r>
            <a:r>
              <a:rPr lang="en" dirty="0" err="1" smtClean="0"/>
              <a:t>onservative</a:t>
            </a:r>
            <a:r>
              <a:rPr lang="en" dirty="0" smtClean="0"/>
              <a:t> </a:t>
            </a:r>
            <a:r>
              <a:rPr lang="en-US" dirty="0" smtClean="0"/>
              <a:t>s</a:t>
            </a:r>
            <a:r>
              <a:rPr lang="en" dirty="0" smtClean="0"/>
              <a:t>ide of </a:t>
            </a:r>
            <a:r>
              <a:rPr lang="en-US" dirty="0" smtClean="0"/>
              <a:t>l</a:t>
            </a:r>
            <a:r>
              <a:rPr lang="en" dirty="0" smtClean="0"/>
              <a:t>aw</a:t>
            </a:r>
            <a:endParaRPr lang="en" dirty="0"/>
          </a:p>
        </p:txBody>
      </p:sp>
      <p:sp>
        <p:nvSpPr>
          <p:cNvPr id="92" name="Shape 92"/>
          <p:cNvSpPr txBox="1">
            <a:spLocks noGrp="1"/>
          </p:cNvSpPr>
          <p:nvPr>
            <p:ph type="body" idx="1"/>
          </p:nvPr>
        </p:nvSpPr>
        <p:spPr>
          <a:prstGeom prst="rect">
            <a:avLst/>
          </a:prstGeom>
        </p:spPr>
        <p:txBody>
          <a:bodyPr vert="horz" lIns="121900" tIns="121900" rIns="121900" bIns="121900" rtlCol="0" anchor="t" anchorCtr="0">
            <a:noAutofit/>
          </a:bodyPr>
          <a:lstStyle/>
          <a:p>
            <a:pPr marL="761993" indent="-457200">
              <a:spcAft>
                <a:spcPts val="1200"/>
              </a:spcAft>
              <a:buClr>
                <a:srgbClr val="000000"/>
              </a:buClr>
              <a:buSzPct val="100000"/>
            </a:pPr>
            <a:r>
              <a:rPr lang="en" dirty="0" smtClean="0">
                <a:solidFill>
                  <a:srgbClr val="0070C0"/>
                </a:solidFill>
              </a:rPr>
              <a:t>Ambitious goal: </a:t>
            </a:r>
            <a:r>
              <a:rPr lang="en" dirty="0" smtClean="0">
                <a:solidFill>
                  <a:srgbClr val="000000"/>
                </a:solidFill>
              </a:rPr>
              <a:t>Show that DP satisfies </a:t>
            </a:r>
            <a:r>
              <a:rPr lang="en" i="1" dirty="0" smtClean="0">
                <a:solidFill>
                  <a:srgbClr val="C00000"/>
                </a:solidFill>
              </a:rPr>
              <a:t>every</a:t>
            </a:r>
            <a:r>
              <a:rPr lang="en-US" i="1" dirty="0" smtClean="0">
                <a:solidFill>
                  <a:srgbClr val="C00000"/>
                </a:solidFill>
              </a:rPr>
              <a:t> </a:t>
            </a:r>
            <a:r>
              <a:rPr lang="en" i="1" dirty="0" smtClean="0">
                <a:solidFill>
                  <a:srgbClr val="C00000"/>
                </a:solidFill>
              </a:rPr>
              <a:t>reasonable interpretation </a:t>
            </a:r>
            <a:r>
              <a:rPr lang="en" dirty="0"/>
              <a:t>of </a:t>
            </a:r>
            <a:r>
              <a:rPr lang="en" dirty="0" smtClean="0"/>
              <a:t>FERPA</a:t>
            </a:r>
            <a:endParaRPr lang="en-US" dirty="0" smtClean="0"/>
          </a:p>
          <a:p>
            <a:pPr marL="761993" indent="-457200">
              <a:spcAft>
                <a:spcPts val="1200"/>
              </a:spcAft>
              <a:buClr>
                <a:srgbClr val="000000"/>
              </a:buClr>
              <a:buSzPct val="100000"/>
            </a:pPr>
            <a:r>
              <a:rPr lang="en" dirty="0" smtClean="0">
                <a:solidFill>
                  <a:srgbClr val="000000"/>
                </a:solidFill>
              </a:rPr>
              <a:t>How? Strengthen the attacker!</a:t>
            </a:r>
          </a:p>
          <a:p>
            <a:pPr marL="1066785" lvl="2" indent="-304792">
              <a:spcAft>
                <a:spcPts val="1200"/>
              </a:spcAft>
              <a:buClr>
                <a:srgbClr val="000000"/>
              </a:buClr>
              <a:buSzPct val="100000"/>
            </a:pPr>
            <a:r>
              <a:rPr lang="en" sz="2800" dirty="0" smtClean="0">
                <a:solidFill>
                  <a:srgbClr val="000000"/>
                </a:solidFill>
              </a:rPr>
              <a:t>Whenever </a:t>
            </a:r>
            <a:r>
              <a:rPr lang="en" sz="2800" dirty="0">
                <a:solidFill>
                  <a:srgbClr val="000000"/>
                </a:solidFill>
              </a:rPr>
              <a:t>regulation is ambiguous let the attacker </a:t>
            </a:r>
            <a:r>
              <a:rPr lang="en-US" sz="2800" dirty="0" smtClean="0">
                <a:solidFill>
                  <a:srgbClr val="000000"/>
                </a:solidFill>
              </a:rPr>
              <a:t/>
            </a:r>
            <a:br>
              <a:rPr lang="en-US" sz="2800" dirty="0" smtClean="0">
                <a:solidFill>
                  <a:srgbClr val="000000"/>
                </a:solidFill>
              </a:rPr>
            </a:br>
            <a:r>
              <a:rPr lang="en" sz="2800" dirty="0" smtClean="0">
                <a:solidFill>
                  <a:srgbClr val="000000"/>
                </a:solidFill>
              </a:rPr>
              <a:t>decide</a:t>
            </a:r>
            <a:r>
              <a:rPr lang="en-US" sz="2800" dirty="0" smtClean="0">
                <a:solidFill>
                  <a:srgbClr val="000000"/>
                </a:solidFill>
              </a:rPr>
              <a:t> on its interpretation</a:t>
            </a:r>
          </a:p>
          <a:p>
            <a:pPr marL="1066785" lvl="2" indent="-304792">
              <a:spcAft>
                <a:spcPts val="1200"/>
              </a:spcAft>
              <a:buClr>
                <a:srgbClr val="000000"/>
              </a:buClr>
              <a:buSzPct val="100000"/>
            </a:pPr>
            <a:r>
              <a:rPr lang="en-US" sz="2800" dirty="0" smtClean="0">
                <a:solidFill>
                  <a:srgbClr val="C00000"/>
                </a:solidFill>
              </a:rPr>
              <a:t>Example: </a:t>
            </a:r>
            <a:r>
              <a:rPr lang="en-US" sz="2800" dirty="0" smtClean="0">
                <a:solidFill>
                  <a:srgbClr val="000000"/>
                </a:solidFill>
              </a:rPr>
              <a:t>let attacker choose what’s in directory/non-</a:t>
            </a:r>
            <a:br>
              <a:rPr lang="en-US" sz="2800" dirty="0" smtClean="0">
                <a:solidFill>
                  <a:srgbClr val="000000"/>
                </a:solidFill>
              </a:rPr>
            </a:br>
            <a:r>
              <a:rPr lang="en-US" sz="2800" dirty="0" smtClean="0">
                <a:solidFill>
                  <a:srgbClr val="000000"/>
                </a:solidFill>
              </a:rPr>
              <a:t>directory information</a:t>
            </a:r>
            <a:endParaRPr lang="en" sz="2800" dirty="0">
              <a:solidFill>
                <a:srgbClr val="000000"/>
              </a:solidFill>
            </a:endParaRPr>
          </a:p>
          <a:p>
            <a:pPr marL="609585" indent="-304792">
              <a:spcAft>
                <a:spcPts val="1200"/>
              </a:spcAft>
              <a:buClr>
                <a:srgbClr val="000000"/>
              </a:buClr>
              <a:buSzPct val="100000"/>
            </a:pPr>
            <a:endParaRPr lang="en-US" dirty="0" smtClean="0">
              <a:solidFill>
                <a:srgbClr val="000000"/>
              </a:solidFill>
            </a:endParaRPr>
          </a:p>
          <a:p>
            <a:pPr marL="609585" indent="-304792">
              <a:spcAft>
                <a:spcPts val="1200"/>
              </a:spcAft>
              <a:buClr>
                <a:srgbClr val="000000"/>
              </a:buClr>
              <a:buSzPct val="100000"/>
            </a:pPr>
            <a:r>
              <a:rPr lang="en" dirty="0" smtClean="0">
                <a:solidFill>
                  <a:srgbClr val="000000"/>
                </a:solidFill>
              </a:rPr>
              <a:t>Proving privacy w.r.t. such an attacker </a:t>
            </a:r>
            <a:r>
              <a:rPr lang="en" dirty="0" smtClean="0">
                <a:solidFill>
                  <a:srgbClr val="000000"/>
                </a:solidFill>
                <a:sym typeface="Wingdings" panose="05000000000000000000" pitchFamily="2" charset="2"/>
              </a:rPr>
              <a:t> proving </a:t>
            </a:r>
            <a:r>
              <a:rPr lang="en" dirty="0" smtClean="0">
                <a:solidFill>
                  <a:srgbClr val="000000"/>
                </a:solidFill>
              </a:rPr>
              <a:t>privacy </a:t>
            </a:r>
            <a:r>
              <a:rPr lang="en-US" dirty="0" smtClean="0">
                <a:solidFill>
                  <a:srgbClr val="000000"/>
                </a:solidFill>
              </a:rPr>
              <a:t/>
            </a:r>
            <a:br>
              <a:rPr lang="en-US" dirty="0" smtClean="0">
                <a:solidFill>
                  <a:srgbClr val="000000"/>
                </a:solidFill>
              </a:rPr>
            </a:br>
            <a:r>
              <a:rPr lang="en" dirty="0" err="1" smtClean="0">
                <a:solidFill>
                  <a:srgbClr val="000000"/>
                </a:solidFill>
              </a:rPr>
              <a:t>w.r.t</a:t>
            </a:r>
            <a:r>
              <a:rPr lang="en" dirty="0" smtClean="0">
                <a:solidFill>
                  <a:srgbClr val="000000"/>
                </a:solidFill>
              </a:rPr>
              <a:t>. </a:t>
            </a:r>
            <a:r>
              <a:rPr lang="en-US" i="1" dirty="0" smtClean="0">
                <a:solidFill>
                  <a:srgbClr val="C00000"/>
                </a:solidFill>
              </a:rPr>
              <a:t>any reasonable</a:t>
            </a:r>
            <a:r>
              <a:rPr lang="en" i="1" dirty="0" smtClean="0">
                <a:solidFill>
                  <a:srgbClr val="C00000"/>
                </a:solidFill>
              </a:rPr>
              <a:t> interpretation</a:t>
            </a:r>
            <a:r>
              <a:rPr lang="en-US" i="1" dirty="0" smtClean="0">
                <a:solidFill>
                  <a:srgbClr val="C00000"/>
                </a:solidFill>
              </a:rPr>
              <a:t>s</a:t>
            </a:r>
            <a:r>
              <a:rPr lang="en" dirty="0" smtClean="0">
                <a:solidFill>
                  <a:srgbClr val="000000"/>
                </a:solidFill>
              </a:rPr>
              <a:t> of the regulation!</a:t>
            </a:r>
          </a:p>
        </p:txBody>
      </p:sp>
      <p:grpSp>
        <p:nvGrpSpPr>
          <p:cNvPr id="2" name="Group 1"/>
          <p:cNvGrpSpPr/>
          <p:nvPr/>
        </p:nvGrpSpPr>
        <p:grpSpPr>
          <a:xfrm>
            <a:off x="9514683" y="2575977"/>
            <a:ext cx="2677317" cy="3993498"/>
            <a:chOff x="9387964" y="527427"/>
            <a:chExt cx="2677317" cy="3993498"/>
          </a:xfrm>
        </p:grpSpPr>
        <p:pic>
          <p:nvPicPr>
            <p:cNvPr id="2050" name="Picture 2" descr="http://www.psbrocksprings.com/img/brochure/Social_Engineering_graphic.gif"/>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4523" t="34823" r="24525" b="9404"/>
            <a:stretch/>
          </p:blipFill>
          <p:spPr bwMode="auto">
            <a:xfrm>
              <a:off x="9387964" y="1326737"/>
              <a:ext cx="1973766" cy="3194188"/>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9975886" y="527427"/>
              <a:ext cx="2089395" cy="1009206"/>
            </a:xfrm>
            <a:prstGeom prst="wedgeEllipseCallout">
              <a:avLst>
                <a:gd name="adj1" fmla="val -22151"/>
                <a:gd name="adj2" fmla="val 64426"/>
              </a:avLst>
            </a:prstGeom>
            <a:solidFill>
              <a:schemeClr val="accent4">
                <a:lumMod val="40000"/>
                <a:lumOff val="60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ic Sans MS" panose="030F0702030302020204" pitchFamily="66" charset="0"/>
                </a:rPr>
                <a:t>Thank you so much …</a:t>
              </a:r>
            </a:p>
          </p:txBody>
        </p:sp>
      </p:grpSp>
      <p:sp>
        <p:nvSpPr>
          <p:cNvPr id="8" name="TextBox 7"/>
          <p:cNvSpPr txBox="1"/>
          <p:nvPr/>
        </p:nvSpPr>
        <p:spPr>
          <a:xfrm>
            <a:off x="11418275" y="6283569"/>
            <a:ext cx="562708" cy="375138"/>
          </a:xfrm>
          <a:prstGeom prst="rect">
            <a:avLst/>
          </a:prstGeom>
          <a:noFill/>
        </p:spPr>
        <p:txBody>
          <a:bodyPr wrap="square" rtlCol="0">
            <a:spAutoFit/>
          </a:bodyPr>
          <a:lstStyle/>
          <a:p>
            <a:pPr algn="ctr"/>
            <a:r>
              <a:rPr lang="en-US" dirty="0" smtClean="0"/>
              <a:t>28</a:t>
            </a:r>
            <a:endParaRPr lang="en-US" dirty="0"/>
          </a:p>
        </p:txBody>
      </p:sp>
    </p:spTree>
    <p:extLst>
      <p:ext uri="{BB962C8B-B14F-4D97-AF65-F5344CB8AC3E}">
        <p14:creationId xmlns:p14="http://schemas.microsoft.com/office/powerpoint/2010/main" val="154607068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2">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6531" y="312444"/>
            <a:ext cx="6004914" cy="461665"/>
          </a:xfrm>
          <a:prstGeom prst="rect">
            <a:avLst/>
          </a:prstGeom>
          <a:noFill/>
        </p:spPr>
        <p:txBody>
          <a:bodyPr wrap="none" rtlCol="0">
            <a:spAutoFit/>
          </a:bodyPr>
          <a:lstStyle/>
          <a:p>
            <a:r>
              <a:rPr lang="en-US" sz="2400" dirty="0" smtClean="0"/>
              <a:t>What is a computation? A computational task?</a:t>
            </a:r>
            <a:endParaRPr lang="en-US" sz="2400" dirty="0"/>
          </a:p>
        </p:txBody>
      </p:sp>
      <p:sp>
        <p:nvSpPr>
          <p:cNvPr id="7" name="TextBox 6"/>
          <p:cNvSpPr txBox="1"/>
          <p:nvPr/>
        </p:nvSpPr>
        <p:spPr>
          <a:xfrm>
            <a:off x="4463740" y="991713"/>
            <a:ext cx="4220001" cy="461665"/>
          </a:xfrm>
          <a:prstGeom prst="rect">
            <a:avLst/>
          </a:prstGeom>
          <a:noFill/>
        </p:spPr>
        <p:txBody>
          <a:bodyPr wrap="none" rtlCol="0">
            <a:spAutoFit/>
          </a:bodyPr>
          <a:lstStyle/>
          <a:p>
            <a:r>
              <a:rPr lang="en-US" sz="2400" dirty="0" smtClean="0"/>
              <a:t>What can/cannot be computed?</a:t>
            </a:r>
            <a:endParaRPr lang="en-US" sz="2400" dirty="0"/>
          </a:p>
        </p:txBody>
      </p:sp>
      <p:sp>
        <p:nvSpPr>
          <p:cNvPr id="8" name="TextBox 7"/>
          <p:cNvSpPr txBox="1"/>
          <p:nvPr/>
        </p:nvSpPr>
        <p:spPr>
          <a:xfrm>
            <a:off x="5515766" y="1670982"/>
            <a:ext cx="5811847" cy="830997"/>
          </a:xfrm>
          <a:prstGeom prst="rect">
            <a:avLst/>
          </a:prstGeom>
          <a:noFill/>
        </p:spPr>
        <p:txBody>
          <a:bodyPr wrap="none" rtlCol="0">
            <a:spAutoFit/>
          </a:bodyPr>
          <a:lstStyle/>
          <a:p>
            <a:r>
              <a:rPr lang="en-US" sz="2400" dirty="0" smtClean="0"/>
              <a:t>Quantify resources needed in computation:</a:t>
            </a:r>
          </a:p>
          <a:p>
            <a:r>
              <a:rPr lang="en-US" sz="2400" dirty="0" smtClean="0"/>
              <a:t>Time, space, communication, randomness, </a:t>
            </a:r>
            <a:r>
              <a:rPr lang="mr-IN" sz="2400" dirty="0" smtClean="0"/>
              <a:t>…</a:t>
            </a:r>
            <a:endParaRPr lang="en-US" sz="2400" dirty="0"/>
          </a:p>
        </p:txBody>
      </p:sp>
      <p:sp>
        <p:nvSpPr>
          <p:cNvPr id="9" name="TextBox 8"/>
          <p:cNvSpPr txBox="1"/>
          <p:nvPr/>
        </p:nvSpPr>
        <p:spPr>
          <a:xfrm>
            <a:off x="7107605" y="2719583"/>
            <a:ext cx="1545359" cy="461665"/>
          </a:xfrm>
          <a:prstGeom prst="rect">
            <a:avLst/>
          </a:prstGeom>
          <a:noFill/>
        </p:spPr>
        <p:txBody>
          <a:bodyPr wrap="none" rtlCol="0">
            <a:spAutoFit/>
          </a:bodyPr>
          <a:lstStyle/>
          <a:p>
            <a:r>
              <a:rPr lang="en-US" sz="2400" dirty="0" smtClean="0">
                <a:solidFill>
                  <a:srgbClr val="C00000"/>
                </a:solidFill>
              </a:rPr>
              <a:t>Algorithms</a:t>
            </a:r>
            <a:endParaRPr lang="en-US" sz="2400" dirty="0">
              <a:solidFill>
                <a:srgbClr val="C00000"/>
              </a:solidFill>
            </a:endParaRPr>
          </a:p>
        </p:txBody>
      </p:sp>
      <p:grpSp>
        <p:nvGrpSpPr>
          <p:cNvPr id="16" name="Group 15"/>
          <p:cNvGrpSpPr/>
          <p:nvPr/>
        </p:nvGrpSpPr>
        <p:grpSpPr>
          <a:xfrm>
            <a:off x="0" y="0"/>
            <a:ext cx="12192000" cy="6901838"/>
            <a:chOff x="0" y="0"/>
            <a:chExt cx="14193749" cy="6901838"/>
          </a:xfrm>
          <a:solidFill>
            <a:schemeClr val="bg1">
              <a:alpha val="86000"/>
            </a:schemeClr>
          </a:solidFill>
        </p:grpSpPr>
        <p:sp>
          <p:nvSpPr>
            <p:cNvPr id="4" name="Rectangle 3"/>
            <p:cNvSpPr/>
            <p:nvPr/>
          </p:nvSpPr>
          <p:spPr>
            <a:xfrm>
              <a:off x="0" y="1"/>
              <a:ext cx="827457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8274570" y="0"/>
              <a:ext cx="5919179" cy="337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flipH="1">
              <a:off x="8274570" y="4968512"/>
              <a:ext cx="5919174" cy="19333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7183834" y="3398852"/>
            <a:ext cx="4750258" cy="1569660"/>
          </a:xfrm>
          <a:prstGeom prst="rect">
            <a:avLst/>
          </a:prstGeom>
          <a:noFill/>
        </p:spPr>
        <p:txBody>
          <a:bodyPr wrap="square" rtlCol="0">
            <a:spAutoFit/>
          </a:bodyPr>
          <a:lstStyle/>
          <a:p>
            <a:r>
              <a:rPr lang="en-US" sz="2400" dirty="0" smtClean="0">
                <a:solidFill>
                  <a:srgbClr val="C00000"/>
                </a:solidFill>
              </a:rPr>
              <a:t>Algorithms with special properties:</a:t>
            </a:r>
          </a:p>
          <a:p>
            <a:r>
              <a:rPr lang="en-US" sz="2400" dirty="0" smtClean="0"/>
              <a:t>Learning, privacy, fairness, transparency</a:t>
            </a:r>
            <a:r>
              <a:rPr lang="en-US" sz="2400" dirty="0"/>
              <a:t>/</a:t>
            </a:r>
            <a:r>
              <a:rPr lang="en-US" sz="2400" dirty="0" smtClean="0"/>
              <a:t>accountability</a:t>
            </a:r>
            <a:r>
              <a:rPr lang="en-US" sz="2400" dirty="0"/>
              <a:t>, Incentive compatibility, </a:t>
            </a:r>
            <a:r>
              <a:rPr lang="mr-IN" sz="2400" dirty="0" smtClean="0"/>
              <a:t>…</a:t>
            </a:r>
            <a:endParaRPr lang="en-US" sz="2400" dirty="0" smtClean="0"/>
          </a:p>
        </p:txBody>
      </p:sp>
      <p:pic>
        <p:nvPicPr>
          <p:cNvPr id="3" name="Picture 2"/>
          <p:cNvPicPr>
            <a:picLocks noChangeAspect="1"/>
          </p:cNvPicPr>
          <p:nvPr/>
        </p:nvPicPr>
        <p:blipFill>
          <a:blip r:embed="rId2"/>
          <a:stretch>
            <a:fillRect/>
          </a:stretch>
        </p:blipFill>
        <p:spPr>
          <a:xfrm>
            <a:off x="2213822" y="1288473"/>
            <a:ext cx="2294678" cy="3383280"/>
          </a:xfrm>
          <a:prstGeom prst="rect">
            <a:avLst/>
          </a:prstGeom>
        </p:spPr>
      </p:pic>
      <p:sp>
        <p:nvSpPr>
          <p:cNvPr id="6" name="Flowchart: Process 5"/>
          <p:cNvSpPr/>
          <p:nvPr/>
        </p:nvSpPr>
        <p:spPr>
          <a:xfrm>
            <a:off x="5283868" y="2912845"/>
            <a:ext cx="1624264" cy="103231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500" dirty="0" smtClean="0">
                <a:latin typeface="Comic Sans MS" panose="030F0702030302020204" pitchFamily="66" charset="0"/>
              </a:rPr>
              <a:t>Computation</a:t>
            </a:r>
            <a:endParaRPr lang="en-US" sz="1500" dirty="0">
              <a:latin typeface="Comic Sans MS" panose="030F0702030302020204" pitchFamily="66" charset="0"/>
            </a:endParaRPr>
          </a:p>
        </p:txBody>
      </p:sp>
      <p:sp>
        <p:nvSpPr>
          <p:cNvPr id="18" name="TextBox 17"/>
          <p:cNvSpPr txBox="1"/>
          <p:nvPr/>
        </p:nvSpPr>
        <p:spPr>
          <a:xfrm>
            <a:off x="1792941" y="4671753"/>
            <a:ext cx="1976054" cy="369332"/>
          </a:xfrm>
          <a:prstGeom prst="rect">
            <a:avLst/>
          </a:prstGeom>
          <a:noFill/>
        </p:spPr>
        <p:txBody>
          <a:bodyPr wrap="none" rtlCol="0">
            <a:spAutoFit/>
          </a:bodyPr>
          <a:lstStyle/>
          <a:p>
            <a:r>
              <a:rPr lang="en-US" dirty="0" smtClean="0"/>
              <a:t> computer scientist</a:t>
            </a:r>
            <a:endParaRPr lang="en-US" dirty="0"/>
          </a:p>
        </p:txBody>
      </p:sp>
      <p:sp>
        <p:nvSpPr>
          <p:cNvPr id="19" name="TextBox 18"/>
          <p:cNvSpPr txBox="1"/>
          <p:nvPr/>
        </p:nvSpPr>
        <p:spPr>
          <a:xfrm>
            <a:off x="11418275" y="6283569"/>
            <a:ext cx="562708" cy="375138"/>
          </a:xfrm>
          <a:prstGeom prst="rect">
            <a:avLst/>
          </a:prstGeom>
          <a:noFill/>
        </p:spPr>
        <p:txBody>
          <a:bodyPr wrap="square" rtlCol="0">
            <a:spAutoFit/>
          </a:bodyPr>
          <a:lstStyle/>
          <a:p>
            <a:pPr algn="ctr"/>
            <a:r>
              <a:rPr lang="en-US" smtClean="0"/>
              <a:t>1</a:t>
            </a:r>
            <a:endParaRPr lang="en-US"/>
          </a:p>
        </p:txBody>
      </p:sp>
      <p:sp>
        <p:nvSpPr>
          <p:cNvPr id="20" name="TextBox 19"/>
          <p:cNvSpPr txBox="1"/>
          <p:nvPr/>
        </p:nvSpPr>
        <p:spPr>
          <a:xfrm>
            <a:off x="636531" y="5345468"/>
            <a:ext cx="11086944" cy="830997"/>
          </a:xfrm>
          <a:prstGeom prst="rect">
            <a:avLst/>
          </a:prstGeom>
          <a:noFill/>
        </p:spPr>
        <p:txBody>
          <a:bodyPr wrap="square" rtlCol="0">
            <a:spAutoFit/>
          </a:bodyPr>
          <a:lstStyle/>
          <a:p>
            <a:r>
              <a:rPr lang="en-US" sz="2400" dirty="0" smtClean="0">
                <a:solidFill>
                  <a:srgbClr val="C00000"/>
                </a:solidFill>
              </a:rPr>
              <a:t>Growing </a:t>
            </a:r>
            <a:r>
              <a:rPr lang="en-US" sz="2400" dirty="0">
                <a:solidFill>
                  <a:srgbClr val="C00000"/>
                </a:solidFill>
              </a:rPr>
              <a:t>ubiquity of algorithms in </a:t>
            </a:r>
            <a:r>
              <a:rPr lang="en-US" sz="2400" dirty="0" smtClean="0">
                <a:solidFill>
                  <a:srgbClr val="C00000"/>
                </a:solidFill>
              </a:rPr>
              <a:t>society: </a:t>
            </a:r>
            <a:r>
              <a:rPr lang="en-US" sz="2400" dirty="0" smtClean="0"/>
              <a:t>part of social interactions, decision making, legal system, economic systems, research, etc.</a:t>
            </a:r>
            <a:endParaRPr lang="en-US" sz="2400" dirty="0"/>
          </a:p>
        </p:txBody>
      </p:sp>
    </p:spTree>
    <p:extLst>
      <p:ext uri="{BB962C8B-B14F-4D97-AF65-F5344CB8AC3E}">
        <p14:creationId xmlns:p14="http://schemas.microsoft.com/office/powerpoint/2010/main" val="1251134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C00000"/>
                </a:solidFill>
              </a:rPr>
              <a:t>Is</a:t>
            </a:r>
            <a:r>
              <a:rPr lang="en-US" dirty="0"/>
              <a:t> privacy </a:t>
            </a:r>
            <a:r>
              <a:rPr lang="en-US" i="1" dirty="0">
                <a:solidFill>
                  <a:srgbClr val="C00000"/>
                </a:solidFill>
              </a:rPr>
              <a:t>privacy</a:t>
            </a:r>
            <a:r>
              <a:rPr lang="en-US" dirty="0"/>
              <a:t>?</a:t>
            </a:r>
            <a:br>
              <a:rPr lang="en-US" dirty="0"/>
            </a:br>
            <a:endParaRPr lang="en-US" dirty="0">
              <a:solidFill>
                <a:srgbClr val="C00000"/>
              </a:solidFill>
            </a:endParaRPr>
          </a:p>
        </p:txBody>
      </p:sp>
      <p:sp>
        <p:nvSpPr>
          <p:cNvPr id="3" name="Text Placeholder 2"/>
          <p:cNvSpPr>
            <a:spLocks noGrp="1"/>
          </p:cNvSpPr>
          <p:nvPr>
            <p:ph type="body" idx="1"/>
          </p:nvPr>
        </p:nvSpPr>
        <p:spPr>
          <a:xfrm>
            <a:off x="415601" y="1536633"/>
            <a:ext cx="11360799" cy="5020284"/>
          </a:xfrm>
        </p:spPr>
        <p:txBody>
          <a:bodyPr>
            <a:noAutofit/>
          </a:bodyPr>
          <a:lstStyle/>
          <a:p>
            <a:r>
              <a:rPr lang="en-US" sz="2500" dirty="0" smtClean="0">
                <a:solidFill>
                  <a:srgbClr val="0070C0"/>
                </a:solidFill>
              </a:rPr>
              <a:t>We need to know!</a:t>
            </a:r>
          </a:p>
          <a:p>
            <a:pPr lvl="1"/>
            <a:r>
              <a:rPr lang="en-US" sz="2500" dirty="0" smtClean="0"/>
              <a:t>New paradigms needed for matching technical and legal/</a:t>
            </a:r>
            <a:r>
              <a:rPr lang="en-US" sz="2500" dirty="0" err="1" smtClean="0"/>
              <a:t>phylosophical</a:t>
            </a:r>
            <a:r>
              <a:rPr lang="en-US" sz="2500" dirty="0" smtClean="0"/>
              <a:t> definitions of privacy/fairness/etc.</a:t>
            </a:r>
          </a:p>
          <a:p>
            <a:endParaRPr lang="en-US" sz="2500" dirty="0"/>
          </a:p>
          <a:p>
            <a:pPr marL="0" indent="0">
              <a:buNone/>
            </a:pPr>
            <a:r>
              <a:rPr lang="en-US" sz="2500" dirty="0" smtClean="0">
                <a:solidFill>
                  <a:srgbClr val="C00000"/>
                </a:solidFill>
              </a:rPr>
              <a:t>Our modest attempt:</a:t>
            </a:r>
          </a:p>
          <a:p>
            <a:r>
              <a:rPr lang="en-US" sz="2500" dirty="0" smtClean="0"/>
              <a:t>An argument of </a:t>
            </a:r>
            <a:r>
              <a:rPr lang="en-US" sz="2500" i="1" dirty="0" smtClean="0"/>
              <a:t>sufficiency</a:t>
            </a:r>
            <a:r>
              <a:rPr lang="en-US" sz="2500" dirty="0" smtClean="0"/>
              <a:t>: a combined </a:t>
            </a:r>
            <a:r>
              <a:rPr lang="en-US" sz="2500" i="1" dirty="0" smtClean="0"/>
              <a:t>mathematical-legal</a:t>
            </a:r>
            <a:r>
              <a:rPr lang="en-US" sz="2500" dirty="0" smtClean="0"/>
              <a:t> formal claim that differential privacy suffices for satisfying FERPA.</a:t>
            </a:r>
          </a:p>
          <a:p>
            <a:pPr lvl="1"/>
            <a:r>
              <a:rPr lang="en-US" sz="2500" dirty="0"/>
              <a:t>E</a:t>
            </a:r>
            <a:r>
              <a:rPr lang="en-US" sz="2500" dirty="0" smtClean="0"/>
              <a:t>xtracting a formal (very conservative) attacker model from FERPA.</a:t>
            </a:r>
          </a:p>
          <a:p>
            <a:pPr lvl="1"/>
            <a:r>
              <a:rPr lang="en-US" sz="2500" dirty="0" smtClean="0"/>
              <a:t>Dealing with ambiguity.</a:t>
            </a:r>
          </a:p>
          <a:p>
            <a:pPr lvl="1"/>
            <a:r>
              <a:rPr lang="en-US" sz="2500" dirty="0" smtClean="0"/>
              <a:t>Mathematical proof that use of DP suffices for the resulting attacker model.</a:t>
            </a:r>
          </a:p>
          <a:p>
            <a:pPr lvl="1"/>
            <a:endParaRPr lang="en-US" sz="2500" dirty="0" smtClean="0"/>
          </a:p>
          <a:p>
            <a:r>
              <a:rPr lang="en-US" sz="2500" dirty="0" smtClean="0"/>
              <a:t>Not an argument of equivalence (in particular, not an argument for </a:t>
            </a:r>
            <a:r>
              <a:rPr lang="en-US" sz="2500" i="1" dirty="0" smtClean="0"/>
              <a:t>necessity</a:t>
            </a:r>
            <a:r>
              <a:rPr lang="en-US" sz="2500" dirty="0" smtClean="0"/>
              <a:t>).</a:t>
            </a:r>
          </a:p>
          <a:p>
            <a:pPr marL="0" indent="0">
              <a:buNone/>
            </a:pPr>
            <a:endParaRPr lang="en-US" sz="2500" dirty="0" smtClean="0"/>
          </a:p>
        </p:txBody>
      </p:sp>
      <p:sp>
        <p:nvSpPr>
          <p:cNvPr id="8" name="TextBox 7"/>
          <p:cNvSpPr txBox="1"/>
          <p:nvPr/>
        </p:nvSpPr>
        <p:spPr>
          <a:xfrm>
            <a:off x="11418275" y="6283569"/>
            <a:ext cx="562708" cy="375138"/>
          </a:xfrm>
          <a:prstGeom prst="rect">
            <a:avLst/>
          </a:prstGeom>
          <a:noFill/>
        </p:spPr>
        <p:txBody>
          <a:bodyPr wrap="square" rtlCol="0">
            <a:spAutoFit/>
          </a:bodyPr>
          <a:lstStyle/>
          <a:p>
            <a:pPr algn="ctr"/>
            <a:r>
              <a:rPr lang="en-US" dirty="0" smtClean="0"/>
              <a:t>29</a:t>
            </a:r>
            <a:endParaRPr lang="en-US" dirty="0"/>
          </a:p>
        </p:txBody>
      </p:sp>
      <p:pic>
        <p:nvPicPr>
          <p:cNvPr id="10" name="Picture 9"/>
          <p:cNvPicPr>
            <a:picLocks noChangeAspect="1"/>
          </p:cNvPicPr>
          <p:nvPr/>
        </p:nvPicPr>
        <p:blipFill>
          <a:blip r:embed="rId3">
            <a:clrChange>
              <a:clrFrom>
                <a:srgbClr val="FFFEFD"/>
              </a:clrFrom>
              <a:clrTo>
                <a:srgbClr val="FFFEFD">
                  <a:alpha val="0"/>
                </a:srgbClr>
              </a:clrTo>
            </a:clrChange>
          </a:blip>
          <a:stretch>
            <a:fillRect/>
          </a:stretch>
        </p:blipFill>
        <p:spPr>
          <a:xfrm flipH="1">
            <a:off x="11025554" y="4661242"/>
            <a:ext cx="867426" cy="1722343"/>
          </a:xfrm>
          <a:prstGeom prst="rect">
            <a:avLst/>
          </a:prstGeom>
        </p:spPr>
      </p:pic>
    </p:spTree>
    <p:extLst>
      <p:ext uri="{BB962C8B-B14F-4D97-AF65-F5344CB8AC3E}">
        <p14:creationId xmlns:p14="http://schemas.microsoft.com/office/powerpoint/2010/main" val="251359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Resources</a:t>
            </a:r>
            <a:endParaRPr lang="en-US" dirty="0"/>
          </a:p>
        </p:txBody>
      </p:sp>
      <p:sp>
        <p:nvSpPr>
          <p:cNvPr id="2" name="Text Placeholder 1"/>
          <p:cNvSpPr>
            <a:spLocks noGrp="1"/>
          </p:cNvSpPr>
          <p:nvPr>
            <p:ph idx="1"/>
          </p:nvPr>
        </p:nvSpPr>
        <p:spPr/>
        <p:txBody>
          <a:bodyPr>
            <a:noAutofit/>
          </a:bodyPr>
          <a:lstStyle/>
          <a:p>
            <a:pPr marL="0" indent="0">
              <a:buNone/>
            </a:pPr>
            <a:r>
              <a:rPr lang="en-US" sz="3000" dirty="0">
                <a:solidFill>
                  <a:srgbClr val="0070C0"/>
                </a:solidFill>
              </a:rPr>
              <a:t>Available </a:t>
            </a:r>
            <a:r>
              <a:rPr lang="en-US" sz="3000" dirty="0" smtClean="0">
                <a:solidFill>
                  <a:srgbClr val="0070C0"/>
                </a:solidFill>
              </a:rPr>
              <a:t>on the </a:t>
            </a:r>
            <a:r>
              <a:rPr lang="en-US" sz="3000" dirty="0">
                <a:solidFill>
                  <a:srgbClr val="0070C0"/>
                </a:solidFill>
              </a:rPr>
              <a:t>Privacy Tools </a:t>
            </a:r>
            <a:r>
              <a:rPr lang="en-US" sz="3000" dirty="0" smtClean="0">
                <a:solidFill>
                  <a:srgbClr val="0070C0"/>
                </a:solidFill>
              </a:rPr>
              <a:t>Project’s website:</a:t>
            </a:r>
          </a:p>
          <a:p>
            <a:r>
              <a:rPr lang="en-US" sz="3000" dirty="0">
                <a:solidFill>
                  <a:srgbClr val="C00000"/>
                </a:solidFill>
              </a:rPr>
              <a:t>Differential Privacy: A Primer for a Non-technical Audience (Preliminary Version</a:t>
            </a:r>
            <a:r>
              <a:rPr lang="en-US" sz="3000" dirty="0" smtClean="0">
                <a:solidFill>
                  <a:srgbClr val="C00000"/>
                </a:solidFill>
              </a:rPr>
              <a:t>) </a:t>
            </a:r>
            <a:r>
              <a:rPr lang="en-US" sz="3000" dirty="0" smtClean="0"/>
              <a:t>[</a:t>
            </a:r>
            <a:r>
              <a:rPr lang="en-US" sz="3000" dirty="0"/>
              <a:t>K. Nissim, T. Steinke, A. Wood, M. Altman, A. </a:t>
            </a:r>
            <a:r>
              <a:rPr lang="en-US" sz="3000" dirty="0" err="1"/>
              <a:t>Bembenek</a:t>
            </a:r>
            <a:r>
              <a:rPr lang="en-US" sz="3000" dirty="0"/>
              <a:t>, M. Bun, M. </a:t>
            </a:r>
            <a:r>
              <a:rPr lang="en-US" sz="3000" dirty="0" err="1"/>
              <a:t>Gaboardi</a:t>
            </a:r>
            <a:r>
              <a:rPr lang="en-US" sz="3000" dirty="0"/>
              <a:t>, D. O'Brien, and S. </a:t>
            </a:r>
            <a:r>
              <a:rPr lang="en-US" sz="3000" dirty="0" err="1"/>
              <a:t>Vadhan</a:t>
            </a:r>
            <a:r>
              <a:rPr lang="en-US" sz="3000" dirty="0"/>
              <a:t>, 2017]  </a:t>
            </a:r>
            <a:r>
              <a:rPr lang="en-US" sz="3000" dirty="0" smtClean="0"/>
              <a:t>Differential privacy and FERPA:</a:t>
            </a:r>
          </a:p>
          <a:p>
            <a:r>
              <a:rPr lang="en-US" sz="3000" dirty="0" smtClean="0">
                <a:solidFill>
                  <a:srgbClr val="C00000"/>
                </a:solidFill>
              </a:rPr>
              <a:t>Bridging </a:t>
            </a:r>
            <a:r>
              <a:rPr lang="en-US" sz="3000" dirty="0">
                <a:solidFill>
                  <a:srgbClr val="C00000"/>
                </a:solidFill>
              </a:rPr>
              <a:t>the Gap between Computer Science and Legal Approaches to </a:t>
            </a:r>
            <a:r>
              <a:rPr lang="en-US" sz="3000" dirty="0" smtClean="0">
                <a:solidFill>
                  <a:srgbClr val="C00000"/>
                </a:solidFill>
              </a:rPr>
              <a:t>Privacy. </a:t>
            </a:r>
            <a:r>
              <a:rPr lang="en-US" sz="3000" dirty="0"/>
              <a:t>[K. Nissim, A. </a:t>
            </a:r>
            <a:r>
              <a:rPr lang="en-US" sz="3000" dirty="0" err="1"/>
              <a:t>Bembenek</a:t>
            </a:r>
            <a:r>
              <a:rPr lang="en-US" sz="3000" dirty="0"/>
              <a:t>, A. Wood, M Bun, M </a:t>
            </a:r>
            <a:r>
              <a:rPr lang="en-US" sz="3000" dirty="0" err="1"/>
              <a:t>Gaboardi</a:t>
            </a:r>
            <a:r>
              <a:rPr lang="en-US" sz="3000" dirty="0"/>
              <a:t>, U. Gasser, D. O'Brien, T. Steinke, and S. </a:t>
            </a:r>
            <a:r>
              <a:rPr lang="en-US" sz="3000" dirty="0" err="1"/>
              <a:t>Vadhan</a:t>
            </a:r>
            <a:r>
              <a:rPr lang="en-US" sz="3000" dirty="0"/>
              <a:t>, 2016] </a:t>
            </a:r>
            <a:endParaRPr lang="en-US" sz="3000" dirty="0" smtClean="0"/>
          </a:p>
          <a:p>
            <a:endParaRPr lang="en-US" sz="3000" dirty="0" smtClean="0"/>
          </a:p>
        </p:txBody>
      </p:sp>
      <p:sp>
        <p:nvSpPr>
          <p:cNvPr id="4" name="TextBox 3"/>
          <p:cNvSpPr txBox="1"/>
          <p:nvPr/>
        </p:nvSpPr>
        <p:spPr>
          <a:xfrm>
            <a:off x="11418275" y="6283569"/>
            <a:ext cx="562708" cy="375138"/>
          </a:xfrm>
          <a:prstGeom prst="rect">
            <a:avLst/>
          </a:prstGeom>
          <a:noFill/>
        </p:spPr>
        <p:txBody>
          <a:bodyPr wrap="square" rtlCol="0">
            <a:spAutoFit/>
          </a:bodyPr>
          <a:lstStyle/>
          <a:p>
            <a:pPr algn="ctr"/>
            <a:r>
              <a:rPr lang="en-US" smtClean="0"/>
              <a:t>30</a:t>
            </a:r>
            <a:endParaRPr lang="en-US" dirty="0"/>
          </a:p>
        </p:txBody>
      </p:sp>
    </p:spTree>
    <p:extLst>
      <p:ext uri="{BB962C8B-B14F-4D97-AF65-F5344CB8AC3E}">
        <p14:creationId xmlns:p14="http://schemas.microsoft.com/office/powerpoint/2010/main" val="21454085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Thank you</a:t>
            </a:r>
            <a:endParaRPr lang="en-US" dirty="0">
              <a:solidFill>
                <a:srgbClr val="C00000"/>
              </a:solidFill>
            </a:endParaRPr>
          </a:p>
        </p:txBody>
      </p:sp>
      <p:sp>
        <p:nvSpPr>
          <p:cNvPr id="3" name="Content Placeholder 2"/>
          <p:cNvSpPr>
            <a:spLocks noGrp="1"/>
          </p:cNvSpPr>
          <p:nvPr>
            <p:ph idx="1"/>
          </p:nvPr>
        </p:nvSpPr>
        <p:spPr>
          <a:xfrm>
            <a:off x="838200" y="2180497"/>
            <a:ext cx="10687050" cy="4589584"/>
          </a:xfrm>
        </p:spPr>
        <p:txBody>
          <a:bodyPr>
            <a:noAutofit/>
          </a:bodyPr>
          <a:lstStyle/>
          <a:p>
            <a:pPr marL="0" indent="0" algn="ctr" fontAlgn="base">
              <a:buNone/>
            </a:pPr>
            <a:r>
              <a:rPr lang="en-US" sz="2600" dirty="0" smtClean="0"/>
              <a:t>Beasts contributing to this project:</a:t>
            </a:r>
          </a:p>
          <a:p>
            <a:pPr marL="0" indent="0" algn="ctr" fontAlgn="base">
              <a:buNone/>
            </a:pPr>
            <a:endParaRPr lang="en-US" sz="2600" dirty="0" smtClean="0">
              <a:solidFill>
                <a:srgbClr val="0070C0"/>
              </a:solidFill>
            </a:endParaRPr>
          </a:p>
          <a:p>
            <a:pPr marL="0" indent="0" algn="ctr" fontAlgn="base">
              <a:buNone/>
            </a:pPr>
            <a:r>
              <a:rPr lang="en-US" sz="2600" dirty="0" smtClean="0">
                <a:solidFill>
                  <a:srgbClr val="C00000"/>
                </a:solidFill>
              </a:rPr>
              <a:t>Center </a:t>
            </a:r>
            <a:r>
              <a:rPr lang="en-US" sz="2600" dirty="0">
                <a:solidFill>
                  <a:srgbClr val="C00000"/>
                </a:solidFill>
              </a:rPr>
              <a:t>for Research on Computation and </a:t>
            </a:r>
            <a:r>
              <a:rPr lang="en-US" sz="2600" dirty="0" smtClean="0">
                <a:solidFill>
                  <a:srgbClr val="C00000"/>
                </a:solidFill>
              </a:rPr>
              <a:t>Society (CRCS), Harvard: </a:t>
            </a:r>
          </a:p>
          <a:p>
            <a:pPr marL="457200" lvl="1" indent="0" algn="ctr" fontAlgn="base">
              <a:buNone/>
            </a:pPr>
            <a:r>
              <a:rPr lang="en-US" sz="2600" dirty="0" smtClean="0"/>
              <a:t>Kobbi </a:t>
            </a:r>
            <a:r>
              <a:rPr lang="en-US" sz="2600" dirty="0"/>
              <a:t>Nissim, Aaron </a:t>
            </a:r>
            <a:r>
              <a:rPr lang="en-US" sz="2600" dirty="0" err="1"/>
              <a:t>Bembenek</a:t>
            </a:r>
            <a:r>
              <a:rPr lang="en-US" sz="2600" dirty="0"/>
              <a:t>, Mark Bun, Marco Gaboardi, </a:t>
            </a:r>
            <a:r>
              <a:rPr lang="en-US" sz="2600" dirty="0" smtClean="0"/>
              <a:t/>
            </a:r>
            <a:br>
              <a:rPr lang="en-US" sz="2600" dirty="0" smtClean="0"/>
            </a:br>
            <a:r>
              <a:rPr lang="en-US" sz="2600" dirty="0" smtClean="0"/>
              <a:t>Thomas Steinke, and </a:t>
            </a:r>
            <a:r>
              <a:rPr lang="en-US" sz="2600" dirty="0"/>
              <a:t>Salil </a:t>
            </a:r>
            <a:r>
              <a:rPr lang="en-US" sz="2600" dirty="0" smtClean="0"/>
              <a:t>Vadhan</a:t>
            </a:r>
          </a:p>
          <a:p>
            <a:pPr marL="0" lvl="1" indent="0" algn="ctr" fontAlgn="base">
              <a:spcBef>
                <a:spcPts val="1000"/>
              </a:spcBef>
              <a:buNone/>
            </a:pPr>
            <a:r>
              <a:rPr lang="en-US" sz="2600" dirty="0" smtClean="0">
                <a:solidFill>
                  <a:srgbClr val="C00000"/>
                </a:solidFill>
              </a:rPr>
              <a:t>Berkman-Klein </a:t>
            </a:r>
            <a:r>
              <a:rPr lang="en-US" sz="2600" dirty="0">
                <a:solidFill>
                  <a:srgbClr val="C00000"/>
                </a:solidFill>
              </a:rPr>
              <a:t>Center for Internet &amp; </a:t>
            </a:r>
            <a:r>
              <a:rPr lang="en-US" sz="2600" dirty="0" smtClean="0">
                <a:solidFill>
                  <a:srgbClr val="C00000"/>
                </a:solidFill>
              </a:rPr>
              <a:t>Society, Harvard:</a:t>
            </a:r>
          </a:p>
          <a:p>
            <a:pPr marL="457200" lvl="1" indent="0" algn="ctr" fontAlgn="base">
              <a:buNone/>
            </a:pPr>
            <a:r>
              <a:rPr lang="en-US" sz="2600" dirty="0" smtClean="0"/>
              <a:t>David </a:t>
            </a:r>
            <a:r>
              <a:rPr lang="en-US" sz="2600" dirty="0"/>
              <a:t>O’Brien, </a:t>
            </a:r>
            <a:r>
              <a:rPr lang="en-US" sz="2600" dirty="0" smtClean="0"/>
              <a:t>Alexandra Wood, and </a:t>
            </a:r>
            <a:r>
              <a:rPr lang="en-US" sz="2600" dirty="0" err="1"/>
              <a:t>Urs</a:t>
            </a:r>
            <a:r>
              <a:rPr lang="en-US" sz="2600" dirty="0"/>
              <a:t> </a:t>
            </a:r>
            <a:r>
              <a:rPr lang="en-US" sz="2600" dirty="0" smtClean="0"/>
              <a:t>Gasser</a:t>
            </a:r>
          </a:p>
        </p:txBody>
      </p:sp>
      <p:sp>
        <p:nvSpPr>
          <p:cNvPr id="10" name="TextBox 9"/>
          <p:cNvSpPr txBox="1"/>
          <p:nvPr/>
        </p:nvSpPr>
        <p:spPr>
          <a:xfrm>
            <a:off x="11418275" y="6283569"/>
            <a:ext cx="562708" cy="375138"/>
          </a:xfrm>
          <a:prstGeom prst="rect">
            <a:avLst/>
          </a:prstGeom>
          <a:noFill/>
        </p:spPr>
        <p:txBody>
          <a:bodyPr wrap="square" rtlCol="0">
            <a:spAutoFit/>
          </a:bodyPr>
          <a:lstStyle/>
          <a:p>
            <a:pPr algn="ctr"/>
            <a:r>
              <a:rPr lang="en-US" dirty="0" smtClean="0"/>
              <a:t>31</a:t>
            </a:r>
            <a:endParaRPr lang="en-US" dirty="0"/>
          </a:p>
        </p:txBody>
      </p:sp>
      <p:grpSp>
        <p:nvGrpSpPr>
          <p:cNvPr id="6" name="Group 5"/>
          <p:cNvGrpSpPr/>
          <p:nvPr/>
        </p:nvGrpSpPr>
        <p:grpSpPr>
          <a:xfrm>
            <a:off x="2796028" y="1920754"/>
            <a:ext cx="6840343" cy="943145"/>
            <a:chOff x="2796028" y="1498718"/>
            <a:chExt cx="6840343" cy="943145"/>
          </a:xfrm>
        </p:grpSpPr>
        <p:grpSp>
          <p:nvGrpSpPr>
            <p:cNvPr id="4" name="Group 3"/>
            <p:cNvGrpSpPr/>
            <p:nvPr/>
          </p:nvGrpSpPr>
          <p:grpSpPr>
            <a:xfrm>
              <a:off x="2796028" y="1498718"/>
              <a:ext cx="896742" cy="943145"/>
              <a:chOff x="4572073" y="2035913"/>
              <a:chExt cx="3201450" cy="3177300"/>
            </a:xfrm>
          </p:grpSpPr>
          <p:sp>
            <p:nvSpPr>
              <p:cNvPr id="11" name="Shape 237"/>
              <p:cNvSpPr/>
              <p:nvPr/>
            </p:nvSpPr>
            <p:spPr>
              <a:xfrm>
                <a:off x="4572073" y="2035913"/>
                <a:ext cx="3201450" cy="3177300"/>
              </a:xfrm>
              <a:custGeom>
                <a:avLst/>
                <a:gdLst/>
                <a:ahLst/>
                <a:cxnLst/>
                <a:rect l="0" t="0" r="0" b="0"/>
                <a:pathLst>
                  <a:path w="128058" h="127092" extrusionOk="0">
                    <a:moveTo>
                      <a:pt x="1141" y="40326"/>
                    </a:moveTo>
                    <a:cubicBezTo>
                      <a:pt x="3288" y="38622"/>
                      <a:pt x="12250" y="42400"/>
                      <a:pt x="14917" y="39882"/>
                    </a:cubicBezTo>
                    <a:cubicBezTo>
                      <a:pt x="17583" y="37364"/>
                      <a:pt x="17656" y="28995"/>
                      <a:pt x="17138" y="25218"/>
                    </a:cubicBezTo>
                    <a:cubicBezTo>
                      <a:pt x="16619" y="21440"/>
                      <a:pt x="10917" y="18552"/>
                      <a:pt x="11806" y="17219"/>
                    </a:cubicBezTo>
                    <a:cubicBezTo>
                      <a:pt x="12694" y="15885"/>
                      <a:pt x="19953" y="18255"/>
                      <a:pt x="22471" y="17219"/>
                    </a:cubicBezTo>
                    <a:cubicBezTo>
                      <a:pt x="24989" y="16182"/>
                      <a:pt x="21507" y="13590"/>
                      <a:pt x="26914" y="10998"/>
                    </a:cubicBezTo>
                    <a:cubicBezTo>
                      <a:pt x="32320" y="8405"/>
                      <a:pt x="50317" y="1740"/>
                      <a:pt x="54909" y="1666"/>
                    </a:cubicBezTo>
                    <a:cubicBezTo>
                      <a:pt x="59500" y="1592"/>
                      <a:pt x="52835" y="10405"/>
                      <a:pt x="54465" y="10554"/>
                    </a:cubicBezTo>
                    <a:cubicBezTo>
                      <a:pt x="56094" y="10702"/>
                      <a:pt x="56908" y="4258"/>
                      <a:pt x="64685" y="2555"/>
                    </a:cubicBezTo>
                    <a:cubicBezTo>
                      <a:pt x="72461" y="851"/>
                      <a:pt x="95272" y="-333"/>
                      <a:pt x="101123" y="333"/>
                    </a:cubicBezTo>
                    <a:cubicBezTo>
                      <a:pt x="106973" y="999"/>
                      <a:pt x="102160" y="5294"/>
                      <a:pt x="99790" y="6554"/>
                    </a:cubicBezTo>
                    <a:cubicBezTo>
                      <a:pt x="97420" y="7813"/>
                      <a:pt x="87421" y="6480"/>
                      <a:pt x="86903" y="7888"/>
                    </a:cubicBezTo>
                    <a:cubicBezTo>
                      <a:pt x="86384" y="9295"/>
                      <a:pt x="92161" y="14552"/>
                      <a:pt x="96679" y="14997"/>
                    </a:cubicBezTo>
                    <a:cubicBezTo>
                      <a:pt x="101196" y="15441"/>
                      <a:pt x="109122" y="10924"/>
                      <a:pt x="114010" y="10554"/>
                    </a:cubicBezTo>
                    <a:cubicBezTo>
                      <a:pt x="118898" y="10183"/>
                      <a:pt x="123859" y="10702"/>
                      <a:pt x="126007" y="12776"/>
                    </a:cubicBezTo>
                    <a:cubicBezTo>
                      <a:pt x="128154" y="14849"/>
                      <a:pt x="127340" y="20033"/>
                      <a:pt x="126896" y="22996"/>
                    </a:cubicBezTo>
                    <a:cubicBezTo>
                      <a:pt x="126451" y="25958"/>
                      <a:pt x="125266" y="30994"/>
                      <a:pt x="123341" y="30550"/>
                    </a:cubicBezTo>
                    <a:cubicBezTo>
                      <a:pt x="121415" y="30105"/>
                      <a:pt x="117342" y="20774"/>
                      <a:pt x="115343" y="20330"/>
                    </a:cubicBezTo>
                    <a:cubicBezTo>
                      <a:pt x="113343" y="19885"/>
                      <a:pt x="113194" y="27439"/>
                      <a:pt x="111343" y="27884"/>
                    </a:cubicBezTo>
                    <a:cubicBezTo>
                      <a:pt x="109491" y="28328"/>
                      <a:pt x="106307" y="22847"/>
                      <a:pt x="104234" y="22996"/>
                    </a:cubicBezTo>
                    <a:cubicBezTo>
                      <a:pt x="102160" y="23144"/>
                      <a:pt x="101197" y="28995"/>
                      <a:pt x="98901" y="28773"/>
                    </a:cubicBezTo>
                    <a:cubicBezTo>
                      <a:pt x="96605" y="28550"/>
                      <a:pt x="92383" y="21366"/>
                      <a:pt x="90458" y="21663"/>
                    </a:cubicBezTo>
                    <a:cubicBezTo>
                      <a:pt x="88532" y="21959"/>
                      <a:pt x="86755" y="27365"/>
                      <a:pt x="87348" y="30550"/>
                    </a:cubicBezTo>
                    <a:cubicBezTo>
                      <a:pt x="87940" y="33734"/>
                      <a:pt x="90828" y="39362"/>
                      <a:pt x="94013" y="40770"/>
                    </a:cubicBezTo>
                    <a:cubicBezTo>
                      <a:pt x="97197" y="42177"/>
                      <a:pt x="104011" y="40252"/>
                      <a:pt x="106455" y="38993"/>
                    </a:cubicBezTo>
                    <a:cubicBezTo>
                      <a:pt x="108899" y="37734"/>
                      <a:pt x="107640" y="33364"/>
                      <a:pt x="108677" y="33216"/>
                    </a:cubicBezTo>
                    <a:cubicBezTo>
                      <a:pt x="109713" y="33067"/>
                      <a:pt x="111194" y="38326"/>
                      <a:pt x="112676" y="38104"/>
                    </a:cubicBezTo>
                    <a:cubicBezTo>
                      <a:pt x="114157" y="37881"/>
                      <a:pt x="115490" y="32253"/>
                      <a:pt x="117564" y="31883"/>
                    </a:cubicBezTo>
                    <a:cubicBezTo>
                      <a:pt x="119637" y="31512"/>
                      <a:pt x="123415" y="33215"/>
                      <a:pt x="125119" y="35882"/>
                    </a:cubicBezTo>
                    <a:cubicBezTo>
                      <a:pt x="126822" y="38548"/>
                      <a:pt x="128673" y="45287"/>
                      <a:pt x="127785" y="47880"/>
                    </a:cubicBezTo>
                    <a:cubicBezTo>
                      <a:pt x="126896" y="50472"/>
                      <a:pt x="123192" y="51138"/>
                      <a:pt x="119786" y="51435"/>
                    </a:cubicBezTo>
                    <a:cubicBezTo>
                      <a:pt x="116379" y="51731"/>
                      <a:pt x="109491" y="47880"/>
                      <a:pt x="107344" y="49658"/>
                    </a:cubicBezTo>
                    <a:cubicBezTo>
                      <a:pt x="105196" y="51435"/>
                      <a:pt x="107788" y="57804"/>
                      <a:pt x="106900" y="62100"/>
                    </a:cubicBezTo>
                    <a:cubicBezTo>
                      <a:pt x="106011" y="66395"/>
                      <a:pt x="103641" y="72394"/>
                      <a:pt x="102012" y="75431"/>
                    </a:cubicBezTo>
                    <a:cubicBezTo>
                      <a:pt x="100382" y="78467"/>
                      <a:pt x="97790" y="76912"/>
                      <a:pt x="97124" y="80319"/>
                    </a:cubicBezTo>
                    <a:cubicBezTo>
                      <a:pt x="96457" y="83725"/>
                      <a:pt x="98309" y="90686"/>
                      <a:pt x="98013" y="95871"/>
                    </a:cubicBezTo>
                    <a:cubicBezTo>
                      <a:pt x="97716" y="101055"/>
                      <a:pt x="92531" y="107720"/>
                      <a:pt x="95346" y="111424"/>
                    </a:cubicBezTo>
                    <a:cubicBezTo>
                      <a:pt x="98160" y="115127"/>
                      <a:pt x="113564" y="115794"/>
                      <a:pt x="114898" y="118090"/>
                    </a:cubicBezTo>
                    <a:cubicBezTo>
                      <a:pt x="116231" y="120385"/>
                      <a:pt x="108677" y="124014"/>
                      <a:pt x="103345" y="125199"/>
                    </a:cubicBezTo>
                    <a:cubicBezTo>
                      <a:pt x="98012" y="126383"/>
                      <a:pt x="87125" y="128679"/>
                      <a:pt x="82904" y="125199"/>
                    </a:cubicBezTo>
                    <a:cubicBezTo>
                      <a:pt x="78682" y="121718"/>
                      <a:pt x="79349" y="110535"/>
                      <a:pt x="78016" y="104314"/>
                    </a:cubicBezTo>
                    <a:cubicBezTo>
                      <a:pt x="76683" y="98093"/>
                      <a:pt x="76683" y="90168"/>
                      <a:pt x="74906" y="87873"/>
                    </a:cubicBezTo>
                    <a:cubicBezTo>
                      <a:pt x="73128" y="85577"/>
                      <a:pt x="69721" y="88095"/>
                      <a:pt x="67351" y="90539"/>
                    </a:cubicBezTo>
                    <a:cubicBezTo>
                      <a:pt x="64981" y="92983"/>
                      <a:pt x="63574" y="98759"/>
                      <a:pt x="60686" y="102537"/>
                    </a:cubicBezTo>
                    <a:cubicBezTo>
                      <a:pt x="57797" y="106314"/>
                      <a:pt x="50095" y="110684"/>
                      <a:pt x="50021" y="113202"/>
                    </a:cubicBezTo>
                    <a:cubicBezTo>
                      <a:pt x="49947" y="115720"/>
                      <a:pt x="56909" y="116534"/>
                      <a:pt x="60242" y="117645"/>
                    </a:cubicBezTo>
                    <a:cubicBezTo>
                      <a:pt x="63574" y="118755"/>
                      <a:pt x="70018" y="118608"/>
                      <a:pt x="70018" y="119867"/>
                    </a:cubicBezTo>
                    <a:cubicBezTo>
                      <a:pt x="70018" y="121126"/>
                      <a:pt x="65204" y="124236"/>
                      <a:pt x="60242" y="125199"/>
                    </a:cubicBezTo>
                    <a:cubicBezTo>
                      <a:pt x="55279" y="126161"/>
                      <a:pt x="43948" y="127421"/>
                      <a:pt x="40245" y="125644"/>
                    </a:cubicBezTo>
                    <a:cubicBezTo>
                      <a:pt x="36542" y="123866"/>
                      <a:pt x="38172" y="119052"/>
                      <a:pt x="38024" y="114535"/>
                    </a:cubicBezTo>
                    <a:cubicBezTo>
                      <a:pt x="37876" y="110017"/>
                      <a:pt x="39134" y="103129"/>
                      <a:pt x="39357" y="98538"/>
                    </a:cubicBezTo>
                    <a:cubicBezTo>
                      <a:pt x="39579" y="93946"/>
                      <a:pt x="39875" y="90242"/>
                      <a:pt x="39357" y="86984"/>
                    </a:cubicBezTo>
                    <a:cubicBezTo>
                      <a:pt x="38838" y="83725"/>
                      <a:pt x="37949" y="80541"/>
                      <a:pt x="36246" y="78986"/>
                    </a:cubicBezTo>
                    <a:cubicBezTo>
                      <a:pt x="34542" y="77430"/>
                      <a:pt x="32024" y="75578"/>
                      <a:pt x="29136" y="77652"/>
                    </a:cubicBezTo>
                    <a:cubicBezTo>
                      <a:pt x="26247" y="79725"/>
                      <a:pt x="21137" y="86762"/>
                      <a:pt x="18916" y="91428"/>
                    </a:cubicBezTo>
                    <a:cubicBezTo>
                      <a:pt x="16694" y="96093"/>
                      <a:pt x="18767" y="105795"/>
                      <a:pt x="15805" y="105647"/>
                    </a:cubicBezTo>
                    <a:cubicBezTo>
                      <a:pt x="12842" y="105498"/>
                      <a:pt x="2474" y="95056"/>
                      <a:pt x="1141" y="90539"/>
                    </a:cubicBezTo>
                    <a:cubicBezTo>
                      <a:pt x="-192" y="86021"/>
                      <a:pt x="5955" y="79207"/>
                      <a:pt x="7807" y="78541"/>
                    </a:cubicBezTo>
                    <a:cubicBezTo>
                      <a:pt x="9658" y="77874"/>
                      <a:pt x="9732" y="87058"/>
                      <a:pt x="12250" y="86540"/>
                    </a:cubicBezTo>
                    <a:cubicBezTo>
                      <a:pt x="14768" y="86021"/>
                      <a:pt x="21211" y="79430"/>
                      <a:pt x="22915" y="75431"/>
                    </a:cubicBezTo>
                    <a:cubicBezTo>
                      <a:pt x="24618" y="71431"/>
                      <a:pt x="24470" y="65358"/>
                      <a:pt x="22471" y="62544"/>
                    </a:cubicBezTo>
                    <a:cubicBezTo>
                      <a:pt x="20471" y="59729"/>
                      <a:pt x="14323" y="60618"/>
                      <a:pt x="10917" y="58545"/>
                    </a:cubicBezTo>
                    <a:cubicBezTo>
                      <a:pt x="7510" y="56471"/>
                      <a:pt x="3659" y="53138"/>
                      <a:pt x="2030" y="50102"/>
                    </a:cubicBezTo>
                    <a:cubicBezTo>
                      <a:pt x="400" y="47065"/>
                      <a:pt x="-1006" y="42029"/>
                      <a:pt x="1141" y="40326"/>
                    </a:cubicBezTo>
                    <a:close/>
                  </a:path>
                </a:pathLst>
              </a:custGeom>
              <a:solidFill>
                <a:srgbClr val="00B0F0"/>
              </a:solidFill>
              <a:ln w="9525" cap="flat" cmpd="sng">
                <a:solidFill>
                  <a:schemeClr val="dk2"/>
                </a:solidFill>
                <a:prstDash val="solid"/>
                <a:round/>
                <a:headEnd type="none" w="lg" len="lg"/>
                <a:tailEnd type="none" w="lg" len="lg"/>
              </a:ln>
            </p:spPr>
          </p:sp>
          <p:sp>
            <p:nvSpPr>
              <p:cNvPr id="12" name="Shape 238"/>
              <p:cNvSpPr/>
              <p:nvPr/>
            </p:nvSpPr>
            <p:spPr>
              <a:xfrm>
                <a:off x="6300298" y="2455295"/>
                <a:ext cx="277800" cy="268200"/>
              </a:xfrm>
              <a:prstGeom prst="ellipse">
                <a:avLst/>
              </a:prstGeom>
              <a:solidFill>
                <a:schemeClr val="bg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grpSp>
        <p:grpSp>
          <p:nvGrpSpPr>
            <p:cNvPr id="5" name="Group 4"/>
            <p:cNvGrpSpPr/>
            <p:nvPr/>
          </p:nvGrpSpPr>
          <p:grpSpPr>
            <a:xfrm>
              <a:off x="8684131" y="1498718"/>
              <a:ext cx="952240" cy="942180"/>
              <a:chOff x="4586914" y="2019738"/>
              <a:chExt cx="3220700" cy="3186675"/>
            </a:xfrm>
          </p:grpSpPr>
          <p:sp>
            <p:nvSpPr>
              <p:cNvPr id="13" name="Shape 194"/>
              <p:cNvSpPr/>
              <p:nvPr/>
            </p:nvSpPr>
            <p:spPr>
              <a:xfrm>
                <a:off x="4586914" y="2019738"/>
                <a:ext cx="3220700" cy="3186675"/>
              </a:xfrm>
              <a:custGeom>
                <a:avLst/>
                <a:gdLst/>
                <a:ahLst/>
                <a:cxnLst/>
                <a:rect l="0" t="0" r="0" b="0"/>
                <a:pathLst>
                  <a:path w="128828" h="127467" extrusionOk="0">
                    <a:moveTo>
                      <a:pt x="444" y="29296"/>
                    </a:moveTo>
                    <a:cubicBezTo>
                      <a:pt x="1036" y="28333"/>
                      <a:pt x="1332" y="42034"/>
                      <a:pt x="5332" y="43071"/>
                    </a:cubicBezTo>
                    <a:cubicBezTo>
                      <a:pt x="9331" y="44107"/>
                      <a:pt x="22291" y="38627"/>
                      <a:pt x="24439" y="35517"/>
                    </a:cubicBezTo>
                    <a:cubicBezTo>
                      <a:pt x="26586" y="32406"/>
                      <a:pt x="17551" y="27814"/>
                      <a:pt x="18218" y="24408"/>
                    </a:cubicBezTo>
                    <a:cubicBezTo>
                      <a:pt x="18884" y="21001"/>
                      <a:pt x="26735" y="18927"/>
                      <a:pt x="28439" y="15076"/>
                    </a:cubicBezTo>
                    <a:cubicBezTo>
                      <a:pt x="30142" y="11224"/>
                      <a:pt x="26439" y="3448"/>
                      <a:pt x="28439" y="1301"/>
                    </a:cubicBezTo>
                    <a:cubicBezTo>
                      <a:pt x="30438" y="-846"/>
                      <a:pt x="38362" y="-31"/>
                      <a:pt x="40436" y="2190"/>
                    </a:cubicBezTo>
                    <a:cubicBezTo>
                      <a:pt x="42509" y="4411"/>
                      <a:pt x="38585" y="12706"/>
                      <a:pt x="40881" y="14632"/>
                    </a:cubicBezTo>
                    <a:cubicBezTo>
                      <a:pt x="43177" y="16557"/>
                      <a:pt x="52434" y="15594"/>
                      <a:pt x="54212" y="13743"/>
                    </a:cubicBezTo>
                    <a:cubicBezTo>
                      <a:pt x="55989" y="11891"/>
                      <a:pt x="48434" y="5670"/>
                      <a:pt x="51545" y="3523"/>
                    </a:cubicBezTo>
                    <a:cubicBezTo>
                      <a:pt x="54655" y="1375"/>
                      <a:pt x="71467" y="190"/>
                      <a:pt x="72875" y="857"/>
                    </a:cubicBezTo>
                    <a:cubicBezTo>
                      <a:pt x="74282" y="1523"/>
                      <a:pt x="61617" y="4263"/>
                      <a:pt x="59988" y="7522"/>
                    </a:cubicBezTo>
                    <a:cubicBezTo>
                      <a:pt x="58358" y="10780"/>
                      <a:pt x="61099" y="20186"/>
                      <a:pt x="63099" y="20409"/>
                    </a:cubicBezTo>
                    <a:cubicBezTo>
                      <a:pt x="65098" y="20631"/>
                      <a:pt x="67986" y="11891"/>
                      <a:pt x="71986" y="8855"/>
                    </a:cubicBezTo>
                    <a:cubicBezTo>
                      <a:pt x="75985" y="5818"/>
                      <a:pt x="84131" y="1301"/>
                      <a:pt x="87094" y="2190"/>
                    </a:cubicBezTo>
                    <a:cubicBezTo>
                      <a:pt x="90056" y="3078"/>
                      <a:pt x="86502" y="13520"/>
                      <a:pt x="89761" y="14187"/>
                    </a:cubicBezTo>
                    <a:cubicBezTo>
                      <a:pt x="93019" y="14853"/>
                      <a:pt x="101610" y="6485"/>
                      <a:pt x="106646" y="6189"/>
                    </a:cubicBezTo>
                    <a:cubicBezTo>
                      <a:pt x="111682" y="5892"/>
                      <a:pt x="118866" y="9595"/>
                      <a:pt x="119977" y="12410"/>
                    </a:cubicBezTo>
                    <a:cubicBezTo>
                      <a:pt x="121088" y="15224"/>
                      <a:pt x="113015" y="19964"/>
                      <a:pt x="113312" y="23075"/>
                    </a:cubicBezTo>
                    <a:cubicBezTo>
                      <a:pt x="113608" y="26185"/>
                      <a:pt x="119459" y="27962"/>
                      <a:pt x="121755" y="31073"/>
                    </a:cubicBezTo>
                    <a:cubicBezTo>
                      <a:pt x="124050" y="34183"/>
                      <a:pt x="125976" y="37590"/>
                      <a:pt x="127087" y="41738"/>
                    </a:cubicBezTo>
                    <a:cubicBezTo>
                      <a:pt x="128197" y="45885"/>
                      <a:pt x="129234" y="53069"/>
                      <a:pt x="128420" y="55958"/>
                    </a:cubicBezTo>
                    <a:cubicBezTo>
                      <a:pt x="127605" y="58846"/>
                      <a:pt x="122791" y="56476"/>
                      <a:pt x="122199" y="59068"/>
                    </a:cubicBezTo>
                    <a:cubicBezTo>
                      <a:pt x="121606" y="61660"/>
                      <a:pt x="123976" y="65881"/>
                      <a:pt x="124865" y="71510"/>
                    </a:cubicBezTo>
                    <a:cubicBezTo>
                      <a:pt x="125753" y="77138"/>
                      <a:pt x="127605" y="85433"/>
                      <a:pt x="127531" y="92840"/>
                    </a:cubicBezTo>
                    <a:cubicBezTo>
                      <a:pt x="127457" y="100246"/>
                      <a:pt x="127235" y="110540"/>
                      <a:pt x="124421" y="115947"/>
                    </a:cubicBezTo>
                    <a:cubicBezTo>
                      <a:pt x="121606" y="121353"/>
                      <a:pt x="115534" y="123648"/>
                      <a:pt x="110646" y="125278"/>
                    </a:cubicBezTo>
                    <a:cubicBezTo>
                      <a:pt x="105758" y="126907"/>
                      <a:pt x="97166" y="127056"/>
                      <a:pt x="95093" y="125723"/>
                    </a:cubicBezTo>
                    <a:cubicBezTo>
                      <a:pt x="93019" y="124390"/>
                      <a:pt x="95834" y="118835"/>
                      <a:pt x="98204" y="117280"/>
                    </a:cubicBezTo>
                    <a:cubicBezTo>
                      <a:pt x="100574" y="115724"/>
                      <a:pt x="107906" y="118835"/>
                      <a:pt x="109313" y="116391"/>
                    </a:cubicBezTo>
                    <a:cubicBezTo>
                      <a:pt x="110720" y="113947"/>
                      <a:pt x="109534" y="105134"/>
                      <a:pt x="106646" y="102616"/>
                    </a:cubicBezTo>
                    <a:cubicBezTo>
                      <a:pt x="103757" y="100098"/>
                      <a:pt x="95610" y="100024"/>
                      <a:pt x="91982" y="101283"/>
                    </a:cubicBezTo>
                    <a:cubicBezTo>
                      <a:pt x="88353" y="102542"/>
                      <a:pt x="86724" y="106319"/>
                      <a:pt x="84873" y="110170"/>
                    </a:cubicBezTo>
                    <a:cubicBezTo>
                      <a:pt x="83021" y="114021"/>
                      <a:pt x="84502" y="121871"/>
                      <a:pt x="80873" y="124389"/>
                    </a:cubicBezTo>
                    <a:cubicBezTo>
                      <a:pt x="77244" y="126907"/>
                      <a:pt x="66283" y="126537"/>
                      <a:pt x="63099" y="125278"/>
                    </a:cubicBezTo>
                    <a:cubicBezTo>
                      <a:pt x="59914" y="124019"/>
                      <a:pt x="60062" y="118686"/>
                      <a:pt x="61766" y="116835"/>
                    </a:cubicBezTo>
                    <a:cubicBezTo>
                      <a:pt x="63469" y="114983"/>
                      <a:pt x="71393" y="117131"/>
                      <a:pt x="73319" y="114169"/>
                    </a:cubicBezTo>
                    <a:cubicBezTo>
                      <a:pt x="75244" y="111206"/>
                      <a:pt x="76651" y="101282"/>
                      <a:pt x="73319" y="99061"/>
                    </a:cubicBezTo>
                    <a:cubicBezTo>
                      <a:pt x="69986" y="96839"/>
                      <a:pt x="57174" y="98690"/>
                      <a:pt x="53323" y="100838"/>
                    </a:cubicBezTo>
                    <a:cubicBezTo>
                      <a:pt x="49471" y="102985"/>
                      <a:pt x="51026" y="107725"/>
                      <a:pt x="50212" y="111947"/>
                    </a:cubicBezTo>
                    <a:cubicBezTo>
                      <a:pt x="49397" y="116168"/>
                      <a:pt x="51471" y="123871"/>
                      <a:pt x="48435" y="126167"/>
                    </a:cubicBezTo>
                    <a:cubicBezTo>
                      <a:pt x="45398" y="128463"/>
                      <a:pt x="35770" y="127204"/>
                      <a:pt x="31993" y="125723"/>
                    </a:cubicBezTo>
                    <a:cubicBezTo>
                      <a:pt x="28215" y="124241"/>
                      <a:pt x="25105" y="119576"/>
                      <a:pt x="25772" y="117280"/>
                    </a:cubicBezTo>
                    <a:cubicBezTo>
                      <a:pt x="26438" y="114984"/>
                      <a:pt x="33252" y="114539"/>
                      <a:pt x="35993" y="111947"/>
                    </a:cubicBezTo>
                    <a:cubicBezTo>
                      <a:pt x="38733" y="109354"/>
                      <a:pt x="43399" y="103874"/>
                      <a:pt x="42214" y="101727"/>
                    </a:cubicBezTo>
                    <a:cubicBezTo>
                      <a:pt x="41029" y="99579"/>
                      <a:pt x="34289" y="99061"/>
                      <a:pt x="28883" y="99061"/>
                    </a:cubicBezTo>
                    <a:cubicBezTo>
                      <a:pt x="23476" y="99061"/>
                      <a:pt x="13922" y="102986"/>
                      <a:pt x="9775" y="101727"/>
                    </a:cubicBezTo>
                    <a:cubicBezTo>
                      <a:pt x="5627" y="100468"/>
                      <a:pt x="4369" y="96246"/>
                      <a:pt x="3999" y="91507"/>
                    </a:cubicBezTo>
                    <a:cubicBezTo>
                      <a:pt x="3628" y="86767"/>
                      <a:pt x="5035" y="76843"/>
                      <a:pt x="7553" y="73288"/>
                    </a:cubicBezTo>
                    <a:cubicBezTo>
                      <a:pt x="10071" y="69733"/>
                      <a:pt x="14959" y="71213"/>
                      <a:pt x="19107" y="70177"/>
                    </a:cubicBezTo>
                    <a:cubicBezTo>
                      <a:pt x="23254" y="69140"/>
                      <a:pt x="31179" y="69733"/>
                      <a:pt x="32438" y="67067"/>
                    </a:cubicBezTo>
                    <a:cubicBezTo>
                      <a:pt x="33697" y="64400"/>
                      <a:pt x="28142" y="54994"/>
                      <a:pt x="26661" y="54180"/>
                    </a:cubicBezTo>
                    <a:cubicBezTo>
                      <a:pt x="25179" y="53365"/>
                      <a:pt x="25402" y="61808"/>
                      <a:pt x="23551" y="62179"/>
                    </a:cubicBezTo>
                    <a:cubicBezTo>
                      <a:pt x="21699" y="62549"/>
                      <a:pt x="17625" y="55661"/>
                      <a:pt x="15552" y="56402"/>
                    </a:cubicBezTo>
                    <a:cubicBezTo>
                      <a:pt x="13478" y="57142"/>
                      <a:pt x="12663" y="66251"/>
                      <a:pt x="11108" y="66622"/>
                    </a:cubicBezTo>
                    <a:cubicBezTo>
                      <a:pt x="9552" y="66992"/>
                      <a:pt x="5849" y="60771"/>
                      <a:pt x="6220" y="58624"/>
                    </a:cubicBezTo>
                    <a:cubicBezTo>
                      <a:pt x="6590" y="56476"/>
                      <a:pt x="9552" y="55069"/>
                      <a:pt x="13330" y="53736"/>
                    </a:cubicBezTo>
                    <a:cubicBezTo>
                      <a:pt x="17107" y="52402"/>
                      <a:pt x="26439" y="52180"/>
                      <a:pt x="28883" y="50625"/>
                    </a:cubicBezTo>
                    <a:cubicBezTo>
                      <a:pt x="31327" y="49069"/>
                      <a:pt x="30808" y="44848"/>
                      <a:pt x="27994" y="44404"/>
                    </a:cubicBezTo>
                    <a:cubicBezTo>
                      <a:pt x="25179" y="43959"/>
                      <a:pt x="16366" y="47218"/>
                      <a:pt x="11997" y="47959"/>
                    </a:cubicBezTo>
                    <a:cubicBezTo>
                      <a:pt x="7627" y="48699"/>
                      <a:pt x="3702" y="51958"/>
                      <a:pt x="1777" y="48848"/>
                    </a:cubicBezTo>
                    <a:cubicBezTo>
                      <a:pt x="-148" y="45737"/>
                      <a:pt x="-148" y="30258"/>
                      <a:pt x="444" y="29296"/>
                    </a:cubicBezTo>
                    <a:close/>
                  </a:path>
                </a:pathLst>
              </a:custGeom>
              <a:solidFill>
                <a:srgbClr val="92D050"/>
              </a:solidFill>
              <a:ln w="9525" cap="flat" cmpd="sng">
                <a:solidFill>
                  <a:schemeClr val="dk2"/>
                </a:solidFill>
                <a:prstDash val="solid"/>
                <a:round/>
                <a:headEnd type="none" w="lg" len="lg"/>
                <a:tailEnd type="none" w="lg" len="lg"/>
              </a:ln>
            </p:spPr>
          </p:sp>
          <p:sp>
            <p:nvSpPr>
              <p:cNvPr id="14" name="Shape 195"/>
              <p:cNvSpPr/>
              <p:nvPr/>
            </p:nvSpPr>
            <p:spPr>
              <a:xfrm>
                <a:off x="5353424" y="2474402"/>
                <a:ext cx="288899" cy="311099"/>
              </a:xfrm>
              <a:prstGeom prst="rect">
                <a:avLst/>
              </a:prstGeom>
              <a:solidFill>
                <a:schemeClr val="bg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latin typeface="Comic Sans MS" panose="030F0702030302020204" pitchFamily="66" charset="0"/>
                </a:endParaRPr>
              </a:p>
            </p:txBody>
          </p:sp>
        </p:grpSp>
      </p:grpSp>
    </p:spTree>
    <p:extLst>
      <p:ext uri="{BB962C8B-B14F-4D97-AF65-F5344CB8AC3E}">
        <p14:creationId xmlns:p14="http://schemas.microsoft.com/office/powerpoint/2010/main" val="3297255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7183834" y="3398852"/>
            <a:ext cx="4750258" cy="1569660"/>
          </a:xfrm>
          <a:prstGeom prst="rect">
            <a:avLst/>
          </a:prstGeom>
          <a:noFill/>
        </p:spPr>
        <p:txBody>
          <a:bodyPr wrap="square" rtlCol="0">
            <a:spAutoFit/>
          </a:bodyPr>
          <a:lstStyle/>
          <a:p>
            <a:r>
              <a:rPr lang="en-US" sz="2400" dirty="0" smtClean="0">
                <a:solidFill>
                  <a:srgbClr val="C00000"/>
                </a:solidFill>
              </a:rPr>
              <a:t>Algorithms with special properties:</a:t>
            </a:r>
          </a:p>
          <a:p>
            <a:r>
              <a:rPr lang="en-US" sz="2400" dirty="0" smtClean="0"/>
              <a:t>Learning, privacy, fairness, transparency</a:t>
            </a:r>
            <a:r>
              <a:rPr lang="en-US" sz="2400" dirty="0"/>
              <a:t>/</a:t>
            </a:r>
            <a:r>
              <a:rPr lang="en-US" sz="2400" dirty="0" smtClean="0"/>
              <a:t>accountability</a:t>
            </a:r>
            <a:r>
              <a:rPr lang="en-US" sz="2400" dirty="0"/>
              <a:t>, Incentive compatibility, </a:t>
            </a:r>
            <a:r>
              <a:rPr lang="mr-IN" sz="2400" dirty="0" smtClean="0"/>
              <a:t>…</a:t>
            </a:r>
            <a:endParaRPr lang="en-US" sz="2400" dirty="0" smtClean="0"/>
          </a:p>
        </p:txBody>
      </p:sp>
      <p:sp>
        <p:nvSpPr>
          <p:cNvPr id="5" name="TextBox 4"/>
          <p:cNvSpPr txBox="1"/>
          <p:nvPr/>
        </p:nvSpPr>
        <p:spPr>
          <a:xfrm>
            <a:off x="636531" y="312444"/>
            <a:ext cx="6004914" cy="461665"/>
          </a:xfrm>
          <a:prstGeom prst="rect">
            <a:avLst/>
          </a:prstGeom>
          <a:noFill/>
        </p:spPr>
        <p:txBody>
          <a:bodyPr wrap="none" rtlCol="0">
            <a:spAutoFit/>
          </a:bodyPr>
          <a:lstStyle/>
          <a:p>
            <a:r>
              <a:rPr lang="en-US" sz="2400" dirty="0" smtClean="0"/>
              <a:t>What is a computation? A computational task?</a:t>
            </a:r>
            <a:endParaRPr lang="en-US" sz="2400" dirty="0"/>
          </a:p>
        </p:txBody>
      </p:sp>
      <p:sp>
        <p:nvSpPr>
          <p:cNvPr id="7" name="TextBox 6"/>
          <p:cNvSpPr txBox="1"/>
          <p:nvPr/>
        </p:nvSpPr>
        <p:spPr>
          <a:xfrm>
            <a:off x="4463740" y="991713"/>
            <a:ext cx="4220001" cy="461665"/>
          </a:xfrm>
          <a:prstGeom prst="rect">
            <a:avLst/>
          </a:prstGeom>
          <a:noFill/>
        </p:spPr>
        <p:txBody>
          <a:bodyPr wrap="none" rtlCol="0">
            <a:spAutoFit/>
          </a:bodyPr>
          <a:lstStyle/>
          <a:p>
            <a:r>
              <a:rPr lang="en-US" sz="2400" dirty="0" smtClean="0"/>
              <a:t>What can/cannot be computed?</a:t>
            </a:r>
            <a:endParaRPr lang="en-US" sz="2400" dirty="0"/>
          </a:p>
        </p:txBody>
      </p:sp>
      <p:sp>
        <p:nvSpPr>
          <p:cNvPr id="8" name="TextBox 7"/>
          <p:cNvSpPr txBox="1"/>
          <p:nvPr/>
        </p:nvSpPr>
        <p:spPr>
          <a:xfrm>
            <a:off x="5515766" y="1670982"/>
            <a:ext cx="5811847" cy="830997"/>
          </a:xfrm>
          <a:prstGeom prst="rect">
            <a:avLst/>
          </a:prstGeom>
          <a:noFill/>
        </p:spPr>
        <p:txBody>
          <a:bodyPr wrap="none" rtlCol="0">
            <a:spAutoFit/>
          </a:bodyPr>
          <a:lstStyle/>
          <a:p>
            <a:r>
              <a:rPr lang="en-US" sz="2400" dirty="0" smtClean="0"/>
              <a:t>Quantify resources needed in computation:</a:t>
            </a:r>
          </a:p>
          <a:p>
            <a:r>
              <a:rPr lang="en-US" sz="2400" dirty="0" smtClean="0"/>
              <a:t>Time, space, communication, randomness, </a:t>
            </a:r>
            <a:r>
              <a:rPr lang="mr-IN" sz="2400" dirty="0" smtClean="0"/>
              <a:t>…</a:t>
            </a:r>
            <a:endParaRPr lang="en-US" sz="2400" dirty="0"/>
          </a:p>
        </p:txBody>
      </p:sp>
      <p:sp>
        <p:nvSpPr>
          <p:cNvPr id="9" name="TextBox 8"/>
          <p:cNvSpPr txBox="1"/>
          <p:nvPr/>
        </p:nvSpPr>
        <p:spPr>
          <a:xfrm>
            <a:off x="7107605" y="2719583"/>
            <a:ext cx="1545359" cy="461665"/>
          </a:xfrm>
          <a:prstGeom prst="rect">
            <a:avLst/>
          </a:prstGeom>
          <a:noFill/>
        </p:spPr>
        <p:txBody>
          <a:bodyPr wrap="none" rtlCol="0">
            <a:spAutoFit/>
          </a:bodyPr>
          <a:lstStyle/>
          <a:p>
            <a:r>
              <a:rPr lang="en-US" sz="2400" dirty="0" smtClean="0">
                <a:solidFill>
                  <a:srgbClr val="C00000"/>
                </a:solidFill>
              </a:rPr>
              <a:t>Algorithms</a:t>
            </a:r>
            <a:endParaRPr lang="en-US" sz="2400" dirty="0">
              <a:solidFill>
                <a:srgbClr val="C00000"/>
              </a:solidFill>
            </a:endParaRPr>
          </a:p>
        </p:txBody>
      </p:sp>
      <p:grpSp>
        <p:nvGrpSpPr>
          <p:cNvPr id="16" name="Group 15"/>
          <p:cNvGrpSpPr/>
          <p:nvPr/>
        </p:nvGrpSpPr>
        <p:grpSpPr>
          <a:xfrm>
            <a:off x="0" y="0"/>
            <a:ext cx="12191999" cy="6858001"/>
            <a:chOff x="0" y="0"/>
            <a:chExt cx="12191999" cy="6858001"/>
          </a:xfrm>
          <a:solidFill>
            <a:schemeClr val="bg1">
              <a:alpha val="86000"/>
            </a:schemeClr>
          </a:solidFill>
        </p:grpSpPr>
        <p:sp>
          <p:nvSpPr>
            <p:cNvPr id="4" name="Rectangle 3"/>
            <p:cNvSpPr/>
            <p:nvPr/>
          </p:nvSpPr>
          <p:spPr>
            <a:xfrm>
              <a:off x="0" y="1"/>
              <a:ext cx="842859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9349032" y="1"/>
              <a:ext cx="2842967"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428594" y="0"/>
              <a:ext cx="950325" cy="38533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428595" y="4172961"/>
              <a:ext cx="920438" cy="2685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8134159" y="3756492"/>
            <a:ext cx="2448057" cy="466471"/>
            <a:chOff x="6931317" y="4129786"/>
            <a:chExt cx="2448057" cy="466471"/>
          </a:xfrm>
        </p:grpSpPr>
        <p:sp>
          <p:nvSpPr>
            <p:cNvPr id="17" name="TextBox 16"/>
            <p:cNvSpPr txBox="1"/>
            <p:nvPr/>
          </p:nvSpPr>
          <p:spPr>
            <a:xfrm>
              <a:off x="6931317" y="4129786"/>
              <a:ext cx="381836" cy="461665"/>
            </a:xfrm>
            <a:prstGeom prst="rect">
              <a:avLst/>
            </a:prstGeom>
            <a:solidFill>
              <a:schemeClr val="bg1"/>
            </a:solidFill>
            <a:effectLst>
              <a:softEdge rad="38100"/>
            </a:effectLst>
          </p:spPr>
          <p:txBody>
            <a:bodyPr wrap="none" rtlCol="0">
              <a:spAutoFit/>
            </a:bodyPr>
            <a:lstStyle/>
            <a:p>
              <a:r>
                <a:rPr lang="en-US" sz="2400" dirty="0" smtClean="0">
                  <a:solidFill>
                    <a:srgbClr val="C00000"/>
                  </a:solidFill>
                </a:rPr>
                <a:t>Is</a:t>
              </a:r>
              <a:endParaRPr lang="en-US" sz="2400" dirty="0" smtClean="0"/>
            </a:p>
          </p:txBody>
        </p:sp>
        <p:sp>
          <p:nvSpPr>
            <p:cNvPr id="19" name="TextBox 18"/>
            <p:cNvSpPr txBox="1"/>
            <p:nvPr/>
          </p:nvSpPr>
          <p:spPr>
            <a:xfrm>
              <a:off x="8160258" y="4134592"/>
              <a:ext cx="1219116" cy="461665"/>
            </a:xfrm>
            <a:prstGeom prst="rect">
              <a:avLst/>
            </a:prstGeom>
            <a:solidFill>
              <a:schemeClr val="bg1"/>
            </a:solidFill>
          </p:spPr>
          <p:txBody>
            <a:bodyPr wrap="none" rtlCol="0">
              <a:spAutoFit/>
            </a:bodyPr>
            <a:lstStyle/>
            <a:p>
              <a:r>
                <a:rPr lang="en-US" sz="2400" i="1" dirty="0" smtClean="0">
                  <a:solidFill>
                    <a:srgbClr val="C00000"/>
                  </a:solidFill>
                </a:rPr>
                <a:t>privacy</a:t>
              </a:r>
              <a:r>
                <a:rPr lang="en-US" sz="2400" dirty="0" smtClean="0">
                  <a:solidFill>
                    <a:srgbClr val="C00000"/>
                  </a:solidFill>
                </a:rPr>
                <a:t>?</a:t>
              </a:r>
              <a:endParaRPr lang="en-US" sz="2400" dirty="0" smtClean="0"/>
            </a:p>
          </p:txBody>
        </p:sp>
      </p:grpSp>
      <p:sp>
        <p:nvSpPr>
          <p:cNvPr id="12" name="TextBox 11"/>
          <p:cNvSpPr txBox="1"/>
          <p:nvPr/>
        </p:nvSpPr>
        <p:spPr>
          <a:xfrm>
            <a:off x="636531" y="5345468"/>
            <a:ext cx="11086944" cy="830997"/>
          </a:xfrm>
          <a:prstGeom prst="rect">
            <a:avLst/>
          </a:prstGeom>
          <a:noFill/>
        </p:spPr>
        <p:txBody>
          <a:bodyPr wrap="square" rtlCol="0">
            <a:spAutoFit/>
          </a:bodyPr>
          <a:lstStyle/>
          <a:p>
            <a:r>
              <a:rPr lang="en-US" sz="2400" dirty="0" smtClean="0">
                <a:solidFill>
                  <a:srgbClr val="C00000"/>
                </a:solidFill>
              </a:rPr>
              <a:t>Growing </a:t>
            </a:r>
            <a:r>
              <a:rPr lang="en-US" sz="2400" dirty="0">
                <a:solidFill>
                  <a:srgbClr val="C00000"/>
                </a:solidFill>
              </a:rPr>
              <a:t>ubiquity of algorithms in </a:t>
            </a:r>
            <a:r>
              <a:rPr lang="en-US" sz="2400" dirty="0" smtClean="0">
                <a:solidFill>
                  <a:srgbClr val="C00000"/>
                </a:solidFill>
              </a:rPr>
              <a:t>society: </a:t>
            </a:r>
            <a:r>
              <a:rPr lang="en-US" sz="2400" dirty="0" smtClean="0"/>
              <a:t>part of social interactions, decision making, legal system, economic systems, research, etc.</a:t>
            </a:r>
            <a:endParaRPr lang="en-US" sz="2400" dirty="0"/>
          </a:p>
        </p:txBody>
      </p:sp>
      <p:pic>
        <p:nvPicPr>
          <p:cNvPr id="3" name="Picture 2"/>
          <p:cNvPicPr>
            <a:picLocks noChangeAspect="1"/>
          </p:cNvPicPr>
          <p:nvPr/>
        </p:nvPicPr>
        <p:blipFill>
          <a:blip r:embed="rId2"/>
          <a:stretch>
            <a:fillRect/>
          </a:stretch>
        </p:blipFill>
        <p:spPr>
          <a:xfrm>
            <a:off x="2213822" y="1288473"/>
            <a:ext cx="2294678" cy="3383280"/>
          </a:xfrm>
          <a:prstGeom prst="rect">
            <a:avLst/>
          </a:prstGeom>
        </p:spPr>
      </p:pic>
      <p:sp>
        <p:nvSpPr>
          <p:cNvPr id="6" name="Flowchart: Process 5"/>
          <p:cNvSpPr/>
          <p:nvPr/>
        </p:nvSpPr>
        <p:spPr>
          <a:xfrm>
            <a:off x="5283868" y="2912845"/>
            <a:ext cx="1624264" cy="103231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500" dirty="0" smtClean="0">
                <a:latin typeface="Comic Sans MS" panose="030F0702030302020204" pitchFamily="66" charset="0"/>
              </a:rPr>
              <a:t>Computation</a:t>
            </a:r>
            <a:endParaRPr lang="en-US" sz="1500" dirty="0">
              <a:latin typeface="Comic Sans MS" panose="030F0702030302020204" pitchFamily="66" charset="0"/>
            </a:endParaRPr>
          </a:p>
        </p:txBody>
      </p:sp>
      <p:sp>
        <p:nvSpPr>
          <p:cNvPr id="21" name="TextBox 20"/>
          <p:cNvSpPr txBox="1"/>
          <p:nvPr/>
        </p:nvSpPr>
        <p:spPr>
          <a:xfrm>
            <a:off x="1792941" y="4671753"/>
            <a:ext cx="1976054" cy="369332"/>
          </a:xfrm>
          <a:prstGeom prst="rect">
            <a:avLst/>
          </a:prstGeom>
          <a:noFill/>
        </p:spPr>
        <p:txBody>
          <a:bodyPr wrap="none" rtlCol="0">
            <a:spAutoFit/>
          </a:bodyPr>
          <a:lstStyle/>
          <a:p>
            <a:r>
              <a:rPr lang="en-US" dirty="0" smtClean="0"/>
              <a:t> computer scientist</a:t>
            </a:r>
            <a:endParaRPr lang="en-US" dirty="0"/>
          </a:p>
        </p:txBody>
      </p:sp>
      <p:sp>
        <p:nvSpPr>
          <p:cNvPr id="22" name="TextBox 21"/>
          <p:cNvSpPr txBox="1"/>
          <p:nvPr/>
        </p:nvSpPr>
        <p:spPr>
          <a:xfrm>
            <a:off x="11418275" y="6283569"/>
            <a:ext cx="562708" cy="375138"/>
          </a:xfrm>
          <a:prstGeom prst="rect">
            <a:avLst/>
          </a:prstGeom>
          <a:noFill/>
        </p:spPr>
        <p:txBody>
          <a:bodyPr wrap="square" rtlCol="0">
            <a:spAutoFit/>
          </a:bodyPr>
          <a:lstStyle/>
          <a:p>
            <a:pPr algn="ctr"/>
            <a:r>
              <a:rPr lang="en-US" smtClean="0"/>
              <a:t>1</a:t>
            </a:r>
            <a:endParaRPr lang="en-US"/>
          </a:p>
        </p:txBody>
      </p:sp>
    </p:spTree>
    <p:extLst>
      <p:ext uri="{BB962C8B-B14F-4D97-AF65-F5344CB8AC3E}">
        <p14:creationId xmlns:p14="http://schemas.microsoft.com/office/powerpoint/2010/main" val="1111047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02675" y="3009088"/>
            <a:ext cx="10515600" cy="1065384"/>
          </a:xfrm>
        </p:spPr>
        <p:txBody>
          <a:bodyPr>
            <a:normAutofit/>
          </a:bodyPr>
          <a:lstStyle/>
          <a:p>
            <a:r>
              <a:rPr lang="en-US" sz="3200" smtClean="0"/>
              <a:t>Help </a:t>
            </a:r>
            <a:r>
              <a:rPr lang="en-US" sz="3200" dirty="0" smtClean="0"/>
              <a:t>policy makers avoid unrealistic views of privacy, understand tradeoffs</a:t>
            </a:r>
            <a:endParaRPr lang="en-US" sz="3200" dirty="0"/>
          </a:p>
        </p:txBody>
      </p:sp>
      <p:sp>
        <p:nvSpPr>
          <p:cNvPr id="5" name="Title 3"/>
          <p:cNvSpPr txBox="1">
            <a:spLocks/>
          </p:cNvSpPr>
          <p:nvPr/>
        </p:nvSpPr>
        <p:spPr>
          <a:xfrm>
            <a:off x="415601" y="593367"/>
            <a:ext cx="11360799" cy="763599"/>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rgbClr val="C00000"/>
                </a:solidFill>
              </a:rPr>
              <a:t>Is</a:t>
            </a:r>
            <a:r>
              <a:rPr lang="en-US" dirty="0" smtClean="0"/>
              <a:t> privacy </a:t>
            </a:r>
            <a:r>
              <a:rPr lang="en-US" i="1" dirty="0" smtClean="0">
                <a:solidFill>
                  <a:srgbClr val="C00000"/>
                </a:solidFill>
              </a:rPr>
              <a:t>privacy?</a:t>
            </a:r>
            <a:endParaRPr lang="en-US" i="1" dirty="0">
              <a:solidFill>
                <a:srgbClr val="C00000"/>
              </a:solidFill>
            </a:endParaRPr>
          </a:p>
        </p:txBody>
      </p:sp>
      <p:sp>
        <p:nvSpPr>
          <p:cNvPr id="6" name="TextBox 5"/>
          <p:cNvSpPr txBox="1"/>
          <p:nvPr/>
        </p:nvSpPr>
        <p:spPr>
          <a:xfrm>
            <a:off x="11418275" y="6283569"/>
            <a:ext cx="562708" cy="375138"/>
          </a:xfrm>
          <a:prstGeom prst="rect">
            <a:avLst/>
          </a:prstGeom>
          <a:noFill/>
        </p:spPr>
        <p:txBody>
          <a:bodyPr wrap="square" rtlCol="0">
            <a:spAutoFit/>
          </a:bodyPr>
          <a:lstStyle/>
          <a:p>
            <a:pPr algn="ctr"/>
            <a:r>
              <a:rPr lang="en-US" dirty="0"/>
              <a:t>2</a:t>
            </a:r>
          </a:p>
        </p:txBody>
      </p:sp>
      <p:sp>
        <p:nvSpPr>
          <p:cNvPr id="7" name="Title 3"/>
          <p:cNvSpPr txBox="1">
            <a:spLocks/>
          </p:cNvSpPr>
          <p:nvPr/>
        </p:nvSpPr>
        <p:spPr>
          <a:xfrm>
            <a:off x="902675" y="2247230"/>
            <a:ext cx="10515600" cy="76185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smtClean="0"/>
              <a:t>Help </a:t>
            </a:r>
            <a:r>
              <a:rPr lang="en-US" sz="3200" dirty="0" smtClean="0"/>
              <a:t>technologists come up with the ‘right’ </a:t>
            </a:r>
            <a:r>
              <a:rPr lang="en-US" sz="3200" smtClean="0"/>
              <a:t>privacy solutions</a:t>
            </a:r>
            <a:endParaRPr lang="en-US" sz="3200" dirty="0"/>
          </a:p>
        </p:txBody>
      </p:sp>
      <p:sp>
        <p:nvSpPr>
          <p:cNvPr id="8" name="Title 3"/>
          <p:cNvSpPr txBox="1">
            <a:spLocks/>
          </p:cNvSpPr>
          <p:nvPr/>
        </p:nvSpPr>
        <p:spPr>
          <a:xfrm>
            <a:off x="902675" y="4284885"/>
            <a:ext cx="10515600" cy="15717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rgbClr val="C00000"/>
                </a:solidFill>
              </a:rPr>
              <a:t>Reasoning should combine technical and social aspects </a:t>
            </a:r>
            <a:r>
              <a:rPr lang="en-US" smtClean="0">
                <a:solidFill>
                  <a:srgbClr val="C00000"/>
                </a:solidFill>
              </a:rPr>
              <a:t>of privacy</a:t>
            </a:r>
            <a:endParaRPr lang="en-US" sz="3200" dirty="0"/>
          </a:p>
        </p:txBody>
      </p:sp>
    </p:spTree>
    <p:extLst>
      <p:ext uri="{BB962C8B-B14F-4D97-AF65-F5344CB8AC3E}">
        <p14:creationId xmlns:p14="http://schemas.microsoft.com/office/powerpoint/2010/main" val="154979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rgbClr val="C00000"/>
                </a:solidFill>
              </a:rPr>
              <a:t>Talk plan</a:t>
            </a:r>
            <a:endParaRPr lang="en-US" i="1" dirty="0">
              <a:solidFill>
                <a:srgbClr val="C00000"/>
              </a:solidFill>
            </a:endParaRPr>
          </a:p>
        </p:txBody>
      </p:sp>
      <p:sp>
        <p:nvSpPr>
          <p:cNvPr id="5" name="Text Placeholder 4"/>
          <p:cNvSpPr>
            <a:spLocks noGrp="1"/>
          </p:cNvSpPr>
          <p:nvPr>
            <p:ph type="body" idx="1"/>
          </p:nvPr>
        </p:nvSpPr>
        <p:spPr/>
        <p:txBody>
          <a:bodyPr/>
          <a:lstStyle/>
          <a:p>
            <a:pPr marL="0" indent="0">
              <a:buNone/>
            </a:pPr>
            <a:endParaRPr lang="en-US" dirty="0"/>
          </a:p>
          <a:p>
            <a:r>
              <a:rPr lang="en-US" dirty="0" smtClean="0"/>
              <a:t>Differential privacy: a technical privacy definition</a:t>
            </a:r>
          </a:p>
          <a:p>
            <a:endParaRPr lang="en-US" i="1" dirty="0" smtClean="0">
              <a:solidFill>
                <a:srgbClr val="C00000"/>
              </a:solidFill>
            </a:endParaRPr>
          </a:p>
          <a:p>
            <a:r>
              <a:rPr lang="en-US" dirty="0" smtClean="0">
                <a:solidFill>
                  <a:srgbClr val="C00000"/>
                </a:solidFill>
              </a:rPr>
              <a:t>Is</a:t>
            </a:r>
            <a:r>
              <a:rPr lang="en-US" dirty="0" smtClean="0"/>
              <a:t> differential privacy </a:t>
            </a:r>
            <a:r>
              <a:rPr lang="en-US" i="1" dirty="0" smtClean="0">
                <a:solidFill>
                  <a:srgbClr val="C00000"/>
                </a:solidFill>
              </a:rPr>
              <a:t>privacy?</a:t>
            </a:r>
          </a:p>
          <a:p>
            <a:endParaRPr lang="en-US" dirty="0"/>
          </a:p>
        </p:txBody>
      </p:sp>
      <p:sp>
        <p:nvSpPr>
          <p:cNvPr id="6" name="TextBox 5"/>
          <p:cNvSpPr txBox="1"/>
          <p:nvPr/>
        </p:nvSpPr>
        <p:spPr>
          <a:xfrm>
            <a:off x="11418275" y="6283569"/>
            <a:ext cx="562708" cy="375138"/>
          </a:xfrm>
          <a:prstGeom prst="rect">
            <a:avLst/>
          </a:prstGeom>
          <a:noFill/>
        </p:spPr>
        <p:txBody>
          <a:bodyPr wrap="square" rtlCol="0">
            <a:spAutoFit/>
          </a:bodyPr>
          <a:lstStyle/>
          <a:p>
            <a:pPr algn="ctr"/>
            <a:r>
              <a:rPr lang="en-US" smtClean="0"/>
              <a:t>3</a:t>
            </a:r>
            <a:endParaRPr lang="en-US"/>
          </a:p>
        </p:txBody>
      </p:sp>
    </p:spTree>
    <p:extLst>
      <p:ext uri="{BB962C8B-B14F-4D97-AF65-F5344CB8AC3E}">
        <p14:creationId xmlns:p14="http://schemas.microsoft.com/office/powerpoint/2010/main" val="110219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8" fill="hold" nodeType="clickEffect">
                                  <p:stCondLst>
                                    <p:cond delay="0"/>
                                  </p:stCondLst>
                                  <p:childTnLst>
                                    <p:anim calcmode="lin" valueType="num">
                                      <p:cBhvr additive="base">
                                        <p:cTn id="14" dur="500"/>
                                        <p:tgtEl>
                                          <p:spTgt spid="5">
                                            <p:txEl>
                                              <p:pRg st="3" end="3"/>
                                            </p:txEl>
                                          </p:spTgt>
                                        </p:tgtEl>
                                        <p:attrNameLst>
                                          <p:attrName>ppt_x</p:attrName>
                                        </p:attrNameLst>
                                      </p:cBhvr>
                                      <p:tavLst>
                                        <p:tav tm="0">
                                          <p:val>
                                            <p:strVal val="ppt_x"/>
                                          </p:val>
                                        </p:tav>
                                        <p:tav tm="100000">
                                          <p:val>
                                            <p:strVal val="0-ppt_w/2"/>
                                          </p:val>
                                        </p:tav>
                                      </p:tavLst>
                                    </p:anim>
                                    <p:anim calcmode="lin" valueType="num">
                                      <p:cBhvr additive="base">
                                        <p:cTn id="15" dur="500"/>
                                        <p:tgtEl>
                                          <p:spTgt spid="5">
                                            <p:txEl>
                                              <p:pRg st="3" end="3"/>
                                            </p:txEl>
                                          </p:spTgt>
                                        </p:tgtEl>
                                        <p:attrNameLst>
                                          <p:attrName>ppt_y</p:attrName>
                                        </p:attrNameLst>
                                      </p:cBhvr>
                                      <p:tavLst>
                                        <p:tav tm="0">
                                          <p:val>
                                            <p:strVal val="ppt_y"/>
                                          </p:val>
                                        </p:tav>
                                        <p:tav tm="100000">
                                          <p:val>
                                            <p:strVal val="ppt_y"/>
                                          </p:val>
                                        </p:tav>
                                      </p:tavLst>
                                    </p:anim>
                                    <p:set>
                                      <p:cBhvr>
                                        <p:cTn id="16" dur="1" fill="hold">
                                          <p:stCondLst>
                                            <p:cond delay="499"/>
                                          </p:stCondLst>
                                        </p:cTn>
                                        <p:tgtEl>
                                          <p:spTgt spid="5">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rgbClr val="C00000"/>
                </a:solidFill>
              </a:rPr>
              <a:t>Talk plan</a:t>
            </a:r>
            <a:endParaRPr lang="en-US" i="1" dirty="0">
              <a:solidFill>
                <a:srgbClr val="C00000"/>
              </a:solidFill>
            </a:endParaRPr>
          </a:p>
        </p:txBody>
      </p:sp>
      <p:sp>
        <p:nvSpPr>
          <p:cNvPr id="5" name="Text Placeholder 4"/>
          <p:cNvSpPr>
            <a:spLocks noGrp="1"/>
          </p:cNvSpPr>
          <p:nvPr>
            <p:ph type="body" idx="1"/>
          </p:nvPr>
        </p:nvSpPr>
        <p:spPr/>
        <p:txBody>
          <a:bodyPr/>
          <a:lstStyle/>
          <a:p>
            <a:pPr marL="0" indent="0">
              <a:buNone/>
            </a:pPr>
            <a:endParaRPr lang="en-US" dirty="0"/>
          </a:p>
          <a:p>
            <a:r>
              <a:rPr lang="en-US" dirty="0" smtClean="0"/>
              <a:t>Differential privacy: a technical privacy definition</a:t>
            </a:r>
          </a:p>
          <a:p>
            <a:endParaRPr lang="en-US" i="1" dirty="0" smtClean="0">
              <a:solidFill>
                <a:srgbClr val="C00000"/>
              </a:solidFill>
            </a:endParaRPr>
          </a:p>
          <a:p>
            <a:r>
              <a:rPr lang="en-US" dirty="0" smtClean="0">
                <a:solidFill>
                  <a:srgbClr val="C00000"/>
                </a:solidFill>
              </a:rPr>
              <a:t>FERPA</a:t>
            </a:r>
            <a:r>
              <a:rPr lang="en-US" dirty="0" smtClean="0"/>
              <a:t>: a legal privacy standard</a:t>
            </a:r>
          </a:p>
          <a:p>
            <a:endParaRPr lang="en-US" dirty="0"/>
          </a:p>
          <a:p>
            <a:r>
              <a:rPr lang="en-US" dirty="0" smtClean="0"/>
              <a:t>Does differential privacy satisfy </a:t>
            </a:r>
            <a:r>
              <a:rPr lang="en-US" dirty="0" smtClean="0">
                <a:solidFill>
                  <a:srgbClr val="C00000"/>
                </a:solidFill>
              </a:rPr>
              <a:t>FERPA</a:t>
            </a:r>
            <a:r>
              <a:rPr lang="en-US" dirty="0" smtClean="0"/>
              <a:t>?</a:t>
            </a:r>
          </a:p>
          <a:p>
            <a:pPr lvl="1"/>
            <a:endParaRPr lang="en-US" dirty="0"/>
          </a:p>
          <a:p>
            <a:endParaRPr lang="en-US" i="1" dirty="0">
              <a:solidFill>
                <a:srgbClr val="C00000"/>
              </a:solidFill>
            </a:endParaRPr>
          </a:p>
        </p:txBody>
      </p:sp>
      <p:sp>
        <p:nvSpPr>
          <p:cNvPr id="8" name="TextBox 7"/>
          <p:cNvSpPr txBox="1"/>
          <p:nvPr/>
        </p:nvSpPr>
        <p:spPr>
          <a:xfrm>
            <a:off x="11418275" y="6283569"/>
            <a:ext cx="562708" cy="375138"/>
          </a:xfrm>
          <a:prstGeom prst="rect">
            <a:avLst/>
          </a:prstGeom>
          <a:noFill/>
        </p:spPr>
        <p:txBody>
          <a:bodyPr wrap="square" rtlCol="0">
            <a:spAutoFit/>
          </a:bodyPr>
          <a:lstStyle/>
          <a:p>
            <a:pPr algn="ctr"/>
            <a:r>
              <a:rPr lang="en-US" smtClean="0"/>
              <a:t>3</a:t>
            </a:r>
            <a:endParaRPr lang="en-US"/>
          </a:p>
        </p:txBody>
      </p:sp>
    </p:spTree>
    <p:extLst>
      <p:ext uri="{BB962C8B-B14F-4D97-AF65-F5344CB8AC3E}">
        <p14:creationId xmlns:p14="http://schemas.microsoft.com/office/powerpoint/2010/main" val="208720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anim calcmode="lin" valueType="num">
                                      <p:cBhvr additive="base">
                                        <p:cTn id="11"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916414"/>
            <a:ext cx="10515600" cy="1325563"/>
          </a:xfrm>
        </p:spPr>
        <p:txBody>
          <a:bodyPr/>
          <a:lstStyle/>
          <a:p>
            <a:pPr algn="ctr"/>
            <a:r>
              <a:rPr lang="en-US" dirty="0" smtClean="0">
                <a:solidFill>
                  <a:srgbClr val="C00000"/>
                </a:solidFill>
              </a:rPr>
              <a:t>Differential privacy</a:t>
            </a:r>
            <a:endParaRPr lang="en-US" dirty="0">
              <a:solidFill>
                <a:srgbClr val="C00000"/>
              </a:solidFill>
            </a:endParaRPr>
          </a:p>
        </p:txBody>
      </p:sp>
      <p:sp>
        <p:nvSpPr>
          <p:cNvPr id="3" name="TextBox 2"/>
          <p:cNvSpPr txBox="1"/>
          <p:nvPr/>
        </p:nvSpPr>
        <p:spPr>
          <a:xfrm>
            <a:off x="11418275" y="6283569"/>
            <a:ext cx="562708" cy="375138"/>
          </a:xfrm>
          <a:prstGeom prst="rect">
            <a:avLst/>
          </a:prstGeom>
          <a:noFill/>
        </p:spPr>
        <p:txBody>
          <a:bodyPr wrap="square" rtlCol="0">
            <a:spAutoFit/>
          </a:bodyPr>
          <a:lstStyle/>
          <a:p>
            <a:pPr algn="ctr"/>
            <a:r>
              <a:rPr lang="en-US" dirty="0" smtClean="0"/>
              <a:t>4</a:t>
            </a:r>
            <a:endParaRPr lang="en-US" dirty="0"/>
          </a:p>
        </p:txBody>
      </p:sp>
    </p:spTree>
    <p:extLst>
      <p:ext uri="{BB962C8B-B14F-4D97-AF65-F5344CB8AC3E}">
        <p14:creationId xmlns:p14="http://schemas.microsoft.com/office/powerpoint/2010/main" val="40351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27186</TotalTime>
  <Words>2086</Words>
  <Application>Microsoft Macintosh PowerPoint</Application>
  <PresentationFormat>Widescreen</PresentationFormat>
  <Paragraphs>374</Paragraphs>
  <Slides>42</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Arial</vt:lpstr>
      <vt:lpstr>Calibri</vt:lpstr>
      <vt:lpstr>Calibri Light</vt:lpstr>
      <vt:lpstr>Cambria Math</vt:lpstr>
      <vt:lpstr>Comic Sans MS</vt:lpstr>
      <vt:lpstr>Mangal</vt:lpstr>
      <vt:lpstr>Trebuchet MS</vt:lpstr>
      <vt:lpstr>Verdana</vt:lpstr>
      <vt:lpstr>Wingdings</vt:lpstr>
      <vt:lpstr>Office Theme</vt:lpstr>
      <vt:lpstr>Differential privacy and how it compares with legal standards of privacy  Kobbi Nissim Georgetown University       The growing ubiquity of algorithms in society:  implications, impacts and innovations [Royal Society, London, October 2017]</vt:lpstr>
      <vt:lpstr>PowerPoint Presentation</vt:lpstr>
      <vt:lpstr>PowerPoint Presentation</vt:lpstr>
      <vt:lpstr>PowerPoint Presentation</vt:lpstr>
      <vt:lpstr>PowerPoint Presentation</vt:lpstr>
      <vt:lpstr>Help policy makers avoid unrealistic views of privacy, understand tradeoffs</vt:lpstr>
      <vt:lpstr>Talk plan</vt:lpstr>
      <vt:lpstr>Talk plan</vt:lpstr>
      <vt:lpstr>Differential privacy</vt:lpstr>
      <vt:lpstr>Data privacy: the problem</vt:lpstr>
      <vt:lpstr> Attacks on SDL techniques</vt:lpstr>
      <vt:lpstr>Differential privacy</vt:lpstr>
      <vt:lpstr>PowerPoint Presentation</vt:lpstr>
      <vt:lpstr>A privacy desiderata</vt:lpstr>
      <vt:lpstr>A privacy desiderata</vt:lpstr>
      <vt:lpstr>A realistic privacy desiderata</vt:lpstr>
      <vt:lpstr>Differential privacy [Dwork McSherry Nissim Smith ‘06]</vt:lpstr>
      <vt:lpstr>Differential privacy [Dwork McSherry Nissim Smith ‘06]</vt:lpstr>
      <vt:lpstr>Interpreting differential privacy</vt:lpstr>
      <vt:lpstr>U.S. Census Bureau (2008 AD)</vt:lpstr>
      <vt:lpstr>PowerPoint Presentation</vt:lpstr>
      <vt:lpstr>Apple (2016 AD)</vt:lpstr>
      <vt:lpstr>FERPA</vt:lpstr>
      <vt:lpstr>Introduction to FERPA</vt:lpstr>
      <vt:lpstr>FERPA: directory vs. non-directory information</vt:lpstr>
      <vt:lpstr>What/whom does FERPA protect against?</vt:lpstr>
      <vt:lpstr>Some points of mismatch</vt:lpstr>
      <vt:lpstr>But how can we bridge these very different languages?</vt:lpstr>
      <vt:lpstr>Arguing that differential privacy satisfies FERPA</vt:lpstr>
      <vt:lpstr>A CS view of the legal definitions</vt:lpstr>
      <vt:lpstr>A CS view of the legal definitions</vt:lpstr>
      <vt:lpstr>A CS view of the legal definitions</vt:lpstr>
      <vt:lpstr>DP satisfies one interpretation of FERPA     DP satisfies other interpretations!</vt:lpstr>
      <vt:lpstr>Our methodology in a picture</vt:lpstr>
      <vt:lpstr>A glimpse of the analysis</vt:lpstr>
      <vt:lpstr>Bridging FERPA and DP</vt:lpstr>
      <vt:lpstr>CS Paradigm of security definitions</vt:lpstr>
      <vt:lpstr>Towards a FERPA security game</vt:lpstr>
      <vt:lpstr>Principle: Err on the conservative side of law</vt:lpstr>
      <vt:lpstr>Is privacy privacy? </vt:lpstr>
      <vt:lpstr>Resources</vt:lpstr>
      <vt:lpstr>Thank you</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CRCS and Berkman Center Working Group Educational Document Bridging Privacy Definitions: CS and Law</dc:title>
  <dc:creator>Kobbi Nissim</dc:creator>
  <cp:lastModifiedBy>Microsoft Office User</cp:lastModifiedBy>
  <cp:revision>645</cp:revision>
  <dcterms:created xsi:type="dcterms:W3CDTF">2015-10-06T15:31:51Z</dcterms:created>
  <dcterms:modified xsi:type="dcterms:W3CDTF">2017-11-08T18:12:54Z</dcterms:modified>
</cp:coreProperties>
</file>