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3.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46"/>
  </p:notesMasterIdLst>
  <p:sldIdLst>
    <p:sldId id="256" r:id="rId2"/>
    <p:sldId id="406" r:id="rId3"/>
    <p:sldId id="387" r:id="rId4"/>
    <p:sldId id="376" r:id="rId5"/>
    <p:sldId id="405" r:id="rId6"/>
    <p:sldId id="389" r:id="rId7"/>
    <p:sldId id="390" r:id="rId8"/>
    <p:sldId id="383" r:id="rId9"/>
    <p:sldId id="391" r:id="rId10"/>
    <p:sldId id="392" r:id="rId11"/>
    <p:sldId id="375" r:id="rId12"/>
    <p:sldId id="394" r:id="rId13"/>
    <p:sldId id="395" r:id="rId14"/>
    <p:sldId id="379" r:id="rId15"/>
    <p:sldId id="396" r:id="rId16"/>
    <p:sldId id="397" r:id="rId17"/>
    <p:sldId id="381" r:id="rId18"/>
    <p:sldId id="398" r:id="rId19"/>
    <p:sldId id="399" r:id="rId20"/>
    <p:sldId id="386" r:id="rId21"/>
    <p:sldId id="400" r:id="rId22"/>
    <p:sldId id="380" r:id="rId23"/>
    <p:sldId id="402" r:id="rId24"/>
    <p:sldId id="377" r:id="rId25"/>
    <p:sldId id="403" r:id="rId26"/>
    <p:sldId id="404" r:id="rId27"/>
    <p:sldId id="382" r:id="rId28"/>
    <p:sldId id="362" r:id="rId29"/>
    <p:sldId id="363" r:id="rId30"/>
    <p:sldId id="365" r:id="rId31"/>
    <p:sldId id="385" r:id="rId32"/>
    <p:sldId id="354" r:id="rId33"/>
    <p:sldId id="355" r:id="rId34"/>
    <p:sldId id="356" r:id="rId35"/>
    <p:sldId id="357" r:id="rId36"/>
    <p:sldId id="358" r:id="rId37"/>
    <p:sldId id="368" r:id="rId38"/>
    <p:sldId id="359" r:id="rId39"/>
    <p:sldId id="360" r:id="rId40"/>
    <p:sldId id="369" r:id="rId41"/>
    <p:sldId id="370" r:id="rId42"/>
    <p:sldId id="371" r:id="rId43"/>
    <p:sldId id="372" r:id="rId44"/>
    <p:sldId id="311" r:id="rId4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9586" autoAdjust="0"/>
  </p:normalViewPr>
  <p:slideViewPr>
    <p:cSldViewPr snapToGrid="0" snapToObjects="1">
      <p:cViewPr varScale="1">
        <p:scale>
          <a:sx n="90" d="100"/>
          <a:sy n="90" d="100"/>
        </p:scale>
        <p:origin x="-1456" y="-112"/>
      </p:cViewPr>
      <p:guideLst>
        <p:guide orient="horz" pos="2160"/>
        <p:guide pos="2880"/>
      </p:guideLst>
    </p:cSldViewPr>
  </p:slideViewPr>
  <p:outlineViewPr>
    <p:cViewPr>
      <p:scale>
        <a:sx n="33" d="100"/>
        <a:sy n="33" d="100"/>
      </p:scale>
      <p:origin x="0" y="40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1" Type="http://schemas.openxmlformats.org/officeDocument/2006/relationships/image" Target="../media/image37.emf"/><Relationship Id="rId2"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image" Target="../media/image43.emf"/><Relationship Id="rId1" Type="http://schemas.openxmlformats.org/officeDocument/2006/relationships/image" Target="../media/image37.emf"/><Relationship Id="rId2"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 Id="rId3"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 Id="rId3"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7386688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ltLang="zh-CN" sz="1100" dirty="0" smtClean="0"/>
              <a:t>linear classification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98019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kumimoji="1" lang="en-US" altLang="zh-CN" dirty="0" smtClean="0"/>
              <a:t>Delta is</a:t>
            </a:r>
            <a:r>
              <a:rPr kumimoji="1" lang="en-US" altLang="zh-CN" baseline="0" dirty="0" smtClean="0"/>
              <a:t> the difference at Yi.</a:t>
            </a:r>
            <a:endParaRPr kumimoji="1" lang="zh-CN" altLang="en-US" dirty="0"/>
          </a:p>
        </p:txBody>
      </p:sp>
    </p:spTree>
    <p:extLst>
      <p:ext uri="{BB962C8B-B14F-4D97-AF65-F5344CB8AC3E}">
        <p14:creationId xmlns:p14="http://schemas.microsoft.com/office/powerpoint/2010/main" val="212125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
        <p:nvSpPr>
          <p:cNvPr id="10" name="Shape 10"/>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11" name="Shape 1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2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2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2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79"/>
            <a:ext cx="8229600" cy="692700"/>
          </a:xfrm>
          <a:prstGeom prst="rect">
            <a:avLst/>
          </a:prstGeom>
        </p:spPr>
        <p:txBody>
          <a:bodyPr lIns="91425" tIns="91425" rIns="91425" bIns="91425" anchor="t" anchorCtr="0"/>
          <a:lstStyle>
            <a:lvl1pPr algn="ctr" rtl="0">
              <a:spcBef>
                <a:spcPts val="0"/>
              </a:spcBef>
              <a:buClr>
                <a:schemeClr val="dk1"/>
              </a:buClr>
              <a:buSzPct val="100000"/>
              <a:buNone/>
              <a:defRPr sz="1800">
                <a:solidFill>
                  <a:schemeClr val="dk1"/>
                </a:solidFill>
              </a:defRPr>
            </a:lvl1pPr>
          </a:lstStyle>
          <a:p>
            <a:endParaRPr/>
          </a:p>
        </p:txBody>
      </p:sp>
      <p:sp>
        <p:nvSpPr>
          <p:cNvPr id="26" name="Shape 2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lstStyle>
            <a:lvl1pPr rtl="0">
              <a:spcBef>
                <a:spcPts val="0"/>
              </a:spcBef>
              <a:buClr>
                <a:schemeClr val="dk1"/>
              </a:buClr>
              <a:buSzPct val="100000"/>
              <a:buNone/>
              <a:defRPr sz="3600" b="1">
                <a:solidFill>
                  <a:schemeClr val="dk1"/>
                </a:solidFill>
              </a:defRPr>
            </a:lvl1pPr>
            <a:lvl2pPr rtl="0">
              <a:spcBef>
                <a:spcPts val="0"/>
              </a:spcBef>
              <a:buClr>
                <a:schemeClr val="dk1"/>
              </a:buClr>
              <a:buSzPct val="100000"/>
              <a:buNone/>
              <a:defRPr sz="3600" b="1">
                <a:solidFill>
                  <a:schemeClr val="dk1"/>
                </a:solidFill>
              </a:defRPr>
            </a:lvl2pPr>
            <a:lvl3pPr rtl="0">
              <a:spcBef>
                <a:spcPts val="0"/>
              </a:spcBef>
              <a:buClr>
                <a:schemeClr val="dk1"/>
              </a:buClr>
              <a:buSzPct val="100000"/>
              <a:buNone/>
              <a:defRPr sz="3600" b="1">
                <a:solidFill>
                  <a:schemeClr val="dk1"/>
                </a:solidFill>
              </a:defRPr>
            </a:lvl3pPr>
            <a:lvl4pPr rtl="0">
              <a:spcBef>
                <a:spcPts val="0"/>
              </a:spcBef>
              <a:buClr>
                <a:schemeClr val="dk1"/>
              </a:buClr>
              <a:buSzPct val="100000"/>
              <a:buNone/>
              <a:defRPr sz="3600" b="1">
                <a:solidFill>
                  <a:schemeClr val="dk1"/>
                </a:solidFill>
              </a:defRPr>
            </a:lvl4pPr>
            <a:lvl5pPr rtl="0">
              <a:spcBef>
                <a:spcPts val="0"/>
              </a:spcBef>
              <a:buClr>
                <a:schemeClr val="dk1"/>
              </a:buClr>
              <a:buSzPct val="100000"/>
              <a:buNone/>
              <a:defRPr sz="3600" b="1">
                <a:solidFill>
                  <a:schemeClr val="dk1"/>
                </a:solidFill>
              </a:defRPr>
            </a:lvl5pPr>
            <a:lvl6pPr rtl="0">
              <a:spcBef>
                <a:spcPts val="0"/>
              </a:spcBef>
              <a:buClr>
                <a:schemeClr val="dk1"/>
              </a:buClr>
              <a:buSzPct val="100000"/>
              <a:buNone/>
              <a:defRPr sz="3600" b="1">
                <a:solidFill>
                  <a:schemeClr val="dk1"/>
                </a:solidFill>
              </a:defRPr>
            </a:lvl6pPr>
            <a:lvl7pPr rtl="0">
              <a:spcBef>
                <a:spcPts val="0"/>
              </a:spcBef>
              <a:buClr>
                <a:schemeClr val="dk1"/>
              </a:buClr>
              <a:buSzPct val="100000"/>
              <a:buNone/>
              <a:defRPr sz="3600" b="1">
                <a:solidFill>
                  <a:schemeClr val="dk1"/>
                </a:solidFill>
              </a:defRPr>
            </a:lvl7pPr>
            <a:lvl8pPr rtl="0">
              <a:spcBef>
                <a:spcPts val="0"/>
              </a:spcBef>
              <a:buClr>
                <a:schemeClr val="dk1"/>
              </a:buClr>
              <a:buSzPct val="100000"/>
              <a:buNone/>
              <a:defRPr sz="3600" b="1">
                <a:solidFill>
                  <a:schemeClr val="dk1"/>
                </a:solidFill>
              </a:defRPr>
            </a:lvl8pPr>
            <a:lvl9pPr rtl="0">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600"/>
              </a:spcBef>
              <a:buSzPct val="100000"/>
              <a:defRPr sz="3000"/>
            </a:lvl1pPr>
            <a:lvl2pPr rtl="0">
              <a:spcBef>
                <a:spcPts val="480"/>
              </a:spcBef>
              <a:buSzPct val="100000"/>
              <a:defRPr sz="2400"/>
            </a:lvl2pPr>
            <a:lvl3pPr rtl="0">
              <a:spcBef>
                <a:spcPts val="480"/>
              </a:spcBef>
              <a:buSzPct val="100000"/>
              <a:defRPr sz="2400"/>
            </a:lvl3pPr>
            <a:lvl4pPr rtl="0">
              <a:spcBef>
                <a:spcPts val="360"/>
              </a:spcBef>
              <a:buSzPct val="100000"/>
              <a:defRPr sz="1800"/>
            </a:lvl4pPr>
            <a:lvl5pPr rtl="0">
              <a:spcBef>
                <a:spcPts val="360"/>
              </a:spcBef>
              <a:buSzPct val="100000"/>
              <a:defRPr sz="1800"/>
            </a:lvl5pPr>
            <a:lvl6pPr rtl="0">
              <a:spcBef>
                <a:spcPts val="360"/>
              </a:spcBef>
              <a:buSzPct val="100000"/>
              <a:defRPr sz="1800"/>
            </a:lvl6pPr>
            <a:lvl7pPr rtl="0">
              <a:spcBef>
                <a:spcPts val="360"/>
              </a:spcBef>
              <a:buSzPct val="100000"/>
              <a:defRPr sz="1800"/>
            </a:lvl7pPr>
            <a:lvl8pPr rtl="0">
              <a:spcBef>
                <a:spcPts val="360"/>
              </a:spcBef>
              <a:buSzPct val="100000"/>
              <a:defRPr sz="1800"/>
            </a:lvl8pPr>
            <a:lvl9pPr rtl="0">
              <a:spcBef>
                <a:spcPts val="360"/>
              </a:spcBef>
              <a:buSzPct val="100000"/>
              <a:defRPr sz="1800"/>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rtl="0">
              <a:spcBef>
                <a:spcPts val="0"/>
              </a:spcBef>
              <a:buNone/>
              <a:defRPr sz="1300">
                <a:solidFill>
                  <a:schemeClr val="dk1"/>
                </a:solidFill>
              </a:defRPr>
            </a:lvl1pPr>
          </a:lstStyle>
          <a:p>
            <a:pPr lvl="0">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oleObject" Target="../embeddings/oleObject3.bin"/><Relationship Id="rId5" Type="http://schemas.openxmlformats.org/officeDocument/2006/relationships/image" Target="../media/image20.emf"/><Relationship Id="rId6" Type="http://schemas.openxmlformats.org/officeDocument/2006/relationships/image" Target="../media/image2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41.emf"/><Relationship Id="rId13" Type="http://schemas.openxmlformats.org/officeDocument/2006/relationships/oleObject" Target="../embeddings/oleObject9.bin"/><Relationship Id="rId14" Type="http://schemas.openxmlformats.org/officeDocument/2006/relationships/image" Target="../media/image42.emf"/><Relationship Id="rId15" Type="http://schemas.openxmlformats.org/officeDocument/2006/relationships/oleObject" Target="../embeddings/oleObject10.bin"/><Relationship Id="rId16" Type="http://schemas.openxmlformats.org/officeDocument/2006/relationships/image" Target="../media/image43.emf"/><Relationship Id="rId17" Type="http://schemas.openxmlformats.org/officeDocument/2006/relationships/oleObject" Target="../embeddings/oleObject11.bin"/><Relationship Id="rId18" Type="http://schemas.openxmlformats.org/officeDocument/2006/relationships/image" Target="../media/image44.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37.emf"/><Relationship Id="rId5" Type="http://schemas.openxmlformats.org/officeDocument/2006/relationships/oleObject" Target="../embeddings/oleObject5.bin"/><Relationship Id="rId6" Type="http://schemas.openxmlformats.org/officeDocument/2006/relationships/image" Target="../media/image38.emf"/><Relationship Id="rId7" Type="http://schemas.openxmlformats.org/officeDocument/2006/relationships/oleObject" Target="../embeddings/oleObject6.bin"/><Relationship Id="rId8" Type="http://schemas.openxmlformats.org/officeDocument/2006/relationships/image" Target="../media/image39.emf"/><Relationship Id="rId9" Type="http://schemas.openxmlformats.org/officeDocument/2006/relationships/oleObject" Target="../embeddings/oleObject7.bin"/><Relationship Id="rId10"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1" Type="http://schemas.openxmlformats.org/officeDocument/2006/relationships/oleObject" Target="../embeddings/oleObject16.bin"/><Relationship Id="rId12" Type="http://schemas.openxmlformats.org/officeDocument/2006/relationships/image" Target="../media/image41.emf"/><Relationship Id="rId13" Type="http://schemas.openxmlformats.org/officeDocument/2006/relationships/oleObject" Target="../embeddings/oleObject17.bin"/><Relationship Id="rId14" Type="http://schemas.openxmlformats.org/officeDocument/2006/relationships/image" Target="../media/image42.emf"/><Relationship Id="rId15" Type="http://schemas.openxmlformats.org/officeDocument/2006/relationships/oleObject" Target="../embeddings/oleObject18.bin"/><Relationship Id="rId16" Type="http://schemas.openxmlformats.org/officeDocument/2006/relationships/image" Target="../media/image43.emf"/><Relationship Id="rId17" Type="http://schemas.openxmlformats.org/officeDocument/2006/relationships/image" Target="../media/image45.pn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37.emf"/><Relationship Id="rId5" Type="http://schemas.openxmlformats.org/officeDocument/2006/relationships/oleObject" Target="../embeddings/oleObject13.bin"/><Relationship Id="rId6" Type="http://schemas.openxmlformats.org/officeDocument/2006/relationships/image" Target="../media/image38.emf"/><Relationship Id="rId7" Type="http://schemas.openxmlformats.org/officeDocument/2006/relationships/oleObject" Target="../embeddings/oleObject14.bin"/><Relationship Id="rId8" Type="http://schemas.openxmlformats.org/officeDocument/2006/relationships/image" Target="../media/image39.emf"/><Relationship Id="rId9" Type="http://schemas.openxmlformats.org/officeDocument/2006/relationships/oleObject" Target="../embeddings/oleObject15.bin"/><Relationship Id="rId10" Type="http://schemas.openxmlformats.org/officeDocument/2006/relationships/image" Target="../media/image40.emf"/></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48.emf"/><Relationship Id="rId5" Type="http://schemas.openxmlformats.org/officeDocument/2006/relationships/oleObject" Target="../embeddings/oleObject20.bin"/><Relationship Id="rId6" Type="http://schemas.openxmlformats.org/officeDocument/2006/relationships/image" Target="../media/image49.emf"/><Relationship Id="rId7" Type="http://schemas.openxmlformats.org/officeDocument/2006/relationships/oleObject" Target="../embeddings/oleObject21.bin"/><Relationship Id="rId8" Type="http://schemas.openxmlformats.org/officeDocument/2006/relationships/image" Target="../media/image5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oleObject" Target="../embeddings/oleObject22.bin"/><Relationship Id="rId5" Type="http://schemas.openxmlformats.org/officeDocument/2006/relationships/image" Target="../media/image51.emf"/><Relationship Id="rId6" Type="http://schemas.openxmlformats.org/officeDocument/2006/relationships/oleObject" Target="../embeddings/oleObject23.bin"/><Relationship Id="rId7" Type="http://schemas.openxmlformats.org/officeDocument/2006/relationships/image" Target="../media/image52.emf"/><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oleObject" Target="../embeddings/oleObject24.bin"/><Relationship Id="rId11" Type="http://schemas.openxmlformats.org/officeDocument/2006/relationships/image" Target="../media/image5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image" Target="../media/image7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 Id="rId3"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 Id="rId3" Type="http://schemas.openxmlformats.org/officeDocument/2006/relationships/image" Target="../media/image7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sa.stat.vt.edu/?q=node/75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402034" y="1730123"/>
            <a:ext cx="8296530" cy="1546500"/>
          </a:xfrm>
          <a:prstGeom prst="rect">
            <a:avLst/>
          </a:prstGeom>
        </p:spPr>
        <p:txBody>
          <a:bodyPr lIns="91425" tIns="91425" rIns="91425" bIns="91425" anchor="b" anchorCtr="0">
            <a:noAutofit/>
          </a:bodyPr>
          <a:lstStyle/>
          <a:p>
            <a:pPr>
              <a:spcBef>
                <a:spcPts val="0"/>
              </a:spcBef>
              <a:buNone/>
            </a:pPr>
            <a:r>
              <a:rPr lang="en-US" sz="4000" dirty="0" smtClean="0"/>
              <a:t>Nonparametric</a:t>
            </a:r>
            <a:r>
              <a:rPr lang="zh-CN" altLang="en-US" sz="4000" dirty="0" smtClean="0"/>
              <a:t> </a:t>
            </a:r>
            <a:r>
              <a:rPr lang="en-US" altLang="zh-CN" sz="4000" dirty="0" smtClean="0"/>
              <a:t>Regression</a:t>
            </a:r>
            <a:endParaRPr lang="en" sz="4000" dirty="0"/>
          </a:p>
        </p:txBody>
      </p:sp>
      <p:sp>
        <p:nvSpPr>
          <p:cNvPr id="31" name="Shape 31"/>
          <p:cNvSpPr txBox="1">
            <a:spLocks noGrp="1"/>
          </p:cNvSpPr>
          <p:nvPr>
            <p:ph type="subTitle" idx="1"/>
          </p:nvPr>
        </p:nvSpPr>
        <p:spPr>
          <a:xfrm>
            <a:off x="685800" y="3405737"/>
            <a:ext cx="7772400" cy="1046400"/>
          </a:xfrm>
          <a:prstGeom prst="rect">
            <a:avLst/>
          </a:prstGeom>
        </p:spPr>
        <p:txBody>
          <a:bodyPr lIns="91425" tIns="91425" rIns="91425" bIns="91425" anchor="t" anchorCtr="0">
            <a:noAutofit/>
          </a:bodyPr>
          <a:lstStyle/>
          <a:p>
            <a:pPr rtl="0">
              <a:spcBef>
                <a:spcPts val="0"/>
              </a:spcBef>
              <a:buNone/>
            </a:pPr>
            <a:r>
              <a:rPr lang="en" sz="2600"/>
              <a:t>COSC 878 Doctoral Seminar</a:t>
            </a:r>
          </a:p>
          <a:p>
            <a:pPr rtl="0">
              <a:spcBef>
                <a:spcPts val="0"/>
              </a:spcBef>
              <a:buNone/>
            </a:pPr>
            <a:r>
              <a:rPr lang="en" sz="2400"/>
              <a:t>Georgetown University</a:t>
            </a:r>
          </a:p>
          <a:p>
            <a:pPr>
              <a:spcBef>
                <a:spcPts val="0"/>
              </a:spcBef>
              <a:buNone/>
            </a:pPr>
            <a:endParaRPr sz="2600"/>
          </a:p>
        </p:txBody>
      </p:sp>
      <p:sp>
        <p:nvSpPr>
          <p:cNvPr id="32" name="Shape 32"/>
          <p:cNvSpPr txBox="1"/>
          <p:nvPr/>
        </p:nvSpPr>
        <p:spPr>
          <a:xfrm>
            <a:off x="685800" y="4703686"/>
            <a:ext cx="4312500" cy="503099"/>
          </a:xfrm>
          <a:prstGeom prst="rect">
            <a:avLst/>
          </a:prstGeom>
          <a:noFill/>
          <a:ln>
            <a:noFill/>
          </a:ln>
        </p:spPr>
        <p:txBody>
          <a:bodyPr lIns="91425" tIns="91425" rIns="91425" bIns="91425" anchor="t" anchorCtr="0">
            <a:noAutofit/>
          </a:bodyPr>
          <a:lstStyle/>
          <a:p>
            <a:pPr rtl="0">
              <a:spcBef>
                <a:spcPts val="0"/>
              </a:spcBef>
              <a:buNone/>
            </a:pPr>
            <a:r>
              <a:rPr lang="en" dirty="0">
                <a:solidFill>
                  <a:srgbClr val="666666"/>
                </a:solidFill>
              </a:rPr>
              <a:t>Presenters:</a:t>
            </a:r>
          </a:p>
          <a:p>
            <a:pPr rtl="0">
              <a:spcBef>
                <a:spcPts val="0"/>
              </a:spcBef>
              <a:buNone/>
            </a:pPr>
            <a:r>
              <a:rPr lang="en" dirty="0">
                <a:solidFill>
                  <a:srgbClr val="666666"/>
                </a:solidFill>
              </a:rPr>
              <a:t> </a:t>
            </a:r>
          </a:p>
          <a:p>
            <a:pPr rtl="0">
              <a:spcBef>
                <a:spcPts val="0"/>
              </a:spcBef>
              <a:buNone/>
            </a:pPr>
            <a:r>
              <a:rPr lang="en-US" dirty="0" smtClean="0">
                <a:solidFill>
                  <a:srgbClr val="666666"/>
                </a:solidFill>
              </a:rPr>
              <a:t>Sicong Zhang</a:t>
            </a:r>
            <a:r>
              <a:rPr lang="en" dirty="0" smtClean="0">
                <a:solidFill>
                  <a:srgbClr val="666666"/>
                </a:solidFill>
              </a:rPr>
              <a:t>, </a:t>
            </a:r>
            <a:endParaRPr lang="en" dirty="0">
              <a:solidFill>
                <a:srgbClr val="666666"/>
              </a:solidFill>
            </a:endParaRPr>
          </a:p>
          <a:p>
            <a:pPr>
              <a:spcBef>
                <a:spcPts val="0"/>
              </a:spcBef>
              <a:buNone/>
            </a:pPr>
            <a:r>
              <a:rPr lang="en-US" dirty="0" err="1" smtClean="0">
                <a:solidFill>
                  <a:srgbClr val="666666"/>
                </a:solidFill>
              </a:rPr>
              <a:t>Jiyun</a:t>
            </a:r>
            <a:r>
              <a:rPr lang="zh-CN" altLang="en-US" dirty="0" smtClean="0">
                <a:solidFill>
                  <a:srgbClr val="666666"/>
                </a:solidFill>
              </a:rPr>
              <a:t> </a:t>
            </a:r>
            <a:r>
              <a:rPr lang="en-US" altLang="zh-CN" dirty="0" err="1" smtClean="0">
                <a:solidFill>
                  <a:srgbClr val="666666"/>
                </a:solidFill>
              </a:rPr>
              <a:t>Luo</a:t>
            </a:r>
            <a:r>
              <a:rPr lang="en-US" dirty="0" smtClean="0">
                <a:solidFill>
                  <a:srgbClr val="666666"/>
                </a:solidFill>
              </a:rPr>
              <a:t>.</a:t>
            </a:r>
            <a:endParaRPr lang="en" dirty="0">
              <a:solidFill>
                <a:srgbClr val="666666"/>
              </a:solidFill>
            </a:endParaRPr>
          </a:p>
        </p:txBody>
      </p:sp>
      <p:sp>
        <p:nvSpPr>
          <p:cNvPr id="33" name="Shape 33"/>
          <p:cNvSpPr txBox="1"/>
          <p:nvPr/>
        </p:nvSpPr>
        <p:spPr>
          <a:xfrm>
            <a:off x="6795760" y="5201491"/>
            <a:ext cx="2058899" cy="449100"/>
          </a:xfrm>
          <a:prstGeom prst="rect">
            <a:avLst/>
          </a:prstGeom>
          <a:noFill/>
          <a:ln>
            <a:noFill/>
          </a:ln>
        </p:spPr>
        <p:txBody>
          <a:bodyPr lIns="91425" tIns="91425" rIns="91425" bIns="91425" anchor="ctr" anchorCtr="0">
            <a:noAutofit/>
          </a:bodyPr>
          <a:lstStyle/>
          <a:p>
            <a:pPr lvl="0" algn="ctr" rtl="0">
              <a:spcBef>
                <a:spcPts val="0"/>
              </a:spcBef>
              <a:buNone/>
            </a:pPr>
            <a:r>
              <a:rPr lang="en-US" sz="1800" dirty="0" smtClean="0">
                <a:solidFill>
                  <a:schemeClr val="dk2"/>
                </a:solidFill>
              </a:rPr>
              <a:t>April</a:t>
            </a:r>
            <a:r>
              <a:rPr lang="en" sz="1800" dirty="0" smtClean="0">
                <a:solidFill>
                  <a:schemeClr val="dk2"/>
                </a:solidFill>
              </a:rPr>
              <a:t> </a:t>
            </a:r>
            <a:r>
              <a:rPr lang="en-US" sz="1800" dirty="0" smtClean="0">
                <a:solidFill>
                  <a:schemeClr val="dk2"/>
                </a:solidFill>
              </a:rPr>
              <a:t>1</a:t>
            </a:r>
            <a:r>
              <a:rPr lang="zh-CN" altLang="zh-CN" sz="1800" dirty="0">
                <a:solidFill>
                  <a:schemeClr val="dk2"/>
                </a:solidFill>
              </a:rPr>
              <a:t>4</a:t>
            </a:r>
            <a:r>
              <a:rPr lang="en" sz="1800" dirty="0" smtClean="0">
                <a:solidFill>
                  <a:schemeClr val="dk2"/>
                </a:solidFill>
              </a:rPr>
              <a:t>, 201</a:t>
            </a:r>
            <a:r>
              <a:rPr lang="en-US" sz="1800" dirty="0" smtClean="0">
                <a:solidFill>
                  <a:schemeClr val="dk2"/>
                </a:solidFill>
              </a:rPr>
              <a:t>5</a:t>
            </a:r>
            <a:endParaRPr lang="en" sz="1800" dirty="0">
              <a:solidFill>
                <a:schemeClr val="dk2"/>
              </a:solidFill>
            </a:endParaRPr>
          </a:p>
        </p:txBody>
      </p:sp>
      <p:sp>
        <p:nvSpPr>
          <p:cNvPr id="6" name="Shape 32"/>
          <p:cNvSpPr txBox="1"/>
          <p:nvPr/>
        </p:nvSpPr>
        <p:spPr>
          <a:xfrm>
            <a:off x="999127" y="6285284"/>
            <a:ext cx="7459073" cy="503099"/>
          </a:xfrm>
          <a:prstGeom prst="rect">
            <a:avLst/>
          </a:prstGeom>
          <a:noFill/>
          <a:ln>
            <a:noFill/>
          </a:ln>
        </p:spPr>
        <p:txBody>
          <a:bodyPr lIns="91425" tIns="91425" rIns="91425" bIns="91425" anchor="t" anchorCtr="0">
            <a:noAutofit/>
          </a:bodyPr>
          <a:lstStyle/>
          <a:p>
            <a:endParaRPr lang="en" dirty="0">
              <a:solidFill>
                <a:srgbClr val="666666"/>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5.1</a:t>
            </a:r>
            <a:r>
              <a:rPr kumimoji="1" lang="zh-CN" altLang="en-US" dirty="0"/>
              <a:t> </a:t>
            </a:r>
            <a:r>
              <a:rPr lang="en-US" dirty="0"/>
              <a:t>Review of Linear and Logistic Regression</a:t>
            </a:r>
          </a:p>
        </p:txBody>
      </p:sp>
      <p:sp>
        <p:nvSpPr>
          <p:cNvPr id="3" name="Text Placeholder 2"/>
          <p:cNvSpPr>
            <a:spLocks noGrp="1"/>
          </p:cNvSpPr>
          <p:nvPr>
            <p:ph type="body" idx="1"/>
          </p:nvPr>
        </p:nvSpPr>
        <p:spPr/>
        <p:txBody>
          <a:bodyPr/>
          <a:lstStyle/>
          <a:p>
            <a:pPr marL="457200" indent="-457200">
              <a:buFont typeface="Arial"/>
              <a:buChar char="•"/>
            </a:pPr>
            <a:r>
              <a:rPr kumimoji="1" lang="en-US" sz="2400" dirty="0" smtClean="0">
                <a:solidFill>
                  <a:schemeClr val="tx1"/>
                </a:solidFill>
              </a:rPr>
              <a:t>Linear Regression</a:t>
            </a:r>
            <a:endParaRPr kumimoji="1" lang="en-US" altLang="zh-CN" sz="2400" dirty="0">
              <a:solidFill>
                <a:schemeClr val="tx1"/>
              </a:solidFill>
            </a:endParaRPr>
          </a:p>
          <a:p>
            <a:pPr marL="914400" lvl="1" indent="-330200">
              <a:buClr>
                <a:srgbClr val="000000"/>
              </a:buClr>
              <a:buFont typeface="Courier New"/>
              <a:buChar char="o"/>
            </a:pPr>
            <a:r>
              <a:rPr lang="en-US" sz="1800" dirty="0">
                <a:solidFill>
                  <a:schemeClr val="tx1"/>
                </a:solidFill>
              </a:rPr>
              <a:t>Next, we construct a confidence band for r(x</a:t>
            </a:r>
            <a:r>
              <a:rPr lang="en-US" sz="1800" dirty="0" smtClean="0">
                <a:solidFill>
                  <a:schemeClr val="tx1"/>
                </a:solidFill>
              </a:rPr>
              <a:t>). We want to find a pair of function a(x), b(x) such that</a:t>
            </a:r>
          </a:p>
          <a:p>
            <a:pPr marL="914400" lvl="1" indent="-330200">
              <a:buClr>
                <a:srgbClr val="000000"/>
              </a:buClr>
              <a:buFont typeface="Courier New"/>
              <a:buChar char="o"/>
            </a:pPr>
            <a:endParaRPr lang="en-US" sz="1800" dirty="0" smtClean="0">
              <a:solidFill>
                <a:schemeClr val="tx1"/>
              </a:solidFill>
            </a:endParaRPr>
          </a:p>
          <a:p>
            <a:pPr marL="914400" lvl="1" indent="-330200">
              <a:buClr>
                <a:srgbClr val="000000"/>
              </a:buClr>
              <a:buFont typeface="Courier New"/>
              <a:buChar char="o"/>
            </a:pPr>
            <a:endParaRPr lang="en-US" sz="1800" dirty="0" smtClean="0">
              <a:solidFill>
                <a:schemeClr val="tx1"/>
              </a:solidFill>
            </a:endParaRPr>
          </a:p>
          <a:p>
            <a:pPr marL="914400" lvl="1" indent="-330200">
              <a:buClr>
                <a:srgbClr val="000000"/>
              </a:buClr>
              <a:buFont typeface="Courier New"/>
              <a:buChar char="o"/>
            </a:pPr>
            <a:endParaRPr lang="en-US" sz="1800" dirty="0">
              <a:solidFill>
                <a:schemeClr val="tx1"/>
              </a:solidFill>
            </a:endParaRPr>
          </a:p>
          <a:p>
            <a:pPr marL="914400" lvl="1" indent="-330200">
              <a:buClr>
                <a:srgbClr val="000000"/>
              </a:buClr>
              <a:buFont typeface="Courier New"/>
              <a:buChar char="o"/>
            </a:pPr>
            <a:endParaRPr lang="en-US" sz="1800" dirty="0" smtClean="0">
              <a:solidFill>
                <a:schemeClr val="tx1"/>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pic>
        <p:nvPicPr>
          <p:cNvPr id="5" name="Picture 4"/>
          <p:cNvPicPr>
            <a:picLocks noChangeAspect="1"/>
          </p:cNvPicPr>
          <p:nvPr/>
        </p:nvPicPr>
        <p:blipFill>
          <a:blip r:embed="rId2"/>
          <a:stretch>
            <a:fillRect/>
          </a:stretch>
        </p:blipFill>
        <p:spPr>
          <a:xfrm>
            <a:off x="1731140" y="2635250"/>
            <a:ext cx="5409081" cy="407984"/>
          </a:xfrm>
          <a:prstGeom prst="rect">
            <a:avLst/>
          </a:prstGeom>
        </p:spPr>
      </p:pic>
      <p:pic>
        <p:nvPicPr>
          <p:cNvPr id="8" name="Picture 7"/>
          <p:cNvPicPr>
            <a:picLocks noChangeAspect="1"/>
          </p:cNvPicPr>
          <p:nvPr/>
        </p:nvPicPr>
        <p:blipFill>
          <a:blip r:embed="rId3"/>
          <a:stretch>
            <a:fillRect/>
          </a:stretch>
        </p:blipFill>
        <p:spPr>
          <a:xfrm>
            <a:off x="1158328" y="3413310"/>
            <a:ext cx="7041847" cy="1977134"/>
          </a:xfrm>
          <a:prstGeom prst="rect">
            <a:avLst/>
          </a:prstGeom>
        </p:spPr>
      </p:pic>
    </p:spTree>
    <p:extLst>
      <p:ext uri="{BB962C8B-B14F-4D97-AF65-F5344CB8AC3E}">
        <p14:creationId xmlns:p14="http://schemas.microsoft.com/office/powerpoint/2010/main" val="12166667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199" y="274637"/>
            <a:ext cx="8364111" cy="1143299"/>
          </a:xfrm>
        </p:spPr>
        <p:txBody>
          <a:bodyPr/>
          <a:lstStyle/>
          <a:p>
            <a:r>
              <a:rPr kumimoji="1" lang="en-US" altLang="zh-CN" dirty="0" smtClean="0"/>
              <a:t>Questions: </a:t>
            </a:r>
            <a:br>
              <a:rPr kumimoji="1" lang="en-US" altLang="zh-CN" dirty="0" smtClean="0"/>
            </a:br>
            <a:r>
              <a:rPr kumimoji="1" lang="en-US" altLang="zh-CN" dirty="0" smtClean="0"/>
              <a:t>Equation (5.12) and Confidence Band</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altLang="zh-CN" sz="2000" dirty="0" smtClean="0">
                <a:solidFill>
                  <a:schemeClr val="tx1"/>
                </a:solidFill>
              </a:rPr>
              <a:t>Q</a:t>
            </a:r>
            <a:r>
              <a:rPr kumimoji="1" lang="en-US" altLang="zh-CN" sz="2000" dirty="0">
                <a:solidFill>
                  <a:schemeClr val="tx1"/>
                </a:solidFill>
              </a:rPr>
              <a:t>: Can you explain what is a confidence band, and how is it used? It appears in equation </a:t>
            </a:r>
            <a:r>
              <a:rPr kumimoji="1" lang="en-US" altLang="zh-CN" sz="2000" dirty="0" smtClean="0">
                <a:solidFill>
                  <a:schemeClr val="tx1"/>
                </a:solidFill>
              </a:rPr>
              <a:t>5.12. (</a:t>
            </a:r>
            <a:r>
              <a:rPr kumimoji="1" lang="en-US" altLang="zh-CN" sz="2000" dirty="0" err="1" smtClean="0">
                <a:solidFill>
                  <a:schemeClr val="tx1"/>
                </a:solidFill>
              </a:rPr>
              <a:t>Yuankai</a:t>
            </a:r>
            <a:r>
              <a:rPr kumimoji="1" lang="en-US" altLang="zh-CN" sz="2000" dirty="0" smtClean="0">
                <a:solidFill>
                  <a:schemeClr val="tx1"/>
                </a:solidFill>
              </a:rPr>
              <a:t>)</a:t>
            </a:r>
          </a:p>
          <a:p>
            <a:pPr marL="457200" indent="-457200">
              <a:buFont typeface="Arial"/>
              <a:buChar char="•"/>
            </a:pPr>
            <a:r>
              <a:rPr kumimoji="1" lang="en-US" altLang="zh-CN" sz="2000" dirty="0" smtClean="0">
                <a:solidFill>
                  <a:schemeClr val="tx1"/>
                </a:solidFill>
              </a:rPr>
              <a:t>Q</a:t>
            </a:r>
            <a:r>
              <a:rPr kumimoji="1" lang="en-US" altLang="zh-CN" sz="2000" dirty="0">
                <a:solidFill>
                  <a:schemeClr val="tx1"/>
                </a:solidFill>
              </a:rPr>
              <a:t>: Equation 5.12 defines an equation for confidence band. What is the purpose of confidence band and how does it relate to parametric and non-parametric regression</a:t>
            </a:r>
            <a:r>
              <a:rPr kumimoji="1" lang="en-US" altLang="zh-CN" sz="2000" dirty="0" smtClean="0">
                <a:solidFill>
                  <a:schemeClr val="tx1"/>
                </a:solidFill>
              </a:rPr>
              <a:t>? (</a:t>
            </a:r>
            <a:r>
              <a:rPr kumimoji="1" lang="en-US" altLang="zh-CN" sz="2000" dirty="0" err="1" smtClean="0">
                <a:solidFill>
                  <a:schemeClr val="tx1"/>
                </a:solidFill>
              </a:rPr>
              <a:t>Tavish</a:t>
            </a:r>
            <a:r>
              <a:rPr kumimoji="1" lang="en-US" altLang="zh-CN" sz="2000" dirty="0" smtClean="0">
                <a:solidFill>
                  <a:schemeClr val="tx1"/>
                </a:solidFill>
              </a:rPr>
              <a:t>)</a:t>
            </a:r>
          </a:p>
          <a:p>
            <a:pPr marL="457200" indent="-457200">
              <a:buFont typeface="Arial"/>
              <a:buChar char="•"/>
            </a:pPr>
            <a:endParaRPr kumimoji="1" lang="en-US" altLang="zh-CN" sz="2000" dirty="0">
              <a:solidFill>
                <a:schemeClr val="tx1"/>
              </a:solidFill>
            </a:endParaRPr>
          </a:p>
          <a:p>
            <a:pPr marL="457200" indent="-457200">
              <a:buFont typeface="Arial"/>
              <a:buChar char="•"/>
            </a:pPr>
            <a:r>
              <a:rPr kumimoji="1" lang="en-US" altLang="zh-CN" sz="2000" dirty="0" smtClean="0">
                <a:solidFill>
                  <a:schemeClr val="tx1"/>
                </a:solidFill>
              </a:rPr>
              <a:t>A:</a:t>
            </a:r>
            <a:r>
              <a:rPr kumimoji="1" lang="zh-CN" altLang="en-US" sz="2000" dirty="0" smtClean="0">
                <a:solidFill>
                  <a:schemeClr val="tx1"/>
                </a:solidFill>
              </a:rPr>
              <a:t> </a:t>
            </a:r>
            <a:r>
              <a:rPr kumimoji="1" lang="en-US" altLang="zh-CN" sz="2000" dirty="0" smtClean="0">
                <a:solidFill>
                  <a:schemeClr val="tx1"/>
                </a:solidFill>
              </a:rPr>
              <a:t>A </a:t>
            </a:r>
            <a:r>
              <a:rPr kumimoji="1" lang="en-US" altLang="zh-CN" sz="2000" dirty="0">
                <a:solidFill>
                  <a:srgbClr val="0000FF"/>
                </a:solidFill>
              </a:rPr>
              <a:t>confidence band</a:t>
            </a:r>
            <a:r>
              <a:rPr kumimoji="1" lang="en-US" altLang="zh-CN" sz="2000" dirty="0">
                <a:solidFill>
                  <a:schemeClr val="tx1"/>
                </a:solidFill>
              </a:rPr>
              <a:t> is used in statistical analysis to represent the uncertainty in an estimate of a curve or function based on limited or noisy data. </a:t>
            </a:r>
            <a:endParaRPr kumimoji="1" lang="en-US" altLang="zh-CN" sz="2000" dirty="0" smtClean="0">
              <a:solidFill>
                <a:schemeClr val="tx1"/>
              </a:solidFill>
            </a:endParaRPr>
          </a:p>
          <a:p>
            <a:pPr marL="457200" indent="-457200">
              <a:buFont typeface="Arial"/>
              <a:buChar char="•"/>
            </a:pPr>
            <a:r>
              <a:rPr kumimoji="1" lang="en-US" altLang="zh-CN" sz="2000" dirty="0" smtClean="0">
                <a:solidFill>
                  <a:srgbClr val="0000FF"/>
                </a:solidFill>
              </a:rPr>
              <a:t>Confidence </a:t>
            </a:r>
            <a:r>
              <a:rPr kumimoji="1" lang="en-US" altLang="zh-CN" sz="2000" dirty="0">
                <a:solidFill>
                  <a:srgbClr val="0000FF"/>
                </a:solidFill>
              </a:rPr>
              <a:t>bands </a:t>
            </a:r>
            <a:r>
              <a:rPr kumimoji="1" lang="en-US" altLang="zh-CN" sz="2000" dirty="0">
                <a:solidFill>
                  <a:schemeClr val="tx1"/>
                </a:solidFill>
              </a:rPr>
              <a:t>are closely related to </a:t>
            </a:r>
            <a:r>
              <a:rPr kumimoji="1" lang="en-US" altLang="zh-CN" sz="2000" dirty="0">
                <a:solidFill>
                  <a:srgbClr val="0000FF"/>
                </a:solidFill>
              </a:rPr>
              <a:t>confidence intervals</a:t>
            </a:r>
            <a:r>
              <a:rPr kumimoji="1" lang="en-US" altLang="zh-CN" sz="2000" dirty="0">
                <a:solidFill>
                  <a:schemeClr val="tx1"/>
                </a:solidFill>
              </a:rPr>
              <a:t>, which represent the uncertainty in an estimate of a single numerical value. "As confidence intervals, by construction, only refer to a single point, they are narrower (at this point) than a confidence band which is supposed to hold simultaneously at many points."</a:t>
            </a:r>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Tree>
    <p:extLst>
      <p:ext uri="{BB962C8B-B14F-4D97-AF65-F5344CB8AC3E}">
        <p14:creationId xmlns:p14="http://schemas.microsoft.com/office/powerpoint/2010/main" val="7648332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5.2</a:t>
            </a:r>
            <a:r>
              <a:rPr kumimoji="1" lang="zh-CN" altLang="en-US" dirty="0" smtClean="0"/>
              <a:t> </a:t>
            </a:r>
            <a:r>
              <a:rPr lang="en-US" dirty="0" smtClean="0"/>
              <a:t>Linear </a:t>
            </a:r>
            <a:r>
              <a:rPr lang="en-US" dirty="0"/>
              <a:t>Smoothers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pic>
        <p:nvPicPr>
          <p:cNvPr id="5" name="Picture 4"/>
          <p:cNvPicPr>
            <a:picLocks noChangeAspect="1"/>
          </p:cNvPicPr>
          <p:nvPr/>
        </p:nvPicPr>
        <p:blipFill>
          <a:blip r:embed="rId2"/>
          <a:stretch>
            <a:fillRect/>
          </a:stretch>
        </p:blipFill>
        <p:spPr>
          <a:xfrm>
            <a:off x="1231900" y="1631949"/>
            <a:ext cx="6680200" cy="1954995"/>
          </a:xfrm>
          <a:prstGeom prst="rect">
            <a:avLst/>
          </a:prstGeom>
        </p:spPr>
      </p:pic>
      <p:pic>
        <p:nvPicPr>
          <p:cNvPr id="6" name="Picture 5"/>
          <p:cNvPicPr>
            <a:picLocks noChangeAspect="1"/>
          </p:cNvPicPr>
          <p:nvPr/>
        </p:nvPicPr>
        <p:blipFill>
          <a:blip r:embed="rId3"/>
          <a:stretch>
            <a:fillRect/>
          </a:stretch>
        </p:blipFill>
        <p:spPr>
          <a:xfrm>
            <a:off x="1231900" y="3586945"/>
            <a:ext cx="6680200" cy="2603500"/>
          </a:xfrm>
          <a:prstGeom prst="rect">
            <a:avLst/>
          </a:prstGeom>
        </p:spPr>
      </p:pic>
    </p:spTree>
    <p:extLst>
      <p:ext uri="{BB962C8B-B14F-4D97-AF65-F5344CB8AC3E}">
        <p14:creationId xmlns:p14="http://schemas.microsoft.com/office/powerpoint/2010/main" val="21951565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5.2</a:t>
            </a:r>
            <a:r>
              <a:rPr kumimoji="1" lang="zh-CN" altLang="en-US" dirty="0"/>
              <a:t> </a:t>
            </a:r>
            <a:r>
              <a:rPr lang="en-US" dirty="0"/>
              <a:t>Linear Smoothers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pic>
        <p:nvPicPr>
          <p:cNvPr id="5" name="Picture 4"/>
          <p:cNvPicPr>
            <a:picLocks noChangeAspect="1"/>
          </p:cNvPicPr>
          <p:nvPr/>
        </p:nvPicPr>
        <p:blipFill>
          <a:blip r:embed="rId2"/>
          <a:stretch>
            <a:fillRect/>
          </a:stretch>
        </p:blipFill>
        <p:spPr>
          <a:xfrm>
            <a:off x="1314383" y="2013999"/>
            <a:ext cx="6629400" cy="1219200"/>
          </a:xfrm>
          <a:prstGeom prst="rect">
            <a:avLst/>
          </a:prstGeom>
        </p:spPr>
      </p:pic>
      <p:pic>
        <p:nvPicPr>
          <p:cNvPr id="6" name="Picture 5"/>
          <p:cNvPicPr>
            <a:picLocks noChangeAspect="1"/>
          </p:cNvPicPr>
          <p:nvPr/>
        </p:nvPicPr>
        <p:blipFill>
          <a:blip r:embed="rId3"/>
          <a:stretch>
            <a:fillRect/>
          </a:stretch>
        </p:blipFill>
        <p:spPr>
          <a:xfrm>
            <a:off x="1301683" y="2966499"/>
            <a:ext cx="6642100" cy="1739900"/>
          </a:xfrm>
          <a:prstGeom prst="rect">
            <a:avLst/>
          </a:prstGeom>
        </p:spPr>
      </p:pic>
      <p:pic>
        <p:nvPicPr>
          <p:cNvPr id="7" name="Picture 6"/>
          <p:cNvPicPr>
            <a:picLocks noChangeAspect="1"/>
          </p:cNvPicPr>
          <p:nvPr/>
        </p:nvPicPr>
        <p:blipFill>
          <a:blip r:embed="rId4"/>
          <a:stretch>
            <a:fillRect/>
          </a:stretch>
        </p:blipFill>
        <p:spPr>
          <a:xfrm>
            <a:off x="1314383" y="4706399"/>
            <a:ext cx="6629400" cy="952500"/>
          </a:xfrm>
          <a:prstGeom prst="rect">
            <a:avLst/>
          </a:prstGeom>
        </p:spPr>
      </p:pic>
    </p:spTree>
    <p:extLst>
      <p:ext uri="{BB962C8B-B14F-4D97-AF65-F5344CB8AC3E}">
        <p14:creationId xmlns:p14="http://schemas.microsoft.com/office/powerpoint/2010/main" val="11055525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5.2 Questions:</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altLang="zh-CN" sz="2000" dirty="0">
                <a:solidFill>
                  <a:schemeClr val="tx1"/>
                </a:solidFill>
              </a:rPr>
              <a:t>Q: What is a kernel estimator? </a:t>
            </a:r>
            <a:r>
              <a:rPr kumimoji="1" lang="en-US" altLang="zh-CN" sz="2000" dirty="0" smtClean="0">
                <a:solidFill>
                  <a:schemeClr val="tx1"/>
                </a:solidFill>
              </a:rPr>
              <a:t>(Brad)</a:t>
            </a:r>
          </a:p>
          <a:p>
            <a:pPr marL="457200" indent="-457200">
              <a:buFont typeface="Arial"/>
              <a:buChar char="•"/>
            </a:pPr>
            <a:endParaRPr kumimoji="1" lang="en-US" altLang="zh-CN" sz="2000" dirty="0">
              <a:solidFill>
                <a:schemeClr val="tx1"/>
              </a:solidFill>
            </a:endParaRPr>
          </a:p>
          <a:p>
            <a:pPr marL="457200" indent="-457200">
              <a:buFont typeface="Arial"/>
              <a:buChar char="•"/>
            </a:pPr>
            <a:r>
              <a:rPr kumimoji="1" lang="en-US" altLang="zh-CN" sz="2000" dirty="0" smtClean="0">
                <a:solidFill>
                  <a:schemeClr val="tx1"/>
                </a:solidFill>
              </a:rPr>
              <a:t>A:</a:t>
            </a:r>
            <a:r>
              <a:rPr kumimoji="1" lang="zh-CN" altLang="en-US" sz="2000" dirty="0" smtClean="0">
                <a:solidFill>
                  <a:schemeClr val="tx1"/>
                </a:solidFill>
              </a:rPr>
              <a:t> </a:t>
            </a:r>
            <a:r>
              <a:rPr kumimoji="1" lang="en-US" altLang="zh-CN" sz="2000" dirty="0">
                <a:solidFill>
                  <a:schemeClr val="tx1"/>
                </a:solidFill>
              </a:rPr>
              <a:t>In statistics, kernel density estimation (KDE) is a non-parametric way to estimate the probability density function of a random variable. Kernel density estimation is a fundamental data smoothing problem where inferences about the population are made, based on a finite data sample</a:t>
            </a:r>
            <a:r>
              <a:rPr kumimoji="1" lang="en-US" altLang="zh-CN" sz="2000" dirty="0" smtClean="0">
                <a:solidFill>
                  <a:schemeClr val="tx1"/>
                </a:solidFill>
              </a:rPr>
              <a:t>.</a:t>
            </a:r>
          </a:p>
          <a:p>
            <a:pPr marL="457200" indent="-457200">
              <a:buFont typeface="Arial"/>
              <a:buChar char="•"/>
            </a:pPr>
            <a:endParaRPr kumimoji="1" lang="en-US" altLang="zh-CN" sz="2000" dirty="0" smtClean="0">
              <a:solidFill>
                <a:schemeClr val="tx1"/>
              </a:solidFill>
            </a:endParaRPr>
          </a:p>
          <a:p>
            <a:pPr marL="457200" indent="-457200">
              <a:buFont typeface="Arial"/>
              <a:buChar char="•"/>
            </a:pPr>
            <a:endParaRPr kumimoji="1" lang="en-US" altLang="zh-CN" sz="2000" dirty="0">
              <a:solidFill>
                <a:schemeClr val="tx1"/>
              </a:solidFill>
            </a:endParaRPr>
          </a:p>
          <a:p>
            <a:pPr marL="457200" indent="-457200">
              <a:buFont typeface="Arial"/>
              <a:buChar char="•"/>
            </a:pPr>
            <a:endParaRPr kumimoji="1" lang="en-US" altLang="zh-CN" sz="2400" dirty="0" smtClean="0">
              <a:solidFill>
                <a:schemeClr val="tx1"/>
              </a:solidFill>
            </a:endParaRPr>
          </a:p>
          <a:p>
            <a:pPr marL="457200" indent="-457200">
              <a:buFont typeface="Arial"/>
              <a:buChar char="•"/>
            </a:pPr>
            <a:endParaRPr kumimoji="1" lang="en-US" altLang="zh-CN" sz="2000" dirty="0">
              <a:solidFill>
                <a:schemeClr val="tx1"/>
              </a:solidFill>
            </a:endParaRPr>
          </a:p>
          <a:p>
            <a:pPr marL="457200" indent="-457200">
              <a:buFont typeface="Arial"/>
              <a:buChar char="•"/>
            </a:pPr>
            <a:endParaRPr kumimoji="1" lang="en-US" altLang="zh-CN" sz="2000" dirty="0" smtClean="0">
              <a:solidFill>
                <a:schemeClr val="tx1"/>
              </a:solidFill>
            </a:endParaRPr>
          </a:p>
          <a:p>
            <a:pPr marL="457200" indent="-457200">
              <a:buFont typeface="Arial"/>
              <a:buChar char="•"/>
            </a:pPr>
            <a:endParaRPr kumimoji="1" lang="en-US" altLang="zh-CN" sz="2000" dirty="0">
              <a:solidFill>
                <a:schemeClr val="tx1"/>
              </a:solidFill>
            </a:endParaRPr>
          </a:p>
          <a:p>
            <a:pPr marL="457200" indent="-457200">
              <a:buFont typeface="Arial"/>
              <a:buChar char="•"/>
            </a:pPr>
            <a:r>
              <a:rPr kumimoji="1" lang="en-US" altLang="zh-CN" sz="2000" dirty="0" smtClean="0">
                <a:solidFill>
                  <a:schemeClr val="tx1"/>
                </a:solidFill>
              </a:rPr>
              <a:t>More</a:t>
            </a:r>
            <a:r>
              <a:rPr kumimoji="1" lang="zh-CN" altLang="en-US" sz="2000" dirty="0" smtClean="0">
                <a:solidFill>
                  <a:schemeClr val="tx1"/>
                </a:solidFill>
              </a:rPr>
              <a:t> </a:t>
            </a:r>
            <a:r>
              <a:rPr kumimoji="1" lang="en-US" altLang="zh-CN" sz="2000" dirty="0" smtClean="0">
                <a:solidFill>
                  <a:schemeClr val="tx1"/>
                </a:solidFill>
              </a:rPr>
              <a:t>information</a:t>
            </a:r>
            <a:r>
              <a:rPr kumimoji="1" lang="zh-CN" altLang="en-US" sz="2000" dirty="0" smtClean="0">
                <a:solidFill>
                  <a:schemeClr val="tx1"/>
                </a:solidFill>
              </a:rPr>
              <a:t> </a:t>
            </a:r>
            <a:r>
              <a:rPr kumimoji="1" lang="en-US" altLang="zh-CN" sz="2000" dirty="0" smtClean="0">
                <a:solidFill>
                  <a:schemeClr val="tx1"/>
                </a:solidFill>
              </a:rPr>
              <a:t>about</a:t>
            </a:r>
            <a:r>
              <a:rPr kumimoji="1" lang="zh-CN" altLang="en-US" sz="2000" dirty="0" smtClean="0">
                <a:solidFill>
                  <a:schemeClr val="tx1"/>
                </a:solidFill>
              </a:rPr>
              <a:t> </a:t>
            </a:r>
            <a:r>
              <a:rPr kumimoji="1" lang="en-US" altLang="zh-CN" sz="2000" dirty="0" smtClean="0">
                <a:solidFill>
                  <a:schemeClr val="tx1"/>
                </a:solidFill>
              </a:rPr>
              <a:t>kernel</a:t>
            </a:r>
            <a:r>
              <a:rPr kumimoji="1" lang="zh-CN" altLang="en-US" sz="2000" dirty="0" smtClean="0">
                <a:solidFill>
                  <a:schemeClr val="tx1"/>
                </a:solidFill>
              </a:rPr>
              <a:t> </a:t>
            </a:r>
            <a:r>
              <a:rPr kumimoji="1" lang="en-US" altLang="zh-CN" sz="2000" dirty="0" smtClean="0">
                <a:solidFill>
                  <a:schemeClr val="tx1"/>
                </a:solidFill>
              </a:rPr>
              <a:t>estimator</a:t>
            </a:r>
            <a:r>
              <a:rPr kumimoji="1" lang="zh-CN" altLang="en-US" sz="2000" dirty="0" smtClean="0">
                <a:solidFill>
                  <a:schemeClr val="tx1"/>
                </a:solidFill>
              </a:rPr>
              <a:t> </a:t>
            </a:r>
            <a:r>
              <a:rPr kumimoji="1" lang="en-US" altLang="zh-CN" sz="2000" dirty="0" smtClean="0">
                <a:solidFill>
                  <a:schemeClr val="tx1"/>
                </a:solidFill>
              </a:rPr>
              <a:t>can</a:t>
            </a:r>
            <a:r>
              <a:rPr kumimoji="1" lang="zh-CN" altLang="en-US" sz="2000" dirty="0" smtClean="0">
                <a:solidFill>
                  <a:schemeClr val="tx1"/>
                </a:solidFill>
              </a:rPr>
              <a:t> </a:t>
            </a:r>
            <a:r>
              <a:rPr kumimoji="1" lang="en-US" altLang="zh-CN" sz="2000" dirty="0" smtClean="0">
                <a:solidFill>
                  <a:schemeClr val="tx1"/>
                </a:solidFill>
              </a:rPr>
              <a:t>be</a:t>
            </a:r>
            <a:r>
              <a:rPr kumimoji="1" lang="zh-CN" altLang="en-US" sz="2000" dirty="0" smtClean="0">
                <a:solidFill>
                  <a:schemeClr val="tx1"/>
                </a:solidFill>
              </a:rPr>
              <a:t> </a:t>
            </a:r>
            <a:r>
              <a:rPr kumimoji="1" lang="en-US" altLang="zh-CN" sz="2000" dirty="0" smtClean="0">
                <a:solidFill>
                  <a:schemeClr val="tx1"/>
                </a:solidFill>
              </a:rPr>
              <a:t>found</a:t>
            </a:r>
            <a:r>
              <a:rPr kumimoji="1" lang="zh-CN" altLang="en-US" sz="2000" dirty="0" smtClean="0">
                <a:solidFill>
                  <a:schemeClr val="tx1"/>
                </a:solidFill>
              </a:rPr>
              <a:t> </a:t>
            </a:r>
            <a:r>
              <a:rPr kumimoji="1" lang="en-US" altLang="zh-CN" sz="2000" dirty="0" smtClean="0">
                <a:solidFill>
                  <a:schemeClr val="tx1"/>
                </a:solidFill>
              </a:rPr>
              <a:t>in</a:t>
            </a:r>
            <a:r>
              <a:rPr kumimoji="1" lang="zh-CN" altLang="en-US" sz="2000" dirty="0" smtClean="0">
                <a:solidFill>
                  <a:schemeClr val="tx1"/>
                </a:solidFill>
              </a:rPr>
              <a:t> </a:t>
            </a:r>
            <a:r>
              <a:rPr kumimoji="1" lang="en-US" altLang="zh-CN" sz="2000" dirty="0" smtClean="0">
                <a:solidFill>
                  <a:schemeClr val="tx1"/>
                </a:solidFill>
              </a:rPr>
              <a:t>Chapter</a:t>
            </a:r>
            <a:r>
              <a:rPr kumimoji="1" lang="zh-CN" altLang="en-US" sz="2000" dirty="0" smtClean="0">
                <a:solidFill>
                  <a:schemeClr val="tx1"/>
                </a:solidFill>
              </a:rPr>
              <a:t> </a:t>
            </a:r>
            <a:r>
              <a:rPr kumimoji="1" lang="en-US" altLang="zh-CN" sz="2000" dirty="0" smtClean="0">
                <a:solidFill>
                  <a:schemeClr val="tx1"/>
                </a:solidFill>
              </a:rPr>
              <a:t>6</a:t>
            </a:r>
            <a:r>
              <a:rPr kumimoji="1" lang="zh-CN" altLang="en-US" sz="2000" dirty="0" smtClean="0">
                <a:solidFill>
                  <a:schemeClr val="tx1"/>
                </a:solidFill>
              </a:rPr>
              <a:t> </a:t>
            </a:r>
            <a:r>
              <a:rPr kumimoji="1" lang="en-US" altLang="zh-CN" sz="2000" dirty="0" smtClean="0">
                <a:solidFill>
                  <a:schemeClr val="tx1"/>
                </a:solidFill>
              </a:rPr>
              <a:t>of</a:t>
            </a:r>
            <a:r>
              <a:rPr kumimoji="1" lang="zh-CN" altLang="en-US" sz="2000" dirty="0" smtClean="0">
                <a:solidFill>
                  <a:schemeClr val="tx1"/>
                </a:solidFill>
              </a:rPr>
              <a:t> </a:t>
            </a:r>
            <a:r>
              <a:rPr kumimoji="1" lang="en-US" altLang="zh-CN" sz="2000" dirty="0" smtClean="0">
                <a:solidFill>
                  <a:schemeClr val="tx1"/>
                </a:solidFill>
              </a:rPr>
              <a:t>this</a:t>
            </a:r>
            <a:r>
              <a:rPr kumimoji="1" lang="zh-CN" altLang="en-US" sz="2000" dirty="0" smtClean="0">
                <a:solidFill>
                  <a:schemeClr val="tx1"/>
                </a:solidFill>
              </a:rPr>
              <a:t> </a:t>
            </a:r>
            <a:r>
              <a:rPr kumimoji="1" lang="en-US" altLang="zh-CN" sz="2000" dirty="0" smtClean="0">
                <a:solidFill>
                  <a:schemeClr val="tx1"/>
                </a:solidFill>
              </a:rPr>
              <a:t>textbook</a:t>
            </a:r>
            <a:r>
              <a:rPr kumimoji="1" lang="zh-CN" altLang="en-US" sz="2000" dirty="0" smtClean="0">
                <a:solidFill>
                  <a:schemeClr val="tx1"/>
                </a:solidFill>
              </a:rPr>
              <a:t> </a:t>
            </a:r>
            <a:r>
              <a:rPr kumimoji="1" lang="en-US" altLang="zh-CN" sz="2000" dirty="0" smtClean="0">
                <a:solidFill>
                  <a:schemeClr val="tx1"/>
                </a:solidFill>
              </a:rPr>
              <a:t>(NP).</a:t>
            </a:r>
            <a:endParaRPr kumimoji="1" lang="en-US" altLang="zh-CN" sz="2000" dirty="0">
              <a:solidFill>
                <a:schemeClr val="tx1"/>
              </a:solidFill>
            </a:endParaRPr>
          </a:p>
          <a:p>
            <a:endParaRPr kumimoji="1" lang="zh-CN" altLang="en-US" sz="2000" dirty="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pic>
        <p:nvPicPr>
          <p:cNvPr id="5" name="图片 4"/>
          <p:cNvPicPr>
            <a:picLocks noChangeAspect="1"/>
          </p:cNvPicPr>
          <p:nvPr/>
        </p:nvPicPr>
        <p:blipFill>
          <a:blip r:embed="rId2"/>
          <a:stretch>
            <a:fillRect/>
          </a:stretch>
        </p:blipFill>
        <p:spPr>
          <a:xfrm>
            <a:off x="1126067" y="4050544"/>
            <a:ext cx="6917268" cy="1455612"/>
          </a:xfrm>
          <a:prstGeom prst="rect">
            <a:avLst/>
          </a:prstGeom>
        </p:spPr>
      </p:pic>
    </p:spTree>
    <p:extLst>
      <p:ext uri="{BB962C8B-B14F-4D97-AF65-F5344CB8AC3E}">
        <p14:creationId xmlns:p14="http://schemas.microsoft.com/office/powerpoint/2010/main" val="2499097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5.3</a:t>
            </a:r>
            <a:r>
              <a:rPr kumimoji="1" lang="zh-CN" altLang="en-US" dirty="0" smtClean="0"/>
              <a:t> </a:t>
            </a:r>
            <a:r>
              <a:rPr lang="en-US" dirty="0" smtClean="0"/>
              <a:t>Choosing </a:t>
            </a:r>
            <a:r>
              <a:rPr lang="en-US" dirty="0"/>
              <a:t>the Smoothing Parameter</a:t>
            </a:r>
          </a:p>
        </p:txBody>
      </p:sp>
      <p:sp>
        <p:nvSpPr>
          <p:cNvPr id="3" name="Text Placeholder 2"/>
          <p:cNvSpPr>
            <a:spLocks noGrp="1"/>
          </p:cNvSpPr>
          <p:nvPr>
            <p:ph type="body" idx="1"/>
          </p:nvPr>
        </p:nvSpPr>
        <p:spPr/>
        <p:txBody>
          <a:bodyPr/>
          <a:lstStyle/>
          <a:p>
            <a:pPr marL="457200" indent="-457200">
              <a:buFont typeface="Arial"/>
              <a:buChar char="•"/>
            </a:pPr>
            <a:r>
              <a:rPr kumimoji="1" lang="en-US" sz="2400" dirty="0" smtClean="0">
                <a:solidFill>
                  <a:schemeClr val="tx1"/>
                </a:solidFill>
              </a:rPr>
              <a:t>Risk (</a:t>
            </a:r>
            <a:r>
              <a:rPr kumimoji="1" lang="en-US" sz="2400" dirty="0">
                <a:solidFill>
                  <a:schemeClr val="tx1"/>
                </a:solidFill>
              </a:rPr>
              <a:t>mean squared error</a:t>
            </a:r>
            <a:r>
              <a:rPr kumimoji="1" lang="en-US" sz="2400" dirty="0" smtClean="0">
                <a:solidFill>
                  <a:schemeClr val="tx1"/>
                </a:solidFill>
              </a:rPr>
              <a:t>)</a:t>
            </a:r>
          </a:p>
          <a:p>
            <a:pPr marL="457200" indent="-457200">
              <a:buFont typeface="Arial"/>
              <a:buChar char="•"/>
            </a:pPr>
            <a:endParaRPr kumimoji="1" lang="en-US" sz="2400" dirty="0">
              <a:solidFill>
                <a:schemeClr val="tx1"/>
              </a:solidFill>
            </a:endParaRPr>
          </a:p>
          <a:p>
            <a:pPr marL="457200" indent="-457200">
              <a:buFont typeface="Arial"/>
              <a:buChar char="•"/>
            </a:pPr>
            <a:endParaRPr kumimoji="1" lang="en-US" sz="2400" dirty="0" smtClean="0">
              <a:solidFill>
                <a:schemeClr val="tx1"/>
              </a:solidFill>
            </a:endParaRPr>
          </a:p>
          <a:p>
            <a:pPr marL="457200" indent="-457200">
              <a:buFont typeface="Arial"/>
              <a:buChar char="•"/>
            </a:pPr>
            <a:r>
              <a:rPr kumimoji="1" lang="en-US" sz="2400" dirty="0" smtClean="0">
                <a:solidFill>
                  <a:schemeClr val="tx1"/>
                </a:solidFill>
              </a:rPr>
              <a:t>Training error (</a:t>
            </a:r>
            <a:r>
              <a:rPr kumimoji="1" lang="en-US" sz="2400" dirty="0">
                <a:solidFill>
                  <a:schemeClr val="tx1"/>
                </a:solidFill>
              </a:rPr>
              <a:t>average residual sums of squares</a:t>
            </a:r>
            <a:r>
              <a:rPr kumimoji="1" lang="en-US" sz="2400" dirty="0" smtClean="0">
                <a:solidFill>
                  <a:schemeClr val="tx1"/>
                </a:solidFill>
              </a:rPr>
              <a:t>)</a:t>
            </a:r>
            <a:endParaRPr lang="en-US" sz="1800" dirty="0">
              <a:solidFill>
                <a:schemeClr val="tx1"/>
              </a:solidFill>
            </a:endParaRPr>
          </a:p>
          <a:p>
            <a:pPr marL="914400" lvl="1" indent="-330200">
              <a:buClr>
                <a:srgbClr val="000000"/>
              </a:buClr>
              <a:buFont typeface="Courier New"/>
              <a:buChar char="o"/>
            </a:pPr>
            <a:r>
              <a:rPr lang="en-US" sz="1800" dirty="0">
                <a:solidFill>
                  <a:schemeClr val="tx1"/>
                </a:solidFill>
              </a:rPr>
              <a:t>Ideally, we would like to choose h to minimize R(h) but R(h) depends on the unknown function r(x). Instead, we will minimize an </a:t>
            </a:r>
            <a:r>
              <a:rPr lang="en-US" sz="1800" dirty="0" smtClean="0">
                <a:solidFill>
                  <a:schemeClr val="tx1"/>
                </a:solidFill>
              </a:rPr>
              <a:t>estimate </a:t>
            </a:r>
          </a:p>
          <a:p>
            <a:pPr marL="584200" lvl="1">
              <a:buClr>
                <a:srgbClr val="000000"/>
              </a:buClr>
            </a:pPr>
            <a:r>
              <a:rPr lang="en-US" sz="1800" dirty="0" smtClean="0">
                <a:solidFill>
                  <a:schemeClr val="tx1"/>
                </a:solidFill>
              </a:rPr>
              <a:t>             of </a:t>
            </a:r>
            <a:r>
              <a:rPr lang="en-US" sz="1800" dirty="0">
                <a:solidFill>
                  <a:schemeClr val="tx1"/>
                </a:solidFill>
              </a:rPr>
              <a:t>R(h). </a:t>
            </a:r>
          </a:p>
          <a:p>
            <a:pPr marL="914400" lvl="1" indent="-330200">
              <a:buClr>
                <a:srgbClr val="000000"/>
              </a:buClr>
              <a:buFont typeface="Courier New"/>
              <a:buChar char="o"/>
            </a:pPr>
            <a:r>
              <a:rPr lang="en-US" sz="1800" dirty="0">
                <a:solidFill>
                  <a:schemeClr val="tx1"/>
                </a:solidFill>
              </a:rPr>
              <a:t>As a first guess, we might use the average residual sums  of squares, also called the training </a:t>
            </a:r>
            <a:r>
              <a:rPr lang="en-US" sz="1800" dirty="0" smtClean="0">
                <a:solidFill>
                  <a:schemeClr val="tx1"/>
                </a:solidFill>
              </a:rPr>
              <a:t>error, to estimate R(h)</a:t>
            </a:r>
            <a:endParaRPr lang="en-US" sz="1800" dirty="0">
              <a:solidFill>
                <a:schemeClr val="tx1"/>
              </a:solidFill>
            </a:endParaRPr>
          </a:p>
          <a:p>
            <a:pPr marL="914400" lvl="1" indent="-330200">
              <a:buClr>
                <a:srgbClr val="000000"/>
              </a:buClr>
              <a:buFont typeface="Courier New"/>
              <a:buChar char="o"/>
            </a:pPr>
            <a:endParaRPr lang="en-US" sz="1800" dirty="0" smtClean="0">
              <a:solidFill>
                <a:schemeClr val="tx1"/>
              </a:solidFill>
            </a:endParaRPr>
          </a:p>
          <a:p>
            <a:pPr marL="914400" lvl="1" indent="-330200">
              <a:buClr>
                <a:srgbClr val="000000"/>
              </a:buClr>
              <a:buFont typeface="Courier New"/>
              <a:buChar char="o"/>
            </a:pPr>
            <a:endParaRPr lang="en-US" sz="1800" dirty="0">
              <a:solidFill>
                <a:schemeClr val="tx1"/>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pic>
        <p:nvPicPr>
          <p:cNvPr id="5" name="Picture 4"/>
          <p:cNvPicPr>
            <a:picLocks noChangeAspect="1"/>
          </p:cNvPicPr>
          <p:nvPr/>
        </p:nvPicPr>
        <p:blipFill>
          <a:blip r:embed="rId3"/>
          <a:stretch>
            <a:fillRect/>
          </a:stretch>
        </p:blipFill>
        <p:spPr>
          <a:xfrm>
            <a:off x="2895600" y="1993669"/>
            <a:ext cx="3352800" cy="7874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620779328"/>
              </p:ext>
            </p:extLst>
          </p:nvPr>
        </p:nvGraphicFramePr>
        <p:xfrm>
          <a:off x="1454252" y="3693609"/>
          <a:ext cx="486574" cy="355573"/>
        </p:xfrm>
        <a:graphic>
          <a:graphicData uri="http://schemas.openxmlformats.org/presentationml/2006/ole">
            <mc:AlternateContent xmlns:mc="http://schemas.openxmlformats.org/markup-compatibility/2006">
              <mc:Choice xmlns:v="urn:schemas-microsoft-com:vml" Requires="v">
                <p:oleObj spid="_x0000_s7206" name="Equation" r:id="rId4" imgW="330200" imgH="241300" progId="Equation.DSMT4">
                  <p:embed/>
                </p:oleObj>
              </mc:Choice>
              <mc:Fallback>
                <p:oleObj name="Equation" r:id="rId4" imgW="330200" imgH="241300" progId="Equation.DSMT4">
                  <p:embed/>
                  <p:pic>
                    <p:nvPicPr>
                      <p:cNvPr id="0" name=""/>
                      <p:cNvPicPr/>
                      <p:nvPr/>
                    </p:nvPicPr>
                    <p:blipFill>
                      <a:blip r:embed="rId5"/>
                      <a:stretch>
                        <a:fillRect/>
                      </a:stretch>
                    </p:blipFill>
                    <p:spPr>
                      <a:xfrm>
                        <a:off x="1454252" y="3693609"/>
                        <a:ext cx="486574" cy="355573"/>
                      </a:xfrm>
                      <a:prstGeom prst="rect">
                        <a:avLst/>
                      </a:prstGeom>
                    </p:spPr>
                  </p:pic>
                </p:oleObj>
              </mc:Fallback>
            </mc:AlternateContent>
          </a:graphicData>
        </a:graphic>
      </p:graphicFrame>
      <p:pic>
        <p:nvPicPr>
          <p:cNvPr id="8" name="Picture 7"/>
          <p:cNvPicPr>
            <a:picLocks noChangeAspect="1"/>
          </p:cNvPicPr>
          <p:nvPr/>
        </p:nvPicPr>
        <p:blipFill>
          <a:blip r:embed="rId6"/>
          <a:stretch>
            <a:fillRect/>
          </a:stretch>
        </p:blipFill>
        <p:spPr>
          <a:xfrm>
            <a:off x="2895600" y="4614444"/>
            <a:ext cx="4495800" cy="698500"/>
          </a:xfrm>
          <a:prstGeom prst="rect">
            <a:avLst/>
          </a:prstGeom>
        </p:spPr>
      </p:pic>
    </p:spTree>
    <p:extLst>
      <p:ext uri="{BB962C8B-B14F-4D97-AF65-F5344CB8AC3E}">
        <p14:creationId xmlns:p14="http://schemas.microsoft.com/office/powerpoint/2010/main" val="27493856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5.3</a:t>
            </a:r>
            <a:r>
              <a:rPr kumimoji="1" lang="zh-CN" altLang="en-US" dirty="0"/>
              <a:t> </a:t>
            </a:r>
            <a:r>
              <a:rPr lang="en-US" dirty="0"/>
              <a:t>Choosing the Smoothing Parameter</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pic>
        <p:nvPicPr>
          <p:cNvPr id="5" name="Picture 4"/>
          <p:cNvPicPr>
            <a:picLocks noChangeAspect="1"/>
          </p:cNvPicPr>
          <p:nvPr/>
        </p:nvPicPr>
        <p:blipFill>
          <a:blip r:embed="rId2"/>
          <a:stretch>
            <a:fillRect/>
          </a:stretch>
        </p:blipFill>
        <p:spPr>
          <a:xfrm>
            <a:off x="1206500" y="1744077"/>
            <a:ext cx="6731000" cy="2051455"/>
          </a:xfrm>
          <a:prstGeom prst="rect">
            <a:avLst/>
          </a:prstGeom>
        </p:spPr>
      </p:pic>
      <p:pic>
        <p:nvPicPr>
          <p:cNvPr id="6" name="Picture 5"/>
          <p:cNvPicPr>
            <a:picLocks noChangeAspect="1"/>
          </p:cNvPicPr>
          <p:nvPr/>
        </p:nvPicPr>
        <p:blipFill>
          <a:blip r:embed="rId3"/>
          <a:stretch>
            <a:fillRect/>
          </a:stretch>
        </p:blipFill>
        <p:spPr>
          <a:xfrm>
            <a:off x="1219200" y="4045320"/>
            <a:ext cx="6718300" cy="2287813"/>
          </a:xfrm>
          <a:prstGeom prst="rect">
            <a:avLst/>
          </a:prstGeom>
        </p:spPr>
      </p:pic>
    </p:spTree>
    <p:extLst>
      <p:ext uri="{BB962C8B-B14F-4D97-AF65-F5344CB8AC3E}">
        <p14:creationId xmlns:p14="http://schemas.microsoft.com/office/powerpoint/2010/main" val="31716646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5.3 Questions:</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altLang="zh-CN" sz="2400" dirty="0">
                <a:solidFill>
                  <a:schemeClr val="tx1"/>
                </a:solidFill>
              </a:rPr>
              <a:t>Q: Can you write out the algorithm (with loops) to calculate Formula 5.35 for Theorem 5.34? </a:t>
            </a:r>
            <a:r>
              <a:rPr kumimoji="1" lang="en-US" altLang="zh-CN" sz="2400" dirty="0" smtClean="0">
                <a:solidFill>
                  <a:schemeClr val="tx1"/>
                </a:solidFill>
              </a:rPr>
              <a:t>(Grace)</a:t>
            </a:r>
          </a:p>
          <a:p>
            <a:pPr marL="457200" indent="-457200">
              <a:buFont typeface="Arial"/>
              <a:buChar char="•"/>
            </a:pPr>
            <a:endParaRPr kumimoji="1" lang="en-US" altLang="zh-CN" sz="2400" dirty="0">
              <a:solidFill>
                <a:schemeClr val="tx1"/>
              </a:solidFill>
            </a:endParaRPr>
          </a:p>
          <a:p>
            <a:pPr marL="457200" indent="-457200">
              <a:buFont typeface="Arial"/>
              <a:buChar char="•"/>
            </a:pPr>
            <a:r>
              <a:rPr kumimoji="1" lang="en-US" altLang="zh-CN" sz="2400" dirty="0" smtClean="0">
                <a:solidFill>
                  <a:schemeClr val="tx1"/>
                </a:solidFill>
              </a:rPr>
              <a:t>A: Actually this may be pretty straightforward. We can just sum the square terms together by one loop. (Blackboard.)</a:t>
            </a:r>
          </a:p>
          <a:p>
            <a:pPr marL="457200" indent="-457200">
              <a:buFont typeface="Arial"/>
              <a:buChar char="•"/>
            </a:pPr>
            <a:endParaRPr kumimoji="1" lang="en-US" altLang="zh-CN" sz="2400" dirty="0">
              <a:solidFill>
                <a:schemeClr val="tx1"/>
              </a:solidFill>
            </a:endParaRPr>
          </a:p>
          <a:p>
            <a:pPr marL="457200" indent="-457200">
              <a:buFont typeface="Arial"/>
              <a:buChar char="•"/>
            </a:pPr>
            <a:endParaRPr kumimoji="1" lang="en-US" altLang="zh-CN" sz="2400" dirty="0">
              <a:solidFill>
                <a:schemeClr val="tx1"/>
              </a:solidFill>
            </a:endParaRPr>
          </a:p>
          <a:p>
            <a:endParaRPr kumimoji="1" lang="zh-CN" altLang="en-US" dirty="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spTree>
    <p:extLst>
      <p:ext uri="{BB962C8B-B14F-4D97-AF65-F5344CB8AC3E}">
        <p14:creationId xmlns:p14="http://schemas.microsoft.com/office/powerpoint/2010/main" val="3792331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5</a:t>
            </a:r>
            <a:r>
              <a:rPr kumimoji="1" lang="en-US" altLang="en-US" dirty="0" smtClean="0"/>
              <a:t>.4</a:t>
            </a:r>
            <a:r>
              <a:rPr kumimoji="1" lang="zh-CN" altLang="en-US" dirty="0" smtClean="0"/>
              <a:t> </a:t>
            </a:r>
            <a:r>
              <a:rPr lang="en-US" altLang="zh-CN" dirty="0" smtClean="0"/>
              <a:t>Local Regression</a:t>
            </a:r>
            <a:endParaRPr lang="en-US" dirty="0"/>
          </a:p>
        </p:txBody>
      </p:sp>
      <p:sp>
        <p:nvSpPr>
          <p:cNvPr id="3" name="Text Placeholder 2"/>
          <p:cNvSpPr>
            <a:spLocks noGrp="1"/>
          </p:cNvSpPr>
          <p:nvPr>
            <p:ph type="body" idx="1"/>
          </p:nvPr>
        </p:nvSpPr>
        <p:spPr/>
        <p:txBody>
          <a:bodyPr/>
          <a:lstStyle/>
          <a:p>
            <a:pPr marL="457200" indent="-457200">
              <a:buFont typeface="Arial"/>
              <a:buChar char="•"/>
            </a:pPr>
            <a:r>
              <a:rPr kumimoji="1" lang="en-US" sz="2400" dirty="0" smtClean="0">
                <a:solidFill>
                  <a:schemeClr val="tx1"/>
                </a:solidFill>
              </a:rPr>
              <a:t>Local nonparametric regression</a:t>
            </a:r>
          </a:p>
          <a:p>
            <a:pPr marL="914400" lvl="1" indent="-330200">
              <a:buClr>
                <a:srgbClr val="000000"/>
              </a:buClr>
              <a:buFont typeface="Courier New"/>
              <a:buChar char="o"/>
            </a:pPr>
            <a:r>
              <a:rPr lang="en-US" sz="1800" dirty="0" smtClean="0">
                <a:solidFill>
                  <a:schemeClr val="tx1"/>
                </a:solidFill>
              </a:rPr>
              <a:t>Suppose that            is scalar and consider the regression model (5.1). In this section we consider estimators of r(x) obtained by taking a weighted </a:t>
            </a:r>
            <a:r>
              <a:rPr lang="en-US" sz="1800" dirty="0">
                <a:solidFill>
                  <a:schemeClr val="tx1"/>
                </a:solidFill>
              </a:rPr>
              <a:t>average of the </a:t>
            </a:r>
            <a:r>
              <a:rPr lang="en-US" sz="1800" dirty="0" smtClean="0">
                <a:solidFill>
                  <a:schemeClr val="tx1"/>
                </a:solidFill>
              </a:rPr>
              <a:t>        giving </a:t>
            </a:r>
            <a:r>
              <a:rPr lang="en-US" sz="1800" dirty="0">
                <a:solidFill>
                  <a:schemeClr val="tx1"/>
                </a:solidFill>
              </a:rPr>
              <a:t>higher weight to those points near x. We begin with the kernel regression estimator.</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pic>
        <p:nvPicPr>
          <p:cNvPr id="5" name="Picture 4"/>
          <p:cNvPicPr>
            <a:picLocks noChangeAspect="1"/>
          </p:cNvPicPr>
          <p:nvPr/>
        </p:nvPicPr>
        <p:blipFill>
          <a:blip r:embed="rId2"/>
          <a:stretch>
            <a:fillRect/>
          </a:stretch>
        </p:blipFill>
        <p:spPr>
          <a:xfrm>
            <a:off x="1431691" y="3348634"/>
            <a:ext cx="6680200" cy="2984500"/>
          </a:xfrm>
          <a:prstGeom prst="rect">
            <a:avLst/>
          </a:prstGeom>
        </p:spPr>
      </p:pic>
      <p:pic>
        <p:nvPicPr>
          <p:cNvPr id="6" name="Picture 5"/>
          <p:cNvPicPr>
            <a:picLocks noChangeAspect="1"/>
          </p:cNvPicPr>
          <p:nvPr/>
        </p:nvPicPr>
        <p:blipFill>
          <a:blip r:embed="rId3"/>
          <a:stretch>
            <a:fillRect/>
          </a:stretch>
        </p:blipFill>
        <p:spPr>
          <a:xfrm>
            <a:off x="2855963" y="2060604"/>
            <a:ext cx="635000" cy="254000"/>
          </a:xfrm>
          <a:prstGeom prst="rect">
            <a:avLst/>
          </a:prstGeom>
        </p:spPr>
      </p:pic>
      <p:pic>
        <p:nvPicPr>
          <p:cNvPr id="7" name="Picture 6"/>
          <p:cNvPicPr>
            <a:picLocks noChangeAspect="1"/>
          </p:cNvPicPr>
          <p:nvPr/>
        </p:nvPicPr>
        <p:blipFill>
          <a:blip r:embed="rId4"/>
          <a:stretch>
            <a:fillRect/>
          </a:stretch>
        </p:blipFill>
        <p:spPr>
          <a:xfrm>
            <a:off x="3937535" y="2632930"/>
            <a:ext cx="457864" cy="263661"/>
          </a:xfrm>
          <a:prstGeom prst="rect">
            <a:avLst/>
          </a:prstGeom>
        </p:spPr>
      </p:pic>
    </p:spTree>
    <p:extLst>
      <p:ext uri="{BB962C8B-B14F-4D97-AF65-F5344CB8AC3E}">
        <p14:creationId xmlns:p14="http://schemas.microsoft.com/office/powerpoint/2010/main" val="28754604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a:t>
            </a:r>
            <a:r>
              <a:rPr kumimoji="1" lang="en-US" altLang="en-US" dirty="0"/>
              <a:t>.4</a:t>
            </a:r>
            <a:r>
              <a:rPr kumimoji="1" lang="zh-CN" altLang="en-US" dirty="0"/>
              <a:t> </a:t>
            </a:r>
            <a:r>
              <a:rPr lang="en-US" altLang="zh-CN" dirty="0"/>
              <a:t>Local Regression</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pic>
        <p:nvPicPr>
          <p:cNvPr id="5" name="Picture 4"/>
          <p:cNvPicPr>
            <a:picLocks noChangeAspect="1"/>
          </p:cNvPicPr>
          <p:nvPr/>
        </p:nvPicPr>
        <p:blipFill>
          <a:blip r:embed="rId2"/>
          <a:stretch>
            <a:fillRect/>
          </a:stretch>
        </p:blipFill>
        <p:spPr>
          <a:xfrm>
            <a:off x="799163" y="1417935"/>
            <a:ext cx="7549241" cy="5277847"/>
          </a:xfrm>
          <a:prstGeom prst="rect">
            <a:avLst/>
          </a:prstGeom>
        </p:spPr>
      </p:pic>
    </p:spTree>
    <p:extLst>
      <p:ext uri="{BB962C8B-B14F-4D97-AF65-F5344CB8AC3E}">
        <p14:creationId xmlns:p14="http://schemas.microsoft.com/office/powerpoint/2010/main" val="36980662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5.0</a:t>
            </a:r>
            <a:r>
              <a:rPr kumimoji="1" lang="zh-CN" altLang="en-US" dirty="0"/>
              <a:t> </a:t>
            </a:r>
            <a:r>
              <a:rPr lang="en-US" altLang="zh-CN" dirty="0"/>
              <a:t>Nonparametric Regression</a:t>
            </a:r>
            <a:endParaRPr kumimoji="1" lang="zh-CN" altLang="en-US" dirty="0"/>
          </a:p>
        </p:txBody>
      </p:sp>
      <p:sp>
        <p:nvSpPr>
          <p:cNvPr id="3" name="文本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pic>
        <p:nvPicPr>
          <p:cNvPr id="5" name="图片 4" descr="Screen Shot 2015-04-13 at 11.1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01" y="1836843"/>
            <a:ext cx="8129599" cy="2156602"/>
          </a:xfrm>
          <a:prstGeom prst="rect">
            <a:avLst/>
          </a:prstGeom>
        </p:spPr>
      </p:pic>
      <p:pic>
        <p:nvPicPr>
          <p:cNvPr id="6" name="图片 5" descr="Screen Shot 2015-04-13 at 11.24.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01" y="4478943"/>
            <a:ext cx="5197122" cy="2088957"/>
          </a:xfrm>
          <a:prstGeom prst="rect">
            <a:avLst/>
          </a:prstGeom>
        </p:spPr>
      </p:pic>
      <p:pic>
        <p:nvPicPr>
          <p:cNvPr id="7" name="图片 6" descr="Screen Shot 2015-04-13 at 11.25.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883" y="4478943"/>
            <a:ext cx="2001917" cy="2088957"/>
          </a:xfrm>
          <a:prstGeom prst="rect">
            <a:avLst/>
          </a:prstGeom>
        </p:spPr>
      </p:pic>
    </p:spTree>
    <p:extLst>
      <p:ext uri="{BB962C8B-B14F-4D97-AF65-F5344CB8AC3E}">
        <p14:creationId xmlns:p14="http://schemas.microsoft.com/office/powerpoint/2010/main" val="7188988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5.4 Questions:</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altLang="zh-CN" sz="2400" dirty="0">
                <a:solidFill>
                  <a:schemeClr val="tx1"/>
                </a:solidFill>
              </a:rPr>
              <a:t>Q:  I'm having trouble parsing Equation (5.45). Can you point out the bias and variance terms and comment on the weighting (if there is any)? </a:t>
            </a:r>
            <a:r>
              <a:rPr kumimoji="1" lang="en-US" altLang="zh-CN" sz="2400" dirty="0" smtClean="0">
                <a:solidFill>
                  <a:schemeClr val="tx1"/>
                </a:solidFill>
              </a:rPr>
              <a:t>(Brendan)</a:t>
            </a:r>
          </a:p>
          <a:p>
            <a:pPr marL="457200" indent="-457200">
              <a:buFont typeface="Arial"/>
              <a:buChar char="•"/>
            </a:pPr>
            <a:endParaRPr kumimoji="1" lang="en-US" altLang="zh-CN" sz="2400" dirty="0">
              <a:solidFill>
                <a:schemeClr val="tx1"/>
              </a:solidFill>
            </a:endParaRPr>
          </a:p>
          <a:p>
            <a:pPr marL="457200" indent="-457200">
              <a:buFont typeface="Arial"/>
              <a:buChar char="•"/>
            </a:pPr>
            <a:r>
              <a:rPr kumimoji="1" lang="en-US" altLang="zh-CN" sz="2400" dirty="0" smtClean="0">
                <a:solidFill>
                  <a:schemeClr val="tx1"/>
                </a:solidFill>
              </a:rPr>
              <a:t>Q: Page 73 says “The first term in (5.45) is the squared bias and the second term is the variance”. Could you explain it a bit further? (</a:t>
            </a:r>
            <a:r>
              <a:rPr kumimoji="1" lang="en-US" altLang="zh-CN" sz="2400" dirty="0" err="1" smtClean="0">
                <a:solidFill>
                  <a:schemeClr val="tx1"/>
                </a:solidFill>
              </a:rPr>
              <a:t>Yifang</a:t>
            </a:r>
            <a:r>
              <a:rPr kumimoji="1" lang="en-US" altLang="zh-CN" sz="2400" dirty="0" smtClean="0">
                <a:solidFill>
                  <a:schemeClr val="tx1"/>
                </a:solidFill>
              </a:rPr>
              <a:t>)</a:t>
            </a:r>
            <a:endParaRPr kumimoji="1" lang="en-US" altLang="zh-CN" sz="2400" dirty="0">
              <a:solidFill>
                <a:schemeClr val="tx1"/>
              </a:solidFill>
            </a:endParaRPr>
          </a:p>
          <a:p>
            <a:endParaRPr kumimoji="1" lang="zh-CN" altLang="en-US" dirty="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spTree>
    <p:extLst>
      <p:ext uri="{BB962C8B-B14F-4D97-AF65-F5344CB8AC3E}">
        <p14:creationId xmlns:p14="http://schemas.microsoft.com/office/powerpoint/2010/main" val="33136798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a:t>
            </a:r>
            <a:r>
              <a:rPr kumimoji="1" lang="en-US" altLang="en-US" dirty="0"/>
              <a:t>.4</a:t>
            </a:r>
            <a:r>
              <a:rPr kumimoji="1" lang="zh-CN" altLang="en-US" dirty="0"/>
              <a:t> </a:t>
            </a:r>
            <a:r>
              <a:rPr lang="en-US" altLang="zh-CN" dirty="0"/>
              <a:t>Local Regression</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pic>
        <p:nvPicPr>
          <p:cNvPr id="5" name="Picture 4"/>
          <p:cNvPicPr>
            <a:picLocks noChangeAspect="1"/>
          </p:cNvPicPr>
          <p:nvPr/>
        </p:nvPicPr>
        <p:blipFill>
          <a:blip r:embed="rId2"/>
          <a:stretch>
            <a:fillRect/>
          </a:stretch>
        </p:blipFill>
        <p:spPr>
          <a:xfrm>
            <a:off x="713539" y="1417936"/>
            <a:ext cx="7691948" cy="5149964"/>
          </a:xfrm>
          <a:prstGeom prst="rect">
            <a:avLst/>
          </a:prstGeom>
        </p:spPr>
      </p:pic>
    </p:spTree>
    <p:extLst>
      <p:ext uri="{BB962C8B-B14F-4D97-AF65-F5344CB8AC3E}">
        <p14:creationId xmlns:p14="http://schemas.microsoft.com/office/powerpoint/2010/main" val="961321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5.5 </a:t>
            </a:r>
            <a:r>
              <a:rPr lang="en-US" altLang="zh-CN" dirty="0"/>
              <a:t>Penalized Regression, Regularization and Splines</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altLang="zh-CN" sz="2400" dirty="0">
                <a:solidFill>
                  <a:schemeClr val="tx1"/>
                </a:solidFill>
              </a:rPr>
              <a:t>Q: How is a roughness penalty determined? (</a:t>
            </a:r>
            <a:r>
              <a:rPr kumimoji="1" lang="en-US" altLang="zh-CN" sz="2400" dirty="0" smtClean="0">
                <a:solidFill>
                  <a:schemeClr val="tx1"/>
                </a:solidFill>
              </a:rPr>
              <a:t>Brad)</a:t>
            </a:r>
          </a:p>
          <a:p>
            <a:pPr marL="457200" indent="-457200">
              <a:buFont typeface="Arial"/>
              <a:buChar char="•"/>
            </a:pPr>
            <a:endParaRPr kumimoji="1" lang="en-US" altLang="zh-CN" sz="2400" dirty="0">
              <a:solidFill>
                <a:schemeClr val="tx1"/>
              </a:solidFill>
            </a:endParaRPr>
          </a:p>
          <a:p>
            <a:pPr marL="457200" indent="-457200">
              <a:buFont typeface="Arial"/>
              <a:buChar char="•"/>
            </a:pPr>
            <a:r>
              <a:rPr kumimoji="1" lang="en-US" altLang="zh-CN" sz="2400" dirty="0">
                <a:solidFill>
                  <a:schemeClr val="tx1"/>
                </a:solidFill>
              </a:rPr>
              <a:t>A: It actually depends on your choice. Any function that results in better results could be the roughness penalty. For example, Cubic splines are the most common splines used in practice.</a:t>
            </a:r>
          </a:p>
          <a:p>
            <a:endParaRPr kumimoji="1" lang="zh-CN" altLang="en-US" dirty="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spTree>
    <p:extLst>
      <p:ext uri="{BB962C8B-B14F-4D97-AF65-F5344CB8AC3E}">
        <p14:creationId xmlns:p14="http://schemas.microsoft.com/office/powerpoint/2010/main" val="33538390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5</a:t>
            </a:r>
            <a:r>
              <a:rPr kumimoji="1" lang="en-US" altLang="en-US" dirty="0" smtClean="0"/>
              <a:t>.5</a:t>
            </a:r>
            <a:r>
              <a:rPr kumimoji="1" lang="zh-CN" altLang="en-US" dirty="0" smtClean="0"/>
              <a:t> </a:t>
            </a:r>
            <a:r>
              <a:rPr lang="en-US" dirty="0" smtClean="0"/>
              <a:t>Penalized </a:t>
            </a:r>
            <a:r>
              <a:rPr lang="en-US" dirty="0"/>
              <a:t>Regression, Regularization and Splines</a:t>
            </a:r>
          </a:p>
        </p:txBody>
      </p:sp>
      <p:sp>
        <p:nvSpPr>
          <p:cNvPr id="3" name="Text Placeholder 2"/>
          <p:cNvSpPr>
            <a:spLocks noGrp="1"/>
          </p:cNvSpPr>
          <p:nvPr>
            <p:ph type="body" idx="1"/>
          </p:nvPr>
        </p:nvSpPr>
        <p:spPr/>
        <p:txBody>
          <a:bodyPr/>
          <a:lstStyle/>
          <a:p>
            <a:pPr marL="457200" indent="-457200">
              <a:buFont typeface="Arial"/>
              <a:buChar char="•"/>
            </a:pPr>
            <a:endParaRPr kumimoji="1" lang="en-US" sz="2400" dirty="0" smtClean="0">
              <a:solidFill>
                <a:schemeClr val="tx1"/>
              </a:solidFill>
            </a:endParaRPr>
          </a:p>
          <a:p>
            <a:pPr marL="457200" indent="-457200">
              <a:buFont typeface="Arial"/>
              <a:buChar char="•"/>
            </a:pPr>
            <a:endParaRPr kumimoji="1" lang="en-US" sz="2400" dirty="0">
              <a:solidFill>
                <a:schemeClr val="tx1"/>
              </a:solidFill>
            </a:endParaRPr>
          </a:p>
          <a:p>
            <a:pPr marL="457200" indent="-457200">
              <a:buFont typeface="Arial"/>
              <a:buChar char="•"/>
            </a:pPr>
            <a:endParaRPr kumimoji="1" lang="en-US" sz="2400" dirty="0" smtClean="0">
              <a:solidFill>
                <a:schemeClr val="tx1"/>
              </a:solidFill>
            </a:endParaRPr>
          </a:p>
          <a:p>
            <a:pPr marL="457200" indent="-457200">
              <a:buFont typeface="Arial"/>
              <a:buChar char="•"/>
            </a:pPr>
            <a:endParaRPr kumimoji="1" lang="en-US" sz="2400" dirty="0">
              <a:solidFill>
                <a:schemeClr val="tx1"/>
              </a:solidFill>
            </a:endParaRPr>
          </a:p>
          <a:p>
            <a:pPr marL="457200" indent="-457200">
              <a:buFont typeface="Arial"/>
              <a:buChar char="•"/>
            </a:pPr>
            <a:endParaRPr kumimoji="1" lang="en-US" sz="2400" dirty="0" smtClean="0">
              <a:solidFill>
                <a:schemeClr val="tx1"/>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pic>
        <p:nvPicPr>
          <p:cNvPr id="5" name="Picture 4"/>
          <p:cNvPicPr>
            <a:picLocks noChangeAspect="1"/>
          </p:cNvPicPr>
          <p:nvPr/>
        </p:nvPicPr>
        <p:blipFill>
          <a:blip r:embed="rId2"/>
          <a:stretch>
            <a:fillRect/>
          </a:stretch>
        </p:blipFill>
        <p:spPr>
          <a:xfrm>
            <a:off x="457200" y="1600200"/>
            <a:ext cx="8229600" cy="2095450"/>
          </a:xfrm>
          <a:prstGeom prst="rect">
            <a:avLst/>
          </a:prstGeom>
        </p:spPr>
      </p:pic>
      <p:pic>
        <p:nvPicPr>
          <p:cNvPr id="6" name="Picture 5"/>
          <p:cNvPicPr>
            <a:picLocks noChangeAspect="1"/>
          </p:cNvPicPr>
          <p:nvPr/>
        </p:nvPicPr>
        <p:blipFill>
          <a:blip r:embed="rId3"/>
          <a:stretch>
            <a:fillRect/>
          </a:stretch>
        </p:blipFill>
        <p:spPr>
          <a:xfrm>
            <a:off x="457200" y="3576544"/>
            <a:ext cx="8229600" cy="1665104"/>
          </a:xfrm>
          <a:prstGeom prst="rect">
            <a:avLst/>
          </a:prstGeom>
        </p:spPr>
      </p:pic>
    </p:spTree>
    <p:extLst>
      <p:ext uri="{BB962C8B-B14F-4D97-AF65-F5344CB8AC3E}">
        <p14:creationId xmlns:p14="http://schemas.microsoft.com/office/powerpoint/2010/main" val="23601718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5.5 Questions:</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altLang="zh-CN" sz="2400" dirty="0">
                <a:solidFill>
                  <a:schemeClr val="tx1"/>
                </a:solidFill>
              </a:rPr>
              <a:t>Q: Both penalized regression and splines are used to smooth the regression functions. How are they related? Is splines one type of penalized regression? (</a:t>
            </a:r>
            <a:r>
              <a:rPr kumimoji="1" lang="en-US" altLang="zh-CN" sz="2400" dirty="0" err="1">
                <a:solidFill>
                  <a:schemeClr val="tx1"/>
                </a:solidFill>
              </a:rPr>
              <a:t>Yuankai</a:t>
            </a:r>
            <a:r>
              <a:rPr kumimoji="1" lang="en-US" altLang="zh-CN" sz="2400" dirty="0" smtClean="0">
                <a:solidFill>
                  <a:schemeClr val="tx1"/>
                </a:solidFill>
              </a:rPr>
              <a:t>)</a:t>
            </a:r>
          </a:p>
          <a:p>
            <a:pPr marL="457200" indent="-457200">
              <a:buFont typeface="Arial"/>
              <a:buChar char="•"/>
            </a:pPr>
            <a:endParaRPr kumimoji="1" lang="en-US" altLang="zh-CN" sz="2400" dirty="0">
              <a:solidFill>
                <a:schemeClr val="tx1"/>
              </a:solidFill>
            </a:endParaRPr>
          </a:p>
          <a:p>
            <a:pPr marL="457200" indent="-457200">
              <a:buFont typeface="Arial"/>
              <a:buChar char="•"/>
            </a:pPr>
            <a:r>
              <a:rPr kumimoji="1" lang="en-US" altLang="zh-CN" sz="2400" dirty="0">
                <a:solidFill>
                  <a:schemeClr val="tx1"/>
                </a:solidFill>
              </a:rPr>
              <a:t>A: The penalized regression is a </a:t>
            </a:r>
            <a:r>
              <a:rPr kumimoji="1" lang="en-US" altLang="zh-CN" sz="2400" b="1" dirty="0">
                <a:solidFill>
                  <a:srgbClr val="0000FF"/>
                </a:solidFill>
              </a:rPr>
              <a:t>framework</a:t>
            </a:r>
            <a:r>
              <a:rPr kumimoji="1" lang="en-US" altLang="zh-CN" sz="2400" dirty="0">
                <a:solidFill>
                  <a:schemeClr val="tx1"/>
                </a:solidFill>
              </a:rPr>
              <a:t> to minimize the penalized sums of squares defined in 5.70. A spline is a special piecewise </a:t>
            </a:r>
            <a:r>
              <a:rPr kumimoji="1" lang="en-US" altLang="zh-CN" sz="2400" b="1" dirty="0">
                <a:solidFill>
                  <a:srgbClr val="0000FF"/>
                </a:solidFill>
              </a:rPr>
              <a:t>polynomial</a:t>
            </a:r>
            <a:r>
              <a:rPr kumimoji="1" lang="en-US" altLang="zh-CN" sz="2400" dirty="0">
                <a:solidFill>
                  <a:schemeClr val="tx1"/>
                </a:solidFill>
              </a:rPr>
              <a:t>. By using spline, we can do the penalized regression. Spline(a polynomial) is not one type of penalized regression(a framework). Spline is more like a tool that can be used to do the penalized regression.</a:t>
            </a:r>
          </a:p>
          <a:p>
            <a:endParaRPr kumimoji="1" lang="zh-CN" altLang="en-US" dirty="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spTree>
    <p:extLst>
      <p:ext uri="{BB962C8B-B14F-4D97-AF65-F5344CB8AC3E}">
        <p14:creationId xmlns:p14="http://schemas.microsoft.com/office/powerpoint/2010/main" val="31701035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5</a:t>
            </a:r>
            <a:r>
              <a:rPr kumimoji="1" lang="en-US" altLang="en-US" dirty="0" smtClean="0"/>
              <a:t>.5</a:t>
            </a:r>
            <a:r>
              <a:rPr kumimoji="1" lang="zh-CN" altLang="en-US" dirty="0" smtClean="0"/>
              <a:t> </a:t>
            </a:r>
            <a:r>
              <a:rPr lang="en-US" dirty="0" smtClean="0"/>
              <a:t>Penalized </a:t>
            </a:r>
            <a:r>
              <a:rPr lang="en-US" dirty="0"/>
              <a:t>Regression, Regularization and Splines</a:t>
            </a:r>
          </a:p>
        </p:txBody>
      </p:sp>
      <p:sp>
        <p:nvSpPr>
          <p:cNvPr id="3" name="Text Placeholder 2"/>
          <p:cNvSpPr>
            <a:spLocks noGrp="1"/>
          </p:cNvSpPr>
          <p:nvPr>
            <p:ph type="body" idx="1"/>
          </p:nvPr>
        </p:nvSpPr>
        <p:spPr/>
        <p:txBody>
          <a:bodyPr/>
          <a:lstStyle/>
          <a:p>
            <a:pPr marL="457200" indent="-457200">
              <a:buFont typeface="Arial"/>
              <a:buChar char="•"/>
            </a:pPr>
            <a:r>
              <a:rPr kumimoji="1" lang="en-US" sz="2400" dirty="0" smtClean="0">
                <a:solidFill>
                  <a:schemeClr val="tx1"/>
                </a:solidFill>
              </a:rPr>
              <a:t>We </a:t>
            </a:r>
            <a:r>
              <a:rPr kumimoji="1" lang="en-US" sz="2400" dirty="0">
                <a:solidFill>
                  <a:schemeClr val="tx1"/>
                </a:solidFill>
              </a:rPr>
              <a:t>now introduce a different basis for the set of natural splines called the </a:t>
            </a:r>
            <a:r>
              <a:rPr kumimoji="1" lang="en-US" sz="2400" b="1" u="sng" dirty="0">
                <a:solidFill>
                  <a:schemeClr val="tx1"/>
                </a:solidFill>
              </a:rPr>
              <a:t>B-spline basis</a:t>
            </a:r>
            <a:r>
              <a:rPr kumimoji="1" lang="en-US" sz="2400" dirty="0">
                <a:solidFill>
                  <a:schemeClr val="tx1"/>
                </a:solidFill>
              </a:rPr>
              <a:t> that is particularly well suited for computation. These are defined as follows.</a:t>
            </a:r>
          </a:p>
          <a:p>
            <a:endParaRPr kumimoji="1" lang="en-US" sz="2400" dirty="0">
              <a:solidFill>
                <a:schemeClr val="tx1"/>
              </a:solidFill>
            </a:endParaRPr>
          </a:p>
          <a:p>
            <a:endParaRPr kumimoji="1" lang="en-US" sz="2400" dirty="0" smtClean="0">
              <a:solidFill>
                <a:schemeClr val="tx1"/>
              </a:solidFill>
            </a:endParaRPr>
          </a:p>
          <a:p>
            <a:endParaRPr kumimoji="1" lang="en-US" sz="2400" dirty="0">
              <a:solidFill>
                <a:schemeClr val="tx1"/>
              </a:solidFill>
            </a:endParaRPr>
          </a:p>
          <a:p>
            <a:endParaRPr kumimoji="1" lang="en-US" sz="2400" dirty="0" smtClean="0">
              <a:solidFill>
                <a:schemeClr val="tx1"/>
              </a:solidFill>
            </a:endParaRPr>
          </a:p>
          <a:p>
            <a:endParaRPr kumimoji="1" lang="en-US" sz="2400" dirty="0">
              <a:solidFill>
                <a:schemeClr val="tx1"/>
              </a:solidFill>
            </a:endParaRPr>
          </a:p>
          <a:p>
            <a:endParaRPr kumimoji="1" lang="en-US" sz="2400" dirty="0" smtClean="0">
              <a:solidFill>
                <a:schemeClr val="tx1"/>
              </a:solidFill>
            </a:endParaRPr>
          </a:p>
          <a:p>
            <a:endParaRPr kumimoji="1" lang="en-US" sz="2400" dirty="0">
              <a:solidFill>
                <a:schemeClr val="tx1"/>
              </a:solidFill>
            </a:endParaRPr>
          </a:p>
          <a:p>
            <a:endParaRPr kumimoji="1" lang="en-US" sz="2400" dirty="0" smtClean="0">
              <a:solidFill>
                <a:schemeClr val="tx1"/>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25</a:t>
            </a:fld>
            <a:endParaRPr lang="en"/>
          </a:p>
        </p:txBody>
      </p:sp>
      <p:pic>
        <p:nvPicPr>
          <p:cNvPr id="7" name="Picture 6"/>
          <p:cNvPicPr>
            <a:picLocks noChangeAspect="1"/>
          </p:cNvPicPr>
          <p:nvPr/>
        </p:nvPicPr>
        <p:blipFill>
          <a:blip r:embed="rId2"/>
          <a:stretch>
            <a:fillRect/>
          </a:stretch>
        </p:blipFill>
        <p:spPr>
          <a:xfrm>
            <a:off x="1168400" y="2768433"/>
            <a:ext cx="6807200" cy="3491214"/>
          </a:xfrm>
          <a:prstGeom prst="rect">
            <a:avLst/>
          </a:prstGeom>
        </p:spPr>
      </p:pic>
      <p:pic>
        <p:nvPicPr>
          <p:cNvPr id="8" name="Picture 7"/>
          <p:cNvPicPr>
            <a:picLocks noChangeAspect="1"/>
          </p:cNvPicPr>
          <p:nvPr/>
        </p:nvPicPr>
        <p:blipFill>
          <a:blip r:embed="rId3"/>
          <a:stretch>
            <a:fillRect/>
          </a:stretch>
        </p:blipFill>
        <p:spPr>
          <a:xfrm>
            <a:off x="1168400" y="6259647"/>
            <a:ext cx="6807200" cy="533400"/>
          </a:xfrm>
          <a:prstGeom prst="rect">
            <a:avLst/>
          </a:prstGeom>
        </p:spPr>
      </p:pic>
    </p:spTree>
    <p:extLst>
      <p:ext uri="{BB962C8B-B14F-4D97-AF65-F5344CB8AC3E}">
        <p14:creationId xmlns:p14="http://schemas.microsoft.com/office/powerpoint/2010/main" val="28498787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a:t>
            </a:r>
            <a:r>
              <a:rPr kumimoji="1" lang="en-US" altLang="en-US" dirty="0"/>
              <a:t>.5</a:t>
            </a:r>
            <a:r>
              <a:rPr kumimoji="1" lang="zh-CN" altLang="en-US" dirty="0"/>
              <a:t> </a:t>
            </a:r>
            <a:r>
              <a:rPr lang="en-US" dirty="0"/>
              <a:t>Penalized Regression, Regularization and Splines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pic>
        <p:nvPicPr>
          <p:cNvPr id="5" name="Picture 4"/>
          <p:cNvPicPr>
            <a:picLocks noChangeAspect="1"/>
          </p:cNvPicPr>
          <p:nvPr/>
        </p:nvPicPr>
        <p:blipFill>
          <a:blip r:embed="rId2"/>
          <a:stretch>
            <a:fillRect/>
          </a:stretch>
        </p:blipFill>
        <p:spPr>
          <a:xfrm>
            <a:off x="457201" y="1697634"/>
            <a:ext cx="8099590" cy="4870266"/>
          </a:xfrm>
          <a:prstGeom prst="rect">
            <a:avLst/>
          </a:prstGeom>
        </p:spPr>
      </p:pic>
    </p:spTree>
    <p:extLst>
      <p:ext uri="{BB962C8B-B14F-4D97-AF65-F5344CB8AC3E}">
        <p14:creationId xmlns:p14="http://schemas.microsoft.com/office/powerpoint/2010/main" val="11096343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Questions:</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altLang="zh-CN" sz="2400" dirty="0">
                <a:solidFill>
                  <a:schemeClr val="tx1"/>
                </a:solidFill>
              </a:rPr>
              <a:t>Q: What will be good b-splines for the graph in figure 5.8? </a:t>
            </a:r>
            <a:r>
              <a:rPr kumimoji="1" lang="en-US" altLang="zh-CN" sz="2400" dirty="0" smtClean="0">
                <a:solidFill>
                  <a:schemeClr val="tx1"/>
                </a:solidFill>
              </a:rPr>
              <a:t>(Grace)</a:t>
            </a:r>
          </a:p>
          <a:p>
            <a:pPr marL="457200" indent="-457200">
              <a:buFont typeface="Arial"/>
              <a:buChar char="•"/>
            </a:pPr>
            <a:endParaRPr kumimoji="1" lang="en-US" altLang="zh-CN" sz="2400" dirty="0">
              <a:solidFill>
                <a:schemeClr val="tx1"/>
              </a:solidFill>
            </a:endParaRPr>
          </a:p>
          <a:p>
            <a:pPr marL="457200" indent="-457200">
              <a:buFont typeface="Arial"/>
              <a:buChar char="•"/>
            </a:pPr>
            <a:r>
              <a:rPr kumimoji="1" lang="en-US" altLang="zh-CN" sz="2400" dirty="0" smtClean="0">
                <a:solidFill>
                  <a:schemeClr val="tx1"/>
                </a:solidFill>
              </a:rPr>
              <a:t>A: My understanding is, b and other parameters for the splines all</a:t>
            </a:r>
            <a:r>
              <a:rPr kumimoji="1" lang="zh-CN" altLang="en-US" sz="2400" dirty="0" smtClean="0">
                <a:solidFill>
                  <a:schemeClr val="tx1"/>
                </a:solidFill>
              </a:rPr>
              <a:t> </a:t>
            </a:r>
            <a:r>
              <a:rPr kumimoji="1" lang="en-US" altLang="zh-CN" sz="2400" dirty="0" smtClean="0">
                <a:solidFill>
                  <a:schemeClr val="tx1"/>
                </a:solidFill>
              </a:rPr>
              <a:t>belongs</a:t>
            </a:r>
            <a:r>
              <a:rPr kumimoji="1" lang="zh-CN" altLang="en-US" sz="2400" dirty="0" smtClean="0">
                <a:solidFill>
                  <a:schemeClr val="tx1"/>
                </a:solidFill>
              </a:rPr>
              <a:t> </a:t>
            </a:r>
            <a:r>
              <a:rPr kumimoji="1" lang="en-US" altLang="zh-CN" sz="2400" dirty="0" smtClean="0">
                <a:solidFill>
                  <a:schemeClr val="tx1"/>
                </a:solidFill>
              </a:rPr>
              <a:t>to</a:t>
            </a:r>
            <a:r>
              <a:rPr kumimoji="1" lang="zh-CN" altLang="en-US" sz="2400" dirty="0" smtClean="0">
                <a:solidFill>
                  <a:schemeClr val="tx1"/>
                </a:solidFill>
              </a:rPr>
              <a:t> </a:t>
            </a:r>
            <a:r>
              <a:rPr kumimoji="1" lang="en-US" altLang="zh-CN" sz="2400" dirty="0" smtClean="0">
                <a:solidFill>
                  <a:schemeClr val="tx1"/>
                </a:solidFill>
              </a:rPr>
              <a:t>the</a:t>
            </a:r>
            <a:r>
              <a:rPr kumimoji="1" lang="zh-CN" altLang="en-US" sz="2400" dirty="0" smtClean="0">
                <a:solidFill>
                  <a:schemeClr val="tx1"/>
                </a:solidFill>
              </a:rPr>
              <a:t> </a:t>
            </a:r>
            <a:r>
              <a:rPr kumimoji="1" lang="en-US" altLang="zh-CN" sz="2400" dirty="0" smtClean="0">
                <a:solidFill>
                  <a:schemeClr val="tx1"/>
                </a:solidFill>
              </a:rPr>
              <a:t>“smoothing</a:t>
            </a:r>
            <a:r>
              <a:rPr kumimoji="1" lang="zh-CN" altLang="en-US" sz="2400" dirty="0" smtClean="0">
                <a:solidFill>
                  <a:schemeClr val="tx1"/>
                </a:solidFill>
              </a:rPr>
              <a:t> </a:t>
            </a:r>
            <a:r>
              <a:rPr kumimoji="1" lang="en-US" altLang="zh-CN" sz="2400" dirty="0" smtClean="0">
                <a:solidFill>
                  <a:schemeClr val="tx1"/>
                </a:solidFill>
              </a:rPr>
              <a:t>parameters”.</a:t>
            </a:r>
            <a:r>
              <a:rPr kumimoji="1" lang="zh-CN" altLang="en-US" sz="2400" dirty="0" smtClean="0">
                <a:solidFill>
                  <a:schemeClr val="tx1"/>
                </a:solidFill>
              </a:rPr>
              <a:t> </a:t>
            </a:r>
            <a:r>
              <a:rPr kumimoji="1" lang="en-US" altLang="zh-CN" sz="2400" dirty="0" smtClean="0">
                <a:solidFill>
                  <a:schemeClr val="tx1"/>
                </a:solidFill>
              </a:rPr>
              <a:t>In</a:t>
            </a:r>
            <a:r>
              <a:rPr kumimoji="1" lang="zh-CN" altLang="en-US" sz="2400" dirty="0" smtClean="0">
                <a:solidFill>
                  <a:schemeClr val="tx1"/>
                </a:solidFill>
              </a:rPr>
              <a:t> </a:t>
            </a:r>
            <a:r>
              <a:rPr kumimoji="1" lang="en-US" altLang="zh-CN" sz="2400" dirty="0" smtClean="0">
                <a:solidFill>
                  <a:schemeClr val="tx1"/>
                </a:solidFill>
              </a:rPr>
              <a:t>figure</a:t>
            </a:r>
            <a:r>
              <a:rPr kumimoji="1" lang="zh-CN" altLang="en-US" sz="2400" dirty="0" smtClean="0">
                <a:solidFill>
                  <a:schemeClr val="tx1"/>
                </a:solidFill>
              </a:rPr>
              <a:t> </a:t>
            </a:r>
            <a:r>
              <a:rPr kumimoji="1" lang="en-US" altLang="zh-CN" sz="2400" dirty="0" smtClean="0">
                <a:solidFill>
                  <a:schemeClr val="tx1"/>
                </a:solidFill>
              </a:rPr>
              <a:t>5.8,</a:t>
            </a:r>
            <a:r>
              <a:rPr kumimoji="1" lang="zh-CN" altLang="en-US" sz="2400" dirty="0" smtClean="0">
                <a:solidFill>
                  <a:schemeClr val="tx1"/>
                </a:solidFill>
              </a:rPr>
              <a:t> </a:t>
            </a:r>
            <a:r>
              <a:rPr kumimoji="1" lang="en-US" altLang="zh-CN" sz="2400" dirty="0" smtClean="0">
                <a:solidFill>
                  <a:schemeClr val="tx1"/>
                </a:solidFill>
              </a:rPr>
              <a:t>they</a:t>
            </a:r>
            <a:r>
              <a:rPr kumimoji="1" lang="zh-CN" altLang="en-US" sz="2400" dirty="0" smtClean="0">
                <a:solidFill>
                  <a:schemeClr val="tx1"/>
                </a:solidFill>
              </a:rPr>
              <a:t> </a:t>
            </a:r>
            <a:r>
              <a:rPr kumimoji="1" lang="en-US" altLang="zh-CN" sz="2400" dirty="0" smtClean="0">
                <a:solidFill>
                  <a:schemeClr val="tx1"/>
                </a:solidFill>
              </a:rPr>
              <a:t>are</a:t>
            </a:r>
            <a:r>
              <a:rPr kumimoji="1" lang="zh-CN" altLang="en-US" sz="2400" dirty="0" smtClean="0">
                <a:solidFill>
                  <a:schemeClr val="tx1"/>
                </a:solidFill>
              </a:rPr>
              <a:t> </a:t>
            </a:r>
            <a:r>
              <a:rPr kumimoji="1" lang="en-US" altLang="zh-CN" sz="2400" dirty="0" smtClean="0">
                <a:solidFill>
                  <a:schemeClr val="tx1"/>
                </a:solidFill>
              </a:rPr>
              <a:t>chosen</a:t>
            </a:r>
            <a:r>
              <a:rPr kumimoji="1" lang="zh-CN" altLang="en-US" sz="2400" dirty="0" smtClean="0">
                <a:solidFill>
                  <a:schemeClr val="tx1"/>
                </a:solidFill>
              </a:rPr>
              <a:t> </a:t>
            </a:r>
            <a:r>
              <a:rPr kumimoji="1" lang="en-US" altLang="zh-CN" sz="2400" dirty="0" smtClean="0">
                <a:solidFill>
                  <a:schemeClr val="tx1"/>
                </a:solidFill>
              </a:rPr>
              <a:t>by</a:t>
            </a:r>
            <a:r>
              <a:rPr kumimoji="1" lang="zh-CN" altLang="en-US" sz="2400" dirty="0" smtClean="0">
                <a:solidFill>
                  <a:schemeClr val="tx1"/>
                </a:solidFill>
              </a:rPr>
              <a:t> </a:t>
            </a:r>
            <a:r>
              <a:rPr kumimoji="1" lang="en-US" altLang="zh-CN" sz="2400" dirty="0" smtClean="0">
                <a:solidFill>
                  <a:schemeClr val="tx1"/>
                </a:solidFill>
              </a:rPr>
              <a:t>cross-validation.</a:t>
            </a:r>
            <a:endParaRPr kumimoji="1" lang="en-US" altLang="zh-CN" sz="2400" dirty="0">
              <a:solidFill>
                <a:schemeClr val="tx1"/>
              </a:solidFill>
            </a:endParaRPr>
          </a:p>
          <a:p>
            <a:endParaRPr kumimoji="1" lang="zh-CN" altLang="en-US" dirty="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27</a:t>
            </a:fld>
            <a:endParaRPr lang="en"/>
          </a:p>
        </p:txBody>
      </p:sp>
    </p:spTree>
    <p:extLst>
      <p:ext uri="{BB962C8B-B14F-4D97-AF65-F5344CB8AC3E}">
        <p14:creationId xmlns:p14="http://schemas.microsoft.com/office/powerpoint/2010/main" val="20627454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a:t>
            </a:r>
            <a:r>
              <a:rPr kumimoji="1" lang="en-US" altLang="en-US" dirty="0"/>
              <a:t>.6</a:t>
            </a:r>
            <a:r>
              <a:rPr kumimoji="1" lang="zh-CN" altLang="en-US" dirty="0"/>
              <a:t> </a:t>
            </a:r>
            <a:r>
              <a:rPr lang="en-US" altLang="zh-CN" dirty="0"/>
              <a:t>Variance</a:t>
            </a:r>
            <a:r>
              <a:rPr lang="zh-CN" altLang="en-US" dirty="0"/>
              <a:t> </a:t>
            </a:r>
            <a:r>
              <a:rPr lang="en-US" altLang="zh-CN" dirty="0"/>
              <a:t>Estimation </a:t>
            </a:r>
            <a:endParaRPr lang="en-US" dirty="0"/>
          </a:p>
        </p:txBody>
      </p:sp>
      <p:sp>
        <p:nvSpPr>
          <p:cNvPr id="3" name="Text Placeholder 2"/>
          <p:cNvSpPr>
            <a:spLocks noGrp="1"/>
          </p:cNvSpPr>
          <p:nvPr>
            <p:ph type="body" idx="1"/>
          </p:nvPr>
        </p:nvSpPr>
        <p:spPr/>
        <p:txBody>
          <a:bodyPr/>
          <a:lstStyle/>
          <a:p>
            <a:pPr marL="457200" indent="-457200">
              <a:buFont typeface="Arial"/>
              <a:buChar char="•"/>
            </a:pPr>
            <a:r>
              <a:rPr kumimoji="1" lang="en-US" altLang="zh-CN" sz="2400" dirty="0" smtClean="0">
                <a:solidFill>
                  <a:schemeClr val="tx1"/>
                </a:solidFill>
              </a:rPr>
              <a:t>Let’s </a:t>
            </a:r>
            <a:r>
              <a:rPr kumimoji="1" lang="en-US" altLang="zh-CN" sz="2400" dirty="0">
                <a:solidFill>
                  <a:schemeClr val="tx1"/>
                </a:solidFill>
              </a:rPr>
              <a:t>consider several methods for </a:t>
            </a:r>
            <a:r>
              <a:rPr kumimoji="1" lang="en-US" altLang="zh-CN" sz="2400" b="1" dirty="0">
                <a:solidFill>
                  <a:schemeClr val="tx1"/>
                </a:solidFill>
              </a:rPr>
              <a:t>estimating σ</a:t>
            </a:r>
            <a:r>
              <a:rPr kumimoji="1" lang="en-US" altLang="zh-CN" sz="2400" b="1" baseline="30000" dirty="0">
                <a:solidFill>
                  <a:schemeClr val="tx1"/>
                </a:solidFill>
              </a:rPr>
              <a:t>2</a:t>
            </a:r>
            <a:r>
              <a:rPr kumimoji="1" lang="en-US" altLang="zh-CN" sz="2400" dirty="0">
                <a:solidFill>
                  <a:schemeClr val="tx1"/>
                </a:solidFill>
              </a:rPr>
              <a:t>. </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pic>
        <p:nvPicPr>
          <p:cNvPr id="6" name="Picture 5"/>
          <p:cNvPicPr>
            <a:picLocks noChangeAspect="1"/>
          </p:cNvPicPr>
          <p:nvPr/>
        </p:nvPicPr>
        <p:blipFill>
          <a:blip r:embed="rId2"/>
          <a:stretch>
            <a:fillRect/>
          </a:stretch>
        </p:blipFill>
        <p:spPr>
          <a:xfrm>
            <a:off x="457200" y="2733638"/>
            <a:ext cx="8293100" cy="1447800"/>
          </a:xfrm>
          <a:prstGeom prst="rect">
            <a:avLst/>
          </a:prstGeom>
        </p:spPr>
      </p:pic>
      <p:pic>
        <p:nvPicPr>
          <p:cNvPr id="7" name="Picture 6"/>
          <p:cNvPicPr>
            <a:picLocks noChangeAspect="1"/>
          </p:cNvPicPr>
          <p:nvPr/>
        </p:nvPicPr>
        <p:blipFill>
          <a:blip r:embed="rId3"/>
          <a:stretch>
            <a:fillRect/>
          </a:stretch>
        </p:blipFill>
        <p:spPr>
          <a:xfrm>
            <a:off x="457200" y="4181438"/>
            <a:ext cx="8293100" cy="2003817"/>
          </a:xfrm>
          <a:prstGeom prst="rect">
            <a:avLst/>
          </a:prstGeom>
        </p:spPr>
      </p:pic>
    </p:spTree>
    <p:extLst>
      <p:ext uri="{BB962C8B-B14F-4D97-AF65-F5344CB8AC3E}">
        <p14:creationId xmlns:p14="http://schemas.microsoft.com/office/powerpoint/2010/main" val="22765202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a:t>
            </a:r>
            <a:r>
              <a:rPr kumimoji="1" lang="en-US" altLang="en-US" dirty="0"/>
              <a:t>.6</a:t>
            </a:r>
            <a:r>
              <a:rPr kumimoji="1" lang="zh-CN" altLang="en-US" dirty="0"/>
              <a:t> </a:t>
            </a:r>
            <a:r>
              <a:rPr lang="en-US" altLang="zh-CN" dirty="0"/>
              <a:t>Variance</a:t>
            </a:r>
            <a:r>
              <a:rPr lang="zh-CN" altLang="en-US" dirty="0"/>
              <a:t> </a:t>
            </a:r>
            <a:r>
              <a:rPr lang="en-US" altLang="zh-CN" dirty="0"/>
              <a:t>Estimation </a:t>
            </a:r>
            <a:endParaRPr lang="en-US" dirty="0"/>
          </a:p>
        </p:txBody>
      </p:sp>
      <p:sp>
        <p:nvSpPr>
          <p:cNvPr id="3" name="Text Placeholder 2"/>
          <p:cNvSpPr>
            <a:spLocks noGrp="1"/>
          </p:cNvSpPr>
          <p:nvPr>
            <p:ph type="body" idx="1"/>
          </p:nvPr>
        </p:nvSpPr>
        <p:spPr/>
        <p:txBody>
          <a:bodyPr/>
          <a:lstStyle/>
          <a:p>
            <a:pPr marL="457200" indent="-457200">
              <a:buFont typeface="Arial"/>
              <a:buChar char="•"/>
            </a:pPr>
            <a:r>
              <a:rPr kumimoji="1" lang="en-US" sz="2400" dirty="0" smtClean="0">
                <a:solidFill>
                  <a:schemeClr val="tx1"/>
                </a:solidFill>
              </a:rPr>
              <a:t>Variance </a:t>
            </a:r>
            <a:r>
              <a:rPr kumimoji="1" lang="en-US" sz="2400" dirty="0">
                <a:solidFill>
                  <a:schemeClr val="tx1"/>
                </a:solidFill>
              </a:rPr>
              <a:t>Function </a:t>
            </a:r>
            <a:r>
              <a:rPr kumimoji="1" lang="en-US" sz="2400" dirty="0" smtClean="0">
                <a:solidFill>
                  <a:schemeClr val="tx1"/>
                </a:solidFill>
              </a:rPr>
              <a:t>Estimation</a:t>
            </a:r>
            <a:endParaRPr kumimoji="1" lang="en-US" altLang="zh-CN" sz="2400" dirty="0">
              <a:solidFill>
                <a:schemeClr val="tx1"/>
              </a:solidFill>
            </a:endParaRPr>
          </a:p>
          <a:p>
            <a:pPr marL="914400" lvl="1" indent="-330200">
              <a:buClr>
                <a:srgbClr val="000000"/>
              </a:buClr>
              <a:buFont typeface="Courier New"/>
              <a:buChar char="o"/>
            </a:pPr>
            <a:r>
              <a:rPr lang="en-US" altLang="zh-CN" sz="1800" dirty="0" smtClean="0">
                <a:solidFill>
                  <a:schemeClr val="tx1"/>
                </a:solidFill>
              </a:rPr>
              <a:t>Estimate </a:t>
            </a:r>
            <a:r>
              <a:rPr lang="en-US" altLang="zh-CN" sz="1800" dirty="0">
                <a:solidFill>
                  <a:schemeClr val="tx1"/>
                </a:solidFill>
              </a:rPr>
              <a:t>r(x) with any nonparametric method to get an </a:t>
            </a:r>
            <a:r>
              <a:rPr lang="en-US" altLang="zh-CN" sz="1800" dirty="0" smtClean="0">
                <a:solidFill>
                  <a:schemeClr val="tx1"/>
                </a:solidFill>
              </a:rPr>
              <a:t>estimate</a:t>
            </a:r>
          </a:p>
          <a:p>
            <a:pPr marL="914400" lvl="1" indent="-330200">
              <a:buClr>
                <a:srgbClr val="000000"/>
              </a:buClr>
              <a:buFont typeface="Courier New"/>
              <a:buChar char="o"/>
            </a:pPr>
            <a:endParaRPr lang="en-US" altLang="zh-CN" sz="1800" dirty="0" smtClean="0">
              <a:solidFill>
                <a:schemeClr val="tx1"/>
              </a:solidFill>
            </a:endParaRPr>
          </a:p>
          <a:p>
            <a:pPr marL="914400" lvl="1" indent="-330200">
              <a:buClr>
                <a:srgbClr val="000000"/>
              </a:buClr>
              <a:buFont typeface="Courier New"/>
              <a:buChar char="o"/>
            </a:pPr>
            <a:r>
              <a:rPr lang="en-US" altLang="zh-CN" sz="1800" dirty="0" smtClean="0">
                <a:solidFill>
                  <a:schemeClr val="tx1"/>
                </a:solidFill>
              </a:rPr>
              <a:t>Define</a:t>
            </a:r>
            <a:r>
              <a:rPr lang="zh-CN" altLang="en-US" sz="1800" dirty="0" smtClean="0">
                <a:solidFill>
                  <a:schemeClr val="tx1"/>
                </a:solidFill>
              </a:rPr>
              <a:t> </a:t>
            </a:r>
            <a:endParaRPr lang="en-US" altLang="zh-CN" sz="1800" dirty="0" smtClean="0">
              <a:solidFill>
                <a:schemeClr val="tx1"/>
              </a:solidFill>
            </a:endParaRPr>
          </a:p>
          <a:p>
            <a:pPr marL="914400" lvl="1" indent="-330200">
              <a:buClr>
                <a:srgbClr val="000000"/>
              </a:buClr>
              <a:buFont typeface="Courier New"/>
              <a:buChar char="o"/>
            </a:pPr>
            <a:endParaRPr lang="en-US" altLang="zh-CN" sz="1800" dirty="0" smtClean="0">
              <a:solidFill>
                <a:schemeClr val="tx1"/>
              </a:solidFill>
            </a:endParaRPr>
          </a:p>
          <a:p>
            <a:pPr marL="914400" lvl="1" indent="-330200">
              <a:buClr>
                <a:srgbClr val="000000"/>
              </a:buClr>
              <a:buFont typeface="Courier New"/>
              <a:buChar char="o"/>
            </a:pPr>
            <a:r>
              <a:rPr lang="en-US" sz="1800" dirty="0">
                <a:solidFill>
                  <a:schemeClr val="tx1"/>
                </a:solidFill>
              </a:rPr>
              <a:t>Regress the </a:t>
            </a:r>
            <a:r>
              <a:rPr lang="zh-CN" altLang="en-US" sz="1800" dirty="0" smtClean="0">
                <a:solidFill>
                  <a:schemeClr val="tx1"/>
                </a:solidFill>
              </a:rPr>
              <a:t>    </a:t>
            </a:r>
            <a:r>
              <a:rPr lang="en-US" sz="1800" dirty="0" smtClean="0">
                <a:solidFill>
                  <a:schemeClr val="tx1"/>
                </a:solidFill>
              </a:rPr>
              <a:t>’s </a:t>
            </a:r>
            <a:r>
              <a:rPr lang="en-US" sz="1800" dirty="0">
                <a:solidFill>
                  <a:schemeClr val="tx1"/>
                </a:solidFill>
              </a:rPr>
              <a:t>on the </a:t>
            </a:r>
            <a:r>
              <a:rPr lang="zh-CN" altLang="en-US" sz="1800" dirty="0">
                <a:solidFill>
                  <a:schemeClr val="tx1"/>
                </a:solidFill>
              </a:rPr>
              <a:t> </a:t>
            </a:r>
            <a:r>
              <a:rPr lang="zh-CN" altLang="en-US" sz="1800" dirty="0" smtClean="0">
                <a:solidFill>
                  <a:schemeClr val="tx1"/>
                </a:solidFill>
              </a:rPr>
              <a:t>   </a:t>
            </a:r>
            <a:r>
              <a:rPr lang="en-US" sz="1800" dirty="0" smtClean="0">
                <a:solidFill>
                  <a:schemeClr val="tx1"/>
                </a:solidFill>
              </a:rPr>
              <a:t>’s </a:t>
            </a:r>
            <a:r>
              <a:rPr lang="en-US" sz="1800" dirty="0">
                <a:solidFill>
                  <a:schemeClr val="tx1"/>
                </a:solidFill>
              </a:rPr>
              <a:t>(again using any nonparametric method) to get an estimate </a:t>
            </a:r>
            <a:r>
              <a:rPr lang="zh-CN" altLang="en-US" sz="1800" dirty="0">
                <a:solidFill>
                  <a:schemeClr val="tx1"/>
                </a:solidFill>
              </a:rPr>
              <a:t> </a:t>
            </a:r>
            <a:r>
              <a:rPr lang="zh-CN" altLang="en-US" sz="1800" dirty="0" smtClean="0">
                <a:solidFill>
                  <a:schemeClr val="tx1"/>
                </a:solidFill>
              </a:rPr>
              <a:t>          </a:t>
            </a:r>
            <a:r>
              <a:rPr lang="en-US" sz="1800" dirty="0" smtClean="0">
                <a:solidFill>
                  <a:schemeClr val="tx1"/>
                </a:solidFill>
              </a:rPr>
              <a:t>of </a:t>
            </a:r>
            <a:r>
              <a:rPr lang="zh-CN" altLang="en-US" sz="1800" dirty="0" smtClean="0">
                <a:solidFill>
                  <a:schemeClr val="tx1"/>
                </a:solidFill>
              </a:rPr>
              <a:t>          </a:t>
            </a:r>
            <a:r>
              <a:rPr lang="en-US" sz="1800" dirty="0" smtClean="0">
                <a:solidFill>
                  <a:schemeClr val="tx1"/>
                </a:solidFill>
              </a:rPr>
              <a:t> </a:t>
            </a:r>
            <a:r>
              <a:rPr lang="zh-CN" altLang="en-US" sz="1800" dirty="0" smtClean="0">
                <a:solidFill>
                  <a:schemeClr val="tx1"/>
                </a:solidFill>
              </a:rPr>
              <a:t>     </a:t>
            </a:r>
            <a:r>
              <a:rPr lang="en-US" sz="1800" dirty="0" smtClean="0">
                <a:solidFill>
                  <a:schemeClr val="tx1"/>
                </a:solidFill>
              </a:rPr>
              <a:t>and </a:t>
            </a:r>
            <a:r>
              <a:rPr lang="en-US" sz="1800" dirty="0">
                <a:solidFill>
                  <a:schemeClr val="tx1"/>
                </a:solidFill>
              </a:rPr>
              <a:t>let</a:t>
            </a:r>
            <a:r>
              <a:rPr lang="zh-CN" altLang="en-US" sz="1800" dirty="0">
                <a:solidFill>
                  <a:schemeClr val="tx1"/>
                </a:solidFill>
              </a:rPr>
              <a:t>  </a:t>
            </a:r>
            <a:r>
              <a:rPr lang="zh-CN" altLang="en-US" sz="1800" dirty="0" smtClean="0">
                <a:solidFill>
                  <a:schemeClr val="tx1"/>
                </a:solidFill>
              </a:rPr>
              <a:t>  </a:t>
            </a:r>
            <a:endParaRPr lang="en-US" altLang="zh-CN" sz="1800" dirty="0" smtClean="0">
              <a:solidFill>
                <a:schemeClr val="tx1"/>
              </a:solidFill>
            </a:endParaRPr>
          </a:p>
          <a:p>
            <a:pPr marL="914400" lvl="1" indent="-330200">
              <a:buClr>
                <a:srgbClr val="000000"/>
              </a:buClr>
              <a:buFont typeface="Courier New"/>
              <a:buChar char="o"/>
            </a:pPr>
            <a:endParaRPr lang="en-US" altLang="zh-CN" sz="1800" dirty="0">
              <a:solidFill>
                <a:schemeClr val="tx1"/>
              </a:solidFill>
            </a:endParaRPr>
          </a:p>
          <a:p>
            <a:pPr marL="914400" lvl="1" indent="-330200">
              <a:buClr>
                <a:srgbClr val="000000"/>
              </a:buClr>
              <a:buFont typeface="Courier New"/>
              <a:buChar char="o"/>
            </a:pPr>
            <a:endParaRPr lang="en-US" altLang="zh-CN" sz="1800" dirty="0" smtClean="0">
              <a:solidFill>
                <a:schemeClr val="tx1"/>
              </a:solidFill>
            </a:endParaRPr>
          </a:p>
          <a:p>
            <a:pPr marL="914400" lvl="1" indent="-330200">
              <a:buClr>
                <a:srgbClr val="000000"/>
              </a:buClr>
              <a:buFont typeface="Courier New"/>
              <a:buChar char="o"/>
            </a:pPr>
            <a:endParaRPr lang="en-US" altLang="zh-CN" sz="1800" dirty="0">
              <a:solidFill>
                <a:schemeClr val="tx1"/>
              </a:solidFill>
            </a:endParaRPr>
          </a:p>
          <a:p>
            <a:pPr marL="914400" lvl="1" indent="-330200">
              <a:buClr>
                <a:srgbClr val="000000"/>
              </a:buClr>
              <a:buFont typeface="Courier New"/>
              <a:buChar char="o"/>
            </a:pPr>
            <a:endParaRPr lang="en-US" altLang="zh-CN" sz="1800" dirty="0" smtClean="0">
              <a:solidFill>
                <a:schemeClr val="tx1"/>
              </a:solidFill>
            </a:endParaRPr>
          </a:p>
          <a:p>
            <a:pPr marL="457200" lvl="1" indent="-457200">
              <a:buClr>
                <a:srgbClr val="000000"/>
              </a:buClr>
              <a:buFont typeface="Arial"/>
              <a:buChar char="•"/>
            </a:pPr>
            <a:r>
              <a:rPr kumimoji="1" lang="en-US" altLang="zh-CN" dirty="0" smtClean="0">
                <a:solidFill>
                  <a:schemeClr val="tx1"/>
                </a:solidFill>
              </a:rPr>
              <a:t>Q: </a:t>
            </a:r>
            <a:r>
              <a:rPr kumimoji="1" lang="en-US" altLang="zh-CN" dirty="0">
                <a:solidFill>
                  <a:schemeClr val="tx1"/>
                </a:solidFill>
              </a:rPr>
              <a:t>I didn’t understand the variance estimation in section 5.6. Can you please explain that and also its significance? (</a:t>
            </a:r>
            <a:r>
              <a:rPr kumimoji="1" lang="en-US" altLang="zh-CN" dirty="0" err="1">
                <a:solidFill>
                  <a:schemeClr val="tx1"/>
                </a:solidFill>
              </a:rPr>
              <a:t>Tavish</a:t>
            </a:r>
            <a:r>
              <a:rPr kumimoji="1" lang="en-US" altLang="zh-CN" dirty="0" smtClean="0">
                <a:solidFill>
                  <a:schemeClr val="tx1"/>
                </a:solidFill>
              </a:rPr>
              <a:t>)</a:t>
            </a:r>
          </a:p>
          <a:p>
            <a:pPr marL="457200" lvl="1" indent="-457200">
              <a:buClr>
                <a:srgbClr val="000000"/>
              </a:buClr>
              <a:buFont typeface="Arial"/>
              <a:buChar char="•"/>
            </a:pPr>
            <a:r>
              <a:rPr kumimoji="1" lang="en-US" altLang="zh-CN" dirty="0" smtClean="0">
                <a:solidFill>
                  <a:schemeClr val="tx1"/>
                </a:solidFill>
              </a:rPr>
              <a:t>A: By estimating</a:t>
            </a:r>
            <a:r>
              <a:rPr kumimoji="1" lang="zh-CN" altLang="en-US" dirty="0" smtClean="0">
                <a:solidFill>
                  <a:schemeClr val="tx1"/>
                </a:solidFill>
              </a:rPr>
              <a:t>     </a:t>
            </a:r>
            <a:r>
              <a:rPr kumimoji="1" lang="en-US" altLang="zh-CN" dirty="0" smtClean="0">
                <a:solidFill>
                  <a:schemeClr val="tx1"/>
                </a:solidFill>
              </a:rPr>
              <a:t>,</a:t>
            </a:r>
            <a:r>
              <a:rPr kumimoji="1" lang="zh-CN" altLang="en-US" dirty="0" smtClean="0">
                <a:solidFill>
                  <a:schemeClr val="tx1"/>
                </a:solidFill>
              </a:rPr>
              <a:t> </a:t>
            </a:r>
            <a:r>
              <a:rPr kumimoji="1" lang="en-US" altLang="zh-CN" dirty="0" smtClean="0">
                <a:solidFill>
                  <a:schemeClr val="tx1"/>
                </a:solidFill>
              </a:rPr>
              <a:t>we</a:t>
            </a:r>
            <a:r>
              <a:rPr kumimoji="1" lang="zh-CN" altLang="en-US" dirty="0" smtClean="0">
                <a:solidFill>
                  <a:schemeClr val="tx1"/>
                </a:solidFill>
              </a:rPr>
              <a:t> </a:t>
            </a:r>
            <a:r>
              <a:rPr kumimoji="1" lang="en-US" altLang="zh-CN" dirty="0" smtClean="0">
                <a:solidFill>
                  <a:schemeClr val="tx1"/>
                </a:solidFill>
              </a:rPr>
              <a:t>can</a:t>
            </a:r>
            <a:r>
              <a:rPr kumimoji="1" lang="zh-CN" altLang="en-US" dirty="0" smtClean="0">
                <a:solidFill>
                  <a:schemeClr val="tx1"/>
                </a:solidFill>
              </a:rPr>
              <a:t> </a:t>
            </a:r>
            <a:r>
              <a:rPr kumimoji="1" lang="en-US" altLang="zh-CN" dirty="0" smtClean="0">
                <a:solidFill>
                  <a:schemeClr val="tx1"/>
                </a:solidFill>
              </a:rPr>
              <a:t>evaluate</a:t>
            </a:r>
            <a:r>
              <a:rPr kumimoji="1" lang="zh-CN" altLang="en-US" dirty="0" smtClean="0">
                <a:solidFill>
                  <a:schemeClr val="tx1"/>
                </a:solidFill>
              </a:rPr>
              <a:t> </a:t>
            </a:r>
            <a:r>
              <a:rPr kumimoji="1" lang="en-US" altLang="zh-CN" dirty="0" smtClean="0">
                <a:solidFill>
                  <a:schemeClr val="tx1"/>
                </a:solidFill>
              </a:rPr>
              <a:t>how</a:t>
            </a:r>
            <a:r>
              <a:rPr kumimoji="1" lang="zh-CN" altLang="en-US" dirty="0" smtClean="0">
                <a:solidFill>
                  <a:schemeClr val="tx1"/>
                </a:solidFill>
              </a:rPr>
              <a:t> </a:t>
            </a:r>
            <a:r>
              <a:rPr kumimoji="1" lang="en-US" altLang="zh-CN" dirty="0" smtClean="0">
                <a:solidFill>
                  <a:schemeClr val="tx1"/>
                </a:solidFill>
              </a:rPr>
              <a:t>good</a:t>
            </a:r>
            <a:r>
              <a:rPr kumimoji="1" lang="zh-CN" altLang="en-US" dirty="0" smtClean="0">
                <a:solidFill>
                  <a:schemeClr val="tx1"/>
                </a:solidFill>
              </a:rPr>
              <a:t> </a:t>
            </a:r>
            <a:r>
              <a:rPr kumimoji="1" lang="en-US" altLang="zh-CN" dirty="0" smtClean="0">
                <a:solidFill>
                  <a:schemeClr val="tx1"/>
                </a:solidFill>
              </a:rPr>
              <a:t>our</a:t>
            </a:r>
            <a:r>
              <a:rPr kumimoji="1" lang="zh-CN" altLang="en-US" dirty="0" smtClean="0">
                <a:solidFill>
                  <a:schemeClr val="tx1"/>
                </a:solidFill>
              </a:rPr>
              <a:t> </a:t>
            </a:r>
            <a:r>
              <a:rPr kumimoji="1" lang="en-US" altLang="zh-CN" dirty="0" smtClean="0">
                <a:solidFill>
                  <a:schemeClr val="tx1"/>
                </a:solidFill>
              </a:rPr>
              <a:t>regression</a:t>
            </a:r>
            <a:r>
              <a:rPr kumimoji="1" lang="zh-CN" altLang="en-US" dirty="0" smtClean="0">
                <a:solidFill>
                  <a:schemeClr val="tx1"/>
                </a:solidFill>
              </a:rPr>
              <a:t> </a:t>
            </a:r>
            <a:r>
              <a:rPr kumimoji="1" lang="en-US" altLang="zh-CN" dirty="0" smtClean="0">
                <a:solidFill>
                  <a:schemeClr val="tx1"/>
                </a:solidFill>
              </a:rPr>
              <a:t>is.</a:t>
            </a:r>
            <a:endParaRPr kumimoji="1" lang="en-US" altLang="zh-CN" dirty="0">
              <a:solidFill>
                <a:schemeClr val="tx1"/>
              </a:solidFill>
            </a:endParaRPr>
          </a:p>
          <a:p>
            <a:pPr marL="457200" lvl="1" indent="-457200">
              <a:buClr>
                <a:srgbClr val="000000"/>
              </a:buClr>
              <a:buFont typeface="Arial"/>
              <a:buChar char="•"/>
            </a:pPr>
            <a:endParaRPr kumimoji="1" lang="en-US" altLang="zh-CN" dirty="0">
              <a:solidFill>
                <a:schemeClr val="tx1"/>
              </a:solidFill>
            </a:endParaRPr>
          </a:p>
          <a:p>
            <a:pPr marL="584200" lvl="1">
              <a:buClr>
                <a:srgbClr val="000000"/>
              </a:buClr>
            </a:pPr>
            <a:endParaRPr lang="en-US" altLang="zh-CN" sz="1800" dirty="0">
              <a:solidFill>
                <a:schemeClr val="tx1"/>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29</a:t>
            </a:fld>
            <a:endParaRPr lang="en"/>
          </a:p>
        </p:txBody>
      </p:sp>
      <p:graphicFrame>
        <p:nvGraphicFramePr>
          <p:cNvPr id="7" name="Object 6"/>
          <p:cNvGraphicFramePr>
            <a:graphicFrameLocks noChangeAspect="1"/>
          </p:cNvGraphicFramePr>
          <p:nvPr>
            <p:extLst>
              <p:ext uri="{D42A27DB-BD31-4B8C-83A1-F6EECF244321}">
                <p14:modId xmlns:p14="http://schemas.microsoft.com/office/powerpoint/2010/main" val="1901003981"/>
              </p:ext>
            </p:extLst>
          </p:nvPr>
        </p:nvGraphicFramePr>
        <p:xfrm>
          <a:off x="7940378" y="2026184"/>
          <a:ext cx="696363" cy="342455"/>
        </p:xfrm>
        <a:graphic>
          <a:graphicData uri="http://schemas.openxmlformats.org/presentationml/2006/ole">
            <mc:AlternateContent xmlns:mc="http://schemas.openxmlformats.org/markup-compatibility/2006">
              <mc:Choice xmlns:v="urn:schemas-microsoft-com:vml" Requires="v">
                <p:oleObj spid="_x0000_s5121" name="Equation" r:id="rId3" imgW="330200" imgH="203200" progId="Equation.DSMT4">
                  <p:embed/>
                </p:oleObj>
              </mc:Choice>
              <mc:Fallback>
                <p:oleObj name="Equation" r:id="rId3" imgW="330200" imgH="203200" progId="Equation.DSMT4">
                  <p:embed/>
                  <p:pic>
                    <p:nvPicPr>
                      <p:cNvPr id="0" name=""/>
                      <p:cNvPicPr/>
                      <p:nvPr/>
                    </p:nvPicPr>
                    <p:blipFill>
                      <a:blip r:embed="rId4"/>
                      <a:stretch>
                        <a:fillRect/>
                      </a:stretch>
                    </p:blipFill>
                    <p:spPr>
                      <a:xfrm>
                        <a:off x="7940378" y="2026184"/>
                        <a:ext cx="696363" cy="34245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54408380"/>
              </p:ext>
            </p:extLst>
          </p:nvPr>
        </p:nvGraphicFramePr>
        <p:xfrm>
          <a:off x="2330751" y="2554136"/>
          <a:ext cx="2364333" cy="370994"/>
        </p:xfrm>
        <a:graphic>
          <a:graphicData uri="http://schemas.openxmlformats.org/presentationml/2006/ole">
            <mc:AlternateContent xmlns:mc="http://schemas.openxmlformats.org/markup-compatibility/2006">
              <mc:Choice xmlns:v="urn:schemas-microsoft-com:vml" Requires="v">
                <p:oleObj spid="_x0000_s5122" name="Equation" r:id="rId5" imgW="1257300" imgH="228600" progId="Equation.DSMT4">
                  <p:embed/>
                </p:oleObj>
              </mc:Choice>
              <mc:Fallback>
                <p:oleObj name="Equation" r:id="rId5" imgW="1257300" imgH="228600" progId="Equation.DSMT4">
                  <p:embed/>
                  <p:pic>
                    <p:nvPicPr>
                      <p:cNvPr id="0" name=""/>
                      <p:cNvPicPr/>
                      <p:nvPr/>
                    </p:nvPicPr>
                    <p:blipFill>
                      <a:blip r:embed="rId6"/>
                      <a:stretch>
                        <a:fillRect/>
                      </a:stretch>
                    </p:blipFill>
                    <p:spPr>
                      <a:xfrm>
                        <a:off x="2330751" y="2554136"/>
                        <a:ext cx="2364333" cy="37099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43439138"/>
              </p:ext>
            </p:extLst>
          </p:nvPr>
        </p:nvGraphicFramePr>
        <p:xfrm>
          <a:off x="2728922" y="3153430"/>
          <a:ext cx="255018" cy="275569"/>
        </p:xfrm>
        <a:graphic>
          <a:graphicData uri="http://schemas.openxmlformats.org/presentationml/2006/ole">
            <mc:AlternateContent xmlns:mc="http://schemas.openxmlformats.org/markup-compatibility/2006">
              <mc:Choice xmlns:v="urn:schemas-microsoft-com:vml" Requires="v">
                <p:oleObj spid="_x0000_s5123" name="Equation" r:id="rId7" imgW="165100" imgH="203200" progId="Equation.DSMT4">
                  <p:embed/>
                </p:oleObj>
              </mc:Choice>
              <mc:Fallback>
                <p:oleObj name="Equation" r:id="rId7" imgW="165100" imgH="203200" progId="Equation.DSMT4">
                  <p:embed/>
                  <p:pic>
                    <p:nvPicPr>
                      <p:cNvPr id="0" name=""/>
                      <p:cNvPicPr/>
                      <p:nvPr/>
                    </p:nvPicPr>
                    <p:blipFill>
                      <a:blip r:embed="rId8"/>
                      <a:stretch>
                        <a:fillRect/>
                      </a:stretch>
                    </p:blipFill>
                    <p:spPr>
                      <a:xfrm>
                        <a:off x="2728922" y="3153430"/>
                        <a:ext cx="255018" cy="27556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18505940"/>
              </p:ext>
            </p:extLst>
          </p:nvPr>
        </p:nvGraphicFramePr>
        <p:xfrm>
          <a:off x="3924968" y="3153430"/>
          <a:ext cx="299181" cy="284758"/>
        </p:xfrm>
        <a:graphic>
          <a:graphicData uri="http://schemas.openxmlformats.org/presentationml/2006/ole">
            <mc:AlternateContent xmlns:mc="http://schemas.openxmlformats.org/markup-compatibility/2006">
              <mc:Choice xmlns:v="urn:schemas-microsoft-com:vml" Requires="v">
                <p:oleObj spid="_x0000_s5124" name="Equation" r:id="rId9" imgW="152400" imgH="203200" progId="Equation.DSMT4">
                  <p:embed/>
                </p:oleObj>
              </mc:Choice>
              <mc:Fallback>
                <p:oleObj name="Equation" r:id="rId9" imgW="152400" imgH="203200" progId="Equation.DSMT4">
                  <p:embed/>
                  <p:pic>
                    <p:nvPicPr>
                      <p:cNvPr id="0" name=""/>
                      <p:cNvPicPr/>
                      <p:nvPr/>
                    </p:nvPicPr>
                    <p:blipFill>
                      <a:blip r:embed="rId10"/>
                      <a:stretch>
                        <a:fillRect/>
                      </a:stretch>
                    </p:blipFill>
                    <p:spPr>
                      <a:xfrm>
                        <a:off x="3924968" y="3153430"/>
                        <a:ext cx="299181" cy="28475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72049386"/>
              </p:ext>
            </p:extLst>
          </p:nvPr>
        </p:nvGraphicFramePr>
        <p:xfrm>
          <a:off x="3396949" y="3438188"/>
          <a:ext cx="528019" cy="339712"/>
        </p:xfrm>
        <a:graphic>
          <a:graphicData uri="http://schemas.openxmlformats.org/presentationml/2006/ole">
            <mc:AlternateContent xmlns:mc="http://schemas.openxmlformats.org/markup-compatibility/2006">
              <mc:Choice xmlns:v="urn:schemas-microsoft-com:vml" Requires="v">
                <p:oleObj spid="_x0000_s5125" name="Equation" r:id="rId11" imgW="304800" imgH="203200" progId="Equation.DSMT4">
                  <p:embed/>
                </p:oleObj>
              </mc:Choice>
              <mc:Fallback>
                <p:oleObj name="Equation" r:id="rId11" imgW="304800" imgH="203200" progId="Equation.DSMT4">
                  <p:embed/>
                  <p:pic>
                    <p:nvPicPr>
                      <p:cNvPr id="0" name=""/>
                      <p:cNvPicPr/>
                      <p:nvPr/>
                    </p:nvPicPr>
                    <p:blipFill>
                      <a:blip r:embed="rId12"/>
                      <a:stretch>
                        <a:fillRect/>
                      </a:stretch>
                    </p:blipFill>
                    <p:spPr>
                      <a:xfrm>
                        <a:off x="3396949" y="3438188"/>
                        <a:ext cx="528019" cy="33971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5698344"/>
              </p:ext>
            </p:extLst>
          </p:nvPr>
        </p:nvGraphicFramePr>
        <p:xfrm>
          <a:off x="4367093" y="3438188"/>
          <a:ext cx="841739" cy="339712"/>
        </p:xfrm>
        <a:graphic>
          <a:graphicData uri="http://schemas.openxmlformats.org/presentationml/2006/ole">
            <mc:AlternateContent xmlns:mc="http://schemas.openxmlformats.org/markup-compatibility/2006">
              <mc:Choice xmlns:v="urn:schemas-microsoft-com:vml" Requires="v">
                <p:oleObj spid="_x0000_s5126" name="Equation" r:id="rId13" imgW="609600" imgH="228600" progId="Equation.DSMT4">
                  <p:embed/>
                </p:oleObj>
              </mc:Choice>
              <mc:Fallback>
                <p:oleObj name="Equation" r:id="rId13" imgW="609600" imgH="228600" progId="Equation.DSMT4">
                  <p:embed/>
                  <p:pic>
                    <p:nvPicPr>
                      <p:cNvPr id="0" name=""/>
                      <p:cNvPicPr/>
                      <p:nvPr/>
                    </p:nvPicPr>
                    <p:blipFill>
                      <a:blip r:embed="rId14"/>
                      <a:stretch>
                        <a:fillRect/>
                      </a:stretch>
                    </p:blipFill>
                    <p:spPr>
                      <a:xfrm>
                        <a:off x="4367093" y="3438188"/>
                        <a:ext cx="841739" cy="33971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56959328"/>
              </p:ext>
            </p:extLst>
          </p:nvPr>
        </p:nvGraphicFramePr>
        <p:xfrm>
          <a:off x="3653821" y="3885456"/>
          <a:ext cx="1868969" cy="451455"/>
        </p:xfrm>
        <a:graphic>
          <a:graphicData uri="http://schemas.openxmlformats.org/presentationml/2006/ole">
            <mc:AlternateContent xmlns:mc="http://schemas.openxmlformats.org/markup-compatibility/2006">
              <mc:Choice xmlns:v="urn:schemas-microsoft-com:vml" Requires="v">
                <p:oleObj spid="_x0000_s5127" name="Equation" r:id="rId15" imgW="787400" imgH="228600" progId="Equation.DSMT4">
                  <p:embed/>
                </p:oleObj>
              </mc:Choice>
              <mc:Fallback>
                <p:oleObj name="Equation" r:id="rId15" imgW="787400" imgH="228600" progId="Equation.DSMT4">
                  <p:embed/>
                  <p:pic>
                    <p:nvPicPr>
                      <p:cNvPr id="0" name=""/>
                      <p:cNvPicPr/>
                      <p:nvPr/>
                    </p:nvPicPr>
                    <p:blipFill>
                      <a:blip r:embed="rId16"/>
                      <a:stretch>
                        <a:fillRect/>
                      </a:stretch>
                    </p:blipFill>
                    <p:spPr>
                      <a:xfrm>
                        <a:off x="3653821" y="3885456"/>
                        <a:ext cx="1868969" cy="451455"/>
                      </a:xfrm>
                      <a:prstGeom prst="rect">
                        <a:avLst/>
                      </a:prstGeom>
                    </p:spPr>
                  </p:pic>
                </p:oleObj>
              </mc:Fallback>
            </mc:AlternateContent>
          </a:graphicData>
        </a:graphic>
      </p:graphicFrame>
      <p:graphicFrame>
        <p:nvGraphicFramePr>
          <p:cNvPr id="14" name="Object 12"/>
          <p:cNvGraphicFramePr>
            <a:graphicFrameLocks noChangeAspect="1"/>
          </p:cNvGraphicFramePr>
          <p:nvPr>
            <p:extLst>
              <p:ext uri="{D42A27DB-BD31-4B8C-83A1-F6EECF244321}">
                <p14:modId xmlns:p14="http://schemas.microsoft.com/office/powerpoint/2010/main" val="2740804519"/>
              </p:ext>
            </p:extLst>
          </p:nvPr>
        </p:nvGraphicFramePr>
        <p:xfrm>
          <a:off x="3274925" y="5906647"/>
          <a:ext cx="378896" cy="426487"/>
        </p:xfrm>
        <a:graphic>
          <a:graphicData uri="http://schemas.openxmlformats.org/presentationml/2006/ole">
            <mc:AlternateContent xmlns:mc="http://schemas.openxmlformats.org/markup-compatibility/2006">
              <mc:Choice xmlns:v="urn:schemas-microsoft-com:vml" Requires="v">
                <p:oleObj spid="_x0000_s5128" name="Equation" r:id="rId17" imgW="203200" imgH="203200" progId="Equation.DSMT4">
                  <p:embed/>
                </p:oleObj>
              </mc:Choice>
              <mc:Fallback>
                <p:oleObj name="Equation" r:id="rId17" imgW="203200" imgH="203200" progId="Equation.DSMT4">
                  <p:embed/>
                  <p:pic>
                    <p:nvPicPr>
                      <p:cNvPr id="0" name=""/>
                      <p:cNvPicPr/>
                      <p:nvPr/>
                    </p:nvPicPr>
                    <p:blipFill>
                      <a:blip r:embed="rId18"/>
                      <a:stretch>
                        <a:fillRect/>
                      </a:stretch>
                    </p:blipFill>
                    <p:spPr>
                      <a:xfrm>
                        <a:off x="3274925" y="5906647"/>
                        <a:ext cx="378896" cy="426487"/>
                      </a:xfrm>
                      <a:prstGeom prst="rect">
                        <a:avLst/>
                      </a:prstGeom>
                    </p:spPr>
                  </p:pic>
                </p:oleObj>
              </mc:Fallback>
            </mc:AlternateContent>
          </a:graphicData>
        </a:graphic>
      </p:graphicFrame>
    </p:spTree>
    <p:extLst>
      <p:ext uri="{BB962C8B-B14F-4D97-AF65-F5344CB8AC3E}">
        <p14:creationId xmlns:p14="http://schemas.microsoft.com/office/powerpoint/2010/main" val="14472498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5.0</a:t>
            </a:r>
            <a:r>
              <a:rPr kumimoji="1" lang="zh-CN" altLang="en-US" dirty="0" smtClean="0"/>
              <a:t> </a:t>
            </a:r>
            <a:r>
              <a:rPr lang="en-US" altLang="zh-CN" dirty="0" smtClean="0"/>
              <a:t>Nonparametric Regression</a:t>
            </a:r>
            <a:endParaRPr lang="en-US" dirty="0"/>
          </a:p>
        </p:txBody>
      </p:sp>
      <p:sp>
        <p:nvSpPr>
          <p:cNvPr id="3" name="Text Placeholder 2"/>
          <p:cNvSpPr>
            <a:spLocks noGrp="1"/>
          </p:cNvSpPr>
          <p:nvPr>
            <p:ph type="body" idx="1"/>
          </p:nvPr>
        </p:nvSpPr>
        <p:spPr/>
        <p:txBody>
          <a:bodyPr/>
          <a:lstStyle/>
          <a:p>
            <a:pPr marL="457200" indent="-457200">
              <a:buFont typeface="Arial"/>
              <a:buChar char="•"/>
            </a:pPr>
            <a:r>
              <a:rPr kumimoji="1" lang="en-US" sz="2400" dirty="0" smtClean="0">
                <a:solidFill>
                  <a:schemeClr val="tx1"/>
                </a:solidFill>
              </a:rPr>
              <a:t>Definitions</a:t>
            </a:r>
            <a:endParaRPr kumimoji="1" lang="en-US" altLang="zh-CN" sz="2400" dirty="0">
              <a:solidFill>
                <a:schemeClr val="tx1"/>
              </a:solidFill>
            </a:endParaRPr>
          </a:p>
          <a:p>
            <a:pPr marL="914400" lvl="1" indent="-330200">
              <a:buClr>
                <a:srgbClr val="000000"/>
              </a:buClr>
              <a:buFont typeface="Courier New"/>
              <a:buChar char="o"/>
            </a:pPr>
            <a:r>
              <a:rPr lang="en-US" sz="1800" dirty="0" smtClean="0">
                <a:solidFill>
                  <a:schemeClr val="tx1"/>
                </a:solidFill>
              </a:rPr>
              <a:t>We </a:t>
            </a:r>
            <a:r>
              <a:rPr lang="en-US" sz="1800" dirty="0">
                <a:solidFill>
                  <a:schemeClr val="tx1"/>
                </a:solidFill>
              </a:rPr>
              <a:t>are given n pairs of </a:t>
            </a:r>
            <a:r>
              <a:rPr lang="en-US" sz="1800" dirty="0" smtClean="0">
                <a:solidFill>
                  <a:schemeClr val="tx1"/>
                </a:solidFill>
              </a:rPr>
              <a:t>observations </a:t>
            </a:r>
            <a:r>
              <a:rPr lang="en-US" sz="1800" dirty="0">
                <a:solidFill>
                  <a:schemeClr val="tx1"/>
                </a:solidFill>
              </a:rPr>
              <a:t>(x</a:t>
            </a:r>
            <a:r>
              <a:rPr lang="en-US" sz="1800" baseline="-25000" dirty="0">
                <a:solidFill>
                  <a:schemeClr val="tx1"/>
                </a:solidFill>
              </a:rPr>
              <a:t>1</a:t>
            </a:r>
            <a:r>
              <a:rPr lang="en-US" sz="1800" dirty="0">
                <a:solidFill>
                  <a:schemeClr val="tx1"/>
                </a:solidFill>
              </a:rPr>
              <a:t>, Y</a:t>
            </a:r>
            <a:r>
              <a:rPr lang="en-US" sz="1800" baseline="-25000" dirty="0">
                <a:solidFill>
                  <a:schemeClr val="tx1"/>
                </a:solidFill>
              </a:rPr>
              <a:t>1</a:t>
            </a:r>
            <a:r>
              <a:rPr lang="en-US" sz="1800" dirty="0">
                <a:solidFill>
                  <a:schemeClr val="tx1"/>
                </a:solidFill>
              </a:rPr>
              <a:t>), . . . , (</a:t>
            </a:r>
            <a:r>
              <a:rPr lang="en-US" sz="1800" dirty="0" err="1">
                <a:solidFill>
                  <a:schemeClr val="tx1"/>
                </a:solidFill>
              </a:rPr>
              <a:t>x</a:t>
            </a:r>
            <a:r>
              <a:rPr lang="en-US" sz="1800" baseline="-25000" dirty="0" err="1">
                <a:solidFill>
                  <a:schemeClr val="tx1"/>
                </a:solidFill>
              </a:rPr>
              <a:t>n</a:t>
            </a:r>
            <a:r>
              <a:rPr lang="en-US" sz="1800" dirty="0">
                <a:solidFill>
                  <a:schemeClr val="tx1"/>
                </a:solidFill>
              </a:rPr>
              <a:t>, </a:t>
            </a:r>
            <a:r>
              <a:rPr lang="en-US" sz="1800" dirty="0" err="1">
                <a:solidFill>
                  <a:schemeClr val="tx1"/>
                </a:solidFill>
              </a:rPr>
              <a:t>Y</a:t>
            </a:r>
            <a:r>
              <a:rPr lang="en-US" sz="1800" baseline="-25000" dirty="0" err="1">
                <a:solidFill>
                  <a:schemeClr val="tx1"/>
                </a:solidFill>
              </a:rPr>
              <a:t>n</a:t>
            </a:r>
            <a:r>
              <a:rPr lang="en-US" sz="1800" dirty="0" smtClean="0">
                <a:solidFill>
                  <a:schemeClr val="tx1"/>
                </a:solidFill>
              </a:rPr>
              <a:t>). The </a:t>
            </a:r>
            <a:r>
              <a:rPr lang="en-US" sz="1800" b="1" u="sng" dirty="0">
                <a:solidFill>
                  <a:schemeClr val="tx1"/>
                </a:solidFill>
              </a:rPr>
              <a:t>response variable </a:t>
            </a:r>
            <a:r>
              <a:rPr lang="en-US" sz="1800" dirty="0">
                <a:solidFill>
                  <a:schemeClr val="tx1"/>
                </a:solidFill>
              </a:rPr>
              <a:t>Y is related to the </a:t>
            </a:r>
            <a:r>
              <a:rPr lang="en-US" sz="1800" b="1" u="sng" dirty="0">
                <a:solidFill>
                  <a:schemeClr val="tx1"/>
                </a:solidFill>
              </a:rPr>
              <a:t>covariate</a:t>
            </a:r>
            <a:r>
              <a:rPr lang="en-US" sz="1800" dirty="0">
                <a:solidFill>
                  <a:schemeClr val="tx1"/>
                </a:solidFill>
              </a:rPr>
              <a:t> x by the </a:t>
            </a:r>
            <a:r>
              <a:rPr lang="en-US" sz="1800" dirty="0" smtClean="0">
                <a:solidFill>
                  <a:schemeClr val="tx1"/>
                </a:solidFill>
              </a:rPr>
              <a:t>equations</a:t>
            </a:r>
          </a:p>
          <a:p>
            <a:pPr marL="584200" lvl="1">
              <a:buClr>
                <a:srgbClr val="000000"/>
              </a:buClr>
            </a:pPr>
            <a:endParaRPr lang="en-US" sz="1800" dirty="0">
              <a:solidFill>
                <a:schemeClr val="tx1"/>
              </a:solidFill>
            </a:endParaRPr>
          </a:p>
          <a:p>
            <a:pPr marL="584200" lvl="1">
              <a:buClr>
                <a:srgbClr val="000000"/>
              </a:buClr>
            </a:pPr>
            <a:endParaRPr lang="en-US" sz="1800" dirty="0" smtClean="0">
              <a:solidFill>
                <a:schemeClr val="tx1"/>
              </a:solidFill>
            </a:endParaRPr>
          </a:p>
          <a:p>
            <a:pPr marL="584200" lvl="1">
              <a:buClr>
                <a:srgbClr val="000000"/>
              </a:buClr>
            </a:pPr>
            <a:r>
              <a:rPr lang="en-US" sz="1800" dirty="0">
                <a:solidFill>
                  <a:schemeClr val="tx1"/>
                </a:solidFill>
              </a:rPr>
              <a:t> </a:t>
            </a:r>
            <a:r>
              <a:rPr lang="en-US" sz="1800" dirty="0" smtClean="0">
                <a:solidFill>
                  <a:schemeClr val="tx1"/>
                </a:solidFill>
              </a:rPr>
              <a:t>    where </a:t>
            </a:r>
            <a:r>
              <a:rPr lang="en-US" sz="1800" dirty="0">
                <a:solidFill>
                  <a:schemeClr val="tx1"/>
                </a:solidFill>
              </a:rPr>
              <a:t>r is the </a:t>
            </a:r>
            <a:r>
              <a:rPr lang="en-US" sz="1800" b="1" u="sng" dirty="0">
                <a:solidFill>
                  <a:schemeClr val="tx1"/>
                </a:solidFill>
              </a:rPr>
              <a:t>regression function</a:t>
            </a:r>
            <a:r>
              <a:rPr lang="en-US" sz="1800" dirty="0">
                <a:solidFill>
                  <a:schemeClr val="tx1"/>
                </a:solidFill>
              </a:rPr>
              <a:t>. The variable x is also called </a:t>
            </a:r>
            <a:r>
              <a:rPr lang="en-US" sz="1800" dirty="0" smtClean="0">
                <a:solidFill>
                  <a:schemeClr val="tx1"/>
                </a:solidFill>
              </a:rPr>
              <a:t>a </a:t>
            </a:r>
          </a:p>
          <a:p>
            <a:pPr marL="584200" lvl="1">
              <a:buClr>
                <a:srgbClr val="000000"/>
              </a:buClr>
            </a:pPr>
            <a:r>
              <a:rPr lang="en-US" sz="1800" dirty="0" smtClean="0">
                <a:solidFill>
                  <a:schemeClr val="tx1"/>
                </a:solidFill>
              </a:rPr>
              <a:t>     </a:t>
            </a:r>
            <a:r>
              <a:rPr lang="en-US" sz="1800" b="1" u="sng" dirty="0" smtClean="0">
                <a:solidFill>
                  <a:schemeClr val="tx1"/>
                </a:solidFill>
              </a:rPr>
              <a:t>feature</a:t>
            </a:r>
            <a:r>
              <a:rPr lang="en-US" sz="1800" dirty="0">
                <a:solidFill>
                  <a:schemeClr val="tx1"/>
                </a:solidFill>
              </a:rPr>
              <a:t>. We want to estimate (or “learn”) the function r under </a:t>
            </a:r>
            <a:r>
              <a:rPr lang="en-US" sz="1800" dirty="0" smtClean="0">
                <a:solidFill>
                  <a:schemeClr val="tx1"/>
                </a:solidFill>
              </a:rPr>
              <a:t>weak</a:t>
            </a:r>
          </a:p>
          <a:p>
            <a:pPr marL="584200" lvl="1">
              <a:buClr>
                <a:srgbClr val="000000"/>
              </a:buClr>
            </a:pPr>
            <a:r>
              <a:rPr lang="en-US" sz="1800" dirty="0">
                <a:solidFill>
                  <a:schemeClr val="tx1"/>
                </a:solidFill>
              </a:rPr>
              <a:t> </a:t>
            </a:r>
            <a:r>
              <a:rPr lang="en-US" sz="1800" dirty="0" smtClean="0">
                <a:solidFill>
                  <a:schemeClr val="tx1"/>
                </a:solidFill>
              </a:rPr>
              <a:t>    assumptions</a:t>
            </a:r>
            <a:r>
              <a:rPr lang="en-US" sz="1800" dirty="0">
                <a:solidFill>
                  <a:schemeClr val="tx1"/>
                </a:solidFill>
              </a:rPr>
              <a:t>. The estimator of r(x) is denoted </a:t>
            </a:r>
            <a:r>
              <a:rPr lang="en-US" sz="1800" dirty="0" smtClean="0">
                <a:solidFill>
                  <a:schemeClr val="tx1"/>
                </a:solidFill>
              </a:rPr>
              <a:t>by         . </a:t>
            </a:r>
            <a:r>
              <a:rPr lang="en-US" sz="1800" dirty="0">
                <a:solidFill>
                  <a:schemeClr val="tx1"/>
                </a:solidFill>
              </a:rPr>
              <a:t>We also </a:t>
            </a:r>
            <a:r>
              <a:rPr lang="en-US" sz="1800" dirty="0" smtClean="0">
                <a:solidFill>
                  <a:schemeClr val="tx1"/>
                </a:solidFill>
              </a:rPr>
              <a:t>refer</a:t>
            </a:r>
          </a:p>
          <a:p>
            <a:pPr marL="584200" lvl="1">
              <a:buClr>
                <a:srgbClr val="000000"/>
              </a:buClr>
            </a:pPr>
            <a:r>
              <a:rPr lang="en-US" sz="1800" dirty="0">
                <a:solidFill>
                  <a:schemeClr val="tx1"/>
                </a:solidFill>
              </a:rPr>
              <a:t> </a:t>
            </a:r>
            <a:r>
              <a:rPr lang="en-US" sz="1800" dirty="0" smtClean="0">
                <a:solidFill>
                  <a:schemeClr val="tx1"/>
                </a:solidFill>
              </a:rPr>
              <a:t>    to         as </a:t>
            </a:r>
            <a:r>
              <a:rPr lang="en-US" sz="1800" dirty="0">
                <a:solidFill>
                  <a:schemeClr val="tx1"/>
                </a:solidFill>
              </a:rPr>
              <a:t>a </a:t>
            </a:r>
            <a:r>
              <a:rPr lang="en-US" sz="1800" b="1" u="sng" dirty="0">
                <a:solidFill>
                  <a:schemeClr val="tx1"/>
                </a:solidFill>
              </a:rPr>
              <a:t>smoother</a:t>
            </a:r>
            <a:r>
              <a:rPr lang="en-US" sz="1800" dirty="0">
                <a:solidFill>
                  <a:schemeClr val="tx1"/>
                </a:solidFill>
              </a:rPr>
              <a:t>.</a:t>
            </a:r>
            <a:endParaRPr lang="en-US" altLang="zh-CN" sz="1800" dirty="0">
              <a:solidFill>
                <a:schemeClr val="tx1"/>
              </a:solidFill>
            </a:endParaRPr>
          </a:p>
          <a:p>
            <a:pPr marL="914400" lvl="1" indent="-330200">
              <a:buClr>
                <a:srgbClr val="000000"/>
              </a:buClr>
              <a:buFont typeface="Courier New"/>
              <a:buChar char="o"/>
            </a:pPr>
            <a:r>
              <a:rPr lang="en-US" sz="1800" dirty="0" smtClean="0">
                <a:solidFill>
                  <a:schemeClr val="tx1"/>
                </a:solidFill>
              </a:rPr>
              <a:t>we </a:t>
            </a:r>
            <a:r>
              <a:rPr lang="en-US" sz="1800" dirty="0">
                <a:solidFill>
                  <a:schemeClr val="tx1"/>
                </a:solidFill>
              </a:rPr>
              <a:t>are treating the covariate values x</a:t>
            </a:r>
            <a:r>
              <a:rPr lang="en-US" sz="1800" baseline="-25000" dirty="0">
                <a:solidFill>
                  <a:schemeClr val="tx1"/>
                </a:solidFill>
              </a:rPr>
              <a:t>i</a:t>
            </a:r>
            <a:r>
              <a:rPr lang="en-US" sz="1800" dirty="0">
                <a:solidFill>
                  <a:schemeClr val="tx1"/>
                </a:solidFill>
              </a:rPr>
              <a:t> as </a:t>
            </a:r>
            <a:r>
              <a:rPr lang="en-US" sz="1800" dirty="0" smtClean="0">
                <a:solidFill>
                  <a:schemeClr val="tx1"/>
                </a:solidFill>
              </a:rPr>
              <a:t>fixed in (5.1). </a:t>
            </a:r>
            <a:r>
              <a:rPr lang="en-US" sz="1800" dirty="0">
                <a:solidFill>
                  <a:schemeClr val="tx1"/>
                </a:solidFill>
              </a:rPr>
              <a:t>We could instead treat these as </a:t>
            </a:r>
            <a:r>
              <a:rPr lang="en-US" sz="1800" dirty="0" smtClean="0">
                <a:solidFill>
                  <a:schemeClr val="tx1"/>
                </a:solidFill>
              </a:rPr>
              <a:t>random and </a:t>
            </a:r>
            <a:r>
              <a:rPr lang="en-US" sz="1800" dirty="0">
                <a:solidFill>
                  <a:schemeClr val="tx1"/>
                </a:solidFill>
              </a:rPr>
              <a:t>r(x) is then interpreted as the mean of </a:t>
            </a:r>
            <a:r>
              <a:rPr lang="en-US" sz="1800" dirty="0" smtClean="0">
                <a:solidFill>
                  <a:schemeClr val="tx1"/>
                </a:solidFill>
              </a:rPr>
              <a:t>Y conditional </a:t>
            </a:r>
            <a:r>
              <a:rPr lang="en-US" sz="1800" dirty="0">
                <a:solidFill>
                  <a:schemeClr val="tx1"/>
                </a:solidFill>
              </a:rPr>
              <a:t>on X = x, that is</a:t>
            </a:r>
            <a:r>
              <a:rPr lang="en-US" sz="1800" dirty="0" smtClean="0">
                <a:solidFill>
                  <a:schemeClr val="tx1"/>
                </a:solidFill>
              </a:rPr>
              <a:t>,</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pic>
        <p:nvPicPr>
          <p:cNvPr id="5" name="Picture 4"/>
          <p:cNvPicPr>
            <a:picLocks noChangeAspect="1"/>
          </p:cNvPicPr>
          <p:nvPr/>
        </p:nvPicPr>
        <p:blipFill>
          <a:blip r:embed="rId3"/>
          <a:stretch>
            <a:fillRect/>
          </a:stretch>
        </p:blipFill>
        <p:spPr>
          <a:xfrm>
            <a:off x="2273300" y="2590800"/>
            <a:ext cx="4597400" cy="5588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236451672"/>
              </p:ext>
            </p:extLst>
          </p:nvPr>
        </p:nvGraphicFramePr>
        <p:xfrm>
          <a:off x="6382724" y="3701131"/>
          <a:ext cx="487976" cy="300293"/>
        </p:xfrm>
        <a:graphic>
          <a:graphicData uri="http://schemas.openxmlformats.org/presentationml/2006/ole">
            <mc:AlternateContent xmlns:mc="http://schemas.openxmlformats.org/markup-compatibility/2006">
              <mc:Choice xmlns:v="urn:schemas-microsoft-com:vml" Requires="v">
                <p:oleObj spid="_x0000_s6218" name="Equation" r:id="rId4" imgW="330200" imgH="203200" progId="Equation.DSMT4">
                  <p:embed/>
                </p:oleObj>
              </mc:Choice>
              <mc:Fallback>
                <p:oleObj name="Equation" r:id="rId4" imgW="330200" imgH="203200" progId="Equation.DSMT4">
                  <p:embed/>
                  <p:pic>
                    <p:nvPicPr>
                      <p:cNvPr id="0" name=""/>
                      <p:cNvPicPr/>
                      <p:nvPr/>
                    </p:nvPicPr>
                    <p:blipFill>
                      <a:blip r:embed="rId5"/>
                      <a:stretch>
                        <a:fillRect/>
                      </a:stretch>
                    </p:blipFill>
                    <p:spPr>
                      <a:xfrm>
                        <a:off x="6382724" y="3701131"/>
                        <a:ext cx="487976" cy="30029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5394329"/>
              </p:ext>
            </p:extLst>
          </p:nvPr>
        </p:nvGraphicFramePr>
        <p:xfrm>
          <a:off x="1683060" y="4001424"/>
          <a:ext cx="487976" cy="300293"/>
        </p:xfrm>
        <a:graphic>
          <a:graphicData uri="http://schemas.openxmlformats.org/presentationml/2006/ole">
            <mc:AlternateContent xmlns:mc="http://schemas.openxmlformats.org/markup-compatibility/2006">
              <mc:Choice xmlns:v="urn:schemas-microsoft-com:vml" Requires="v">
                <p:oleObj spid="_x0000_s6219" name="Equation" r:id="rId6" imgW="330200" imgH="203200" progId="Equation.DSMT4">
                  <p:embed/>
                </p:oleObj>
              </mc:Choice>
              <mc:Fallback>
                <p:oleObj name="Equation" r:id="rId6" imgW="330200" imgH="203200" progId="Equation.DSMT4">
                  <p:embed/>
                  <p:pic>
                    <p:nvPicPr>
                      <p:cNvPr id="0" name=""/>
                      <p:cNvPicPr/>
                      <p:nvPr/>
                    </p:nvPicPr>
                    <p:blipFill>
                      <a:blip r:embed="rId5"/>
                      <a:stretch>
                        <a:fillRect/>
                      </a:stretch>
                    </p:blipFill>
                    <p:spPr>
                      <a:xfrm>
                        <a:off x="1683060" y="4001424"/>
                        <a:ext cx="487976" cy="300293"/>
                      </a:xfrm>
                      <a:prstGeom prst="rect">
                        <a:avLst/>
                      </a:prstGeom>
                    </p:spPr>
                  </p:pic>
                </p:oleObj>
              </mc:Fallback>
            </mc:AlternateContent>
          </a:graphicData>
        </a:graphic>
      </p:graphicFrame>
      <p:pic>
        <p:nvPicPr>
          <p:cNvPr id="9" name="Picture 8"/>
          <p:cNvPicPr>
            <a:picLocks noChangeAspect="1"/>
          </p:cNvPicPr>
          <p:nvPr/>
        </p:nvPicPr>
        <p:blipFill>
          <a:blip r:embed="rId7"/>
          <a:stretch>
            <a:fillRect/>
          </a:stretch>
        </p:blipFill>
        <p:spPr>
          <a:xfrm>
            <a:off x="3479800" y="5139404"/>
            <a:ext cx="2184400" cy="419100"/>
          </a:xfrm>
          <a:prstGeom prst="rect">
            <a:avLst/>
          </a:prstGeom>
        </p:spPr>
      </p:pic>
    </p:spTree>
    <p:extLst>
      <p:ext uri="{BB962C8B-B14F-4D97-AF65-F5344CB8AC3E}">
        <p14:creationId xmlns:p14="http://schemas.microsoft.com/office/powerpoint/2010/main" val="1385451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a:t>
            </a:r>
            <a:r>
              <a:rPr kumimoji="1" lang="en-US" altLang="en-US" dirty="0"/>
              <a:t>.6</a:t>
            </a:r>
            <a:r>
              <a:rPr kumimoji="1" lang="zh-CN" altLang="en-US" dirty="0"/>
              <a:t> </a:t>
            </a:r>
            <a:r>
              <a:rPr lang="en-US" altLang="zh-CN" dirty="0"/>
              <a:t>Variance</a:t>
            </a:r>
            <a:r>
              <a:rPr lang="zh-CN" altLang="en-US" dirty="0"/>
              <a:t> </a:t>
            </a:r>
            <a:r>
              <a:rPr lang="en-US" altLang="zh-CN" dirty="0"/>
              <a:t>Estimation </a:t>
            </a:r>
            <a:endParaRPr lang="en-US" dirty="0"/>
          </a:p>
        </p:txBody>
      </p:sp>
      <p:sp>
        <p:nvSpPr>
          <p:cNvPr id="3" name="Text Placeholder 2"/>
          <p:cNvSpPr>
            <a:spLocks noGrp="1"/>
          </p:cNvSpPr>
          <p:nvPr>
            <p:ph type="body" idx="1"/>
          </p:nvPr>
        </p:nvSpPr>
        <p:spPr/>
        <p:txBody>
          <a:bodyPr/>
          <a:lstStyle/>
          <a:p>
            <a:pPr marL="457200" indent="-457200">
              <a:buFont typeface="Arial"/>
              <a:buChar char="•"/>
            </a:pPr>
            <a:r>
              <a:rPr kumimoji="1" lang="en-US" sz="2400" dirty="0" smtClean="0">
                <a:solidFill>
                  <a:schemeClr val="tx1"/>
                </a:solidFill>
              </a:rPr>
              <a:t>Variance </a:t>
            </a:r>
            <a:r>
              <a:rPr kumimoji="1" lang="en-US" sz="2400" dirty="0">
                <a:solidFill>
                  <a:schemeClr val="tx1"/>
                </a:solidFill>
              </a:rPr>
              <a:t>Function Estimation</a:t>
            </a:r>
            <a:endParaRPr kumimoji="1" lang="en-US" altLang="zh-CN" sz="2400" dirty="0">
              <a:solidFill>
                <a:schemeClr val="tx1"/>
              </a:solidFill>
            </a:endParaRPr>
          </a:p>
          <a:p>
            <a:pPr marL="914400" lvl="1" indent="-330200">
              <a:buClr>
                <a:srgbClr val="000000"/>
              </a:buClr>
              <a:buFont typeface="Courier New"/>
              <a:buChar char="o"/>
            </a:pPr>
            <a:r>
              <a:rPr lang="en-US" altLang="zh-CN" sz="1800" dirty="0" smtClean="0">
                <a:solidFill>
                  <a:schemeClr val="tx1"/>
                </a:solidFill>
              </a:rPr>
              <a:t>Estimate </a:t>
            </a:r>
            <a:r>
              <a:rPr lang="en-US" altLang="zh-CN" sz="1800" dirty="0">
                <a:solidFill>
                  <a:schemeClr val="tx1"/>
                </a:solidFill>
              </a:rPr>
              <a:t>r(x) with any nonparametric method to get an </a:t>
            </a:r>
            <a:r>
              <a:rPr lang="en-US" altLang="zh-CN" sz="1800" dirty="0" smtClean="0">
                <a:solidFill>
                  <a:schemeClr val="tx1"/>
                </a:solidFill>
              </a:rPr>
              <a:t>estimate</a:t>
            </a:r>
          </a:p>
          <a:p>
            <a:pPr marL="914400" lvl="1" indent="-330200">
              <a:buClr>
                <a:srgbClr val="000000"/>
              </a:buClr>
              <a:buFont typeface="Courier New"/>
              <a:buChar char="o"/>
            </a:pPr>
            <a:endParaRPr lang="en-US" altLang="zh-CN" sz="1800" dirty="0" smtClean="0">
              <a:solidFill>
                <a:schemeClr val="tx1"/>
              </a:solidFill>
            </a:endParaRPr>
          </a:p>
          <a:p>
            <a:pPr marL="914400" lvl="1" indent="-330200">
              <a:buClr>
                <a:srgbClr val="000000"/>
              </a:buClr>
              <a:buFont typeface="Courier New"/>
              <a:buChar char="o"/>
            </a:pPr>
            <a:r>
              <a:rPr lang="en-US" altLang="zh-CN" sz="1800" dirty="0" smtClean="0">
                <a:solidFill>
                  <a:schemeClr val="tx1"/>
                </a:solidFill>
              </a:rPr>
              <a:t>Define</a:t>
            </a:r>
            <a:r>
              <a:rPr lang="zh-CN" altLang="en-US" sz="1800" dirty="0" smtClean="0">
                <a:solidFill>
                  <a:schemeClr val="tx1"/>
                </a:solidFill>
              </a:rPr>
              <a:t> </a:t>
            </a:r>
            <a:endParaRPr lang="en-US" altLang="zh-CN" sz="1800" dirty="0" smtClean="0">
              <a:solidFill>
                <a:schemeClr val="tx1"/>
              </a:solidFill>
            </a:endParaRPr>
          </a:p>
          <a:p>
            <a:pPr marL="914400" lvl="1" indent="-330200">
              <a:buClr>
                <a:srgbClr val="000000"/>
              </a:buClr>
              <a:buFont typeface="Courier New"/>
              <a:buChar char="o"/>
            </a:pPr>
            <a:endParaRPr lang="en-US" altLang="zh-CN" sz="1800" dirty="0" smtClean="0">
              <a:solidFill>
                <a:schemeClr val="tx1"/>
              </a:solidFill>
            </a:endParaRPr>
          </a:p>
          <a:p>
            <a:pPr marL="914400" lvl="1" indent="-330200">
              <a:buClr>
                <a:srgbClr val="000000"/>
              </a:buClr>
              <a:buFont typeface="Courier New"/>
              <a:buChar char="o"/>
            </a:pPr>
            <a:r>
              <a:rPr lang="en-US" sz="1800" dirty="0">
                <a:solidFill>
                  <a:schemeClr val="tx1"/>
                </a:solidFill>
              </a:rPr>
              <a:t>Regress the </a:t>
            </a:r>
            <a:r>
              <a:rPr lang="zh-CN" altLang="en-US" sz="1800" dirty="0" smtClean="0">
                <a:solidFill>
                  <a:schemeClr val="tx1"/>
                </a:solidFill>
              </a:rPr>
              <a:t>    </a:t>
            </a:r>
            <a:r>
              <a:rPr lang="en-US" sz="1800" dirty="0" smtClean="0">
                <a:solidFill>
                  <a:schemeClr val="tx1"/>
                </a:solidFill>
              </a:rPr>
              <a:t>’s </a:t>
            </a:r>
            <a:r>
              <a:rPr lang="en-US" sz="1800" dirty="0">
                <a:solidFill>
                  <a:schemeClr val="tx1"/>
                </a:solidFill>
              </a:rPr>
              <a:t>on the </a:t>
            </a:r>
            <a:r>
              <a:rPr lang="zh-CN" altLang="en-US" sz="1800" dirty="0">
                <a:solidFill>
                  <a:schemeClr val="tx1"/>
                </a:solidFill>
              </a:rPr>
              <a:t> </a:t>
            </a:r>
            <a:r>
              <a:rPr lang="zh-CN" altLang="en-US" sz="1800" dirty="0" smtClean="0">
                <a:solidFill>
                  <a:schemeClr val="tx1"/>
                </a:solidFill>
              </a:rPr>
              <a:t>   </a:t>
            </a:r>
            <a:r>
              <a:rPr lang="en-US" sz="1800" dirty="0" smtClean="0">
                <a:solidFill>
                  <a:schemeClr val="tx1"/>
                </a:solidFill>
              </a:rPr>
              <a:t>’s </a:t>
            </a:r>
            <a:r>
              <a:rPr lang="en-US" sz="1800" dirty="0">
                <a:solidFill>
                  <a:schemeClr val="tx1"/>
                </a:solidFill>
              </a:rPr>
              <a:t>(again using any nonparametric method) to get an estimate </a:t>
            </a:r>
            <a:r>
              <a:rPr lang="zh-CN" altLang="en-US" sz="1800" dirty="0">
                <a:solidFill>
                  <a:schemeClr val="tx1"/>
                </a:solidFill>
              </a:rPr>
              <a:t> </a:t>
            </a:r>
            <a:r>
              <a:rPr lang="zh-CN" altLang="en-US" sz="1800" dirty="0" smtClean="0">
                <a:solidFill>
                  <a:schemeClr val="tx1"/>
                </a:solidFill>
              </a:rPr>
              <a:t>          </a:t>
            </a:r>
            <a:r>
              <a:rPr lang="en-US" sz="1800" dirty="0" smtClean="0">
                <a:solidFill>
                  <a:schemeClr val="tx1"/>
                </a:solidFill>
              </a:rPr>
              <a:t>of </a:t>
            </a:r>
            <a:r>
              <a:rPr lang="zh-CN" altLang="en-US" sz="1800" dirty="0" smtClean="0">
                <a:solidFill>
                  <a:schemeClr val="tx1"/>
                </a:solidFill>
              </a:rPr>
              <a:t>          </a:t>
            </a:r>
            <a:r>
              <a:rPr lang="en-US" sz="1800" dirty="0" smtClean="0">
                <a:solidFill>
                  <a:schemeClr val="tx1"/>
                </a:solidFill>
              </a:rPr>
              <a:t> </a:t>
            </a:r>
            <a:r>
              <a:rPr lang="zh-CN" altLang="en-US" sz="1800" dirty="0" smtClean="0">
                <a:solidFill>
                  <a:schemeClr val="tx1"/>
                </a:solidFill>
              </a:rPr>
              <a:t>     </a:t>
            </a:r>
            <a:r>
              <a:rPr lang="en-US" sz="1800" dirty="0" smtClean="0">
                <a:solidFill>
                  <a:schemeClr val="tx1"/>
                </a:solidFill>
              </a:rPr>
              <a:t>and </a:t>
            </a:r>
            <a:r>
              <a:rPr lang="en-US" sz="1800" dirty="0">
                <a:solidFill>
                  <a:schemeClr val="tx1"/>
                </a:solidFill>
              </a:rPr>
              <a:t>let</a:t>
            </a:r>
            <a:r>
              <a:rPr lang="zh-CN" altLang="en-US" sz="1800" dirty="0">
                <a:solidFill>
                  <a:schemeClr val="tx1"/>
                </a:solidFill>
              </a:rPr>
              <a:t>       </a:t>
            </a:r>
            <a:r>
              <a:rPr lang="en-US" altLang="zh-CN" sz="1800" dirty="0">
                <a:solidFill>
                  <a:schemeClr val="tx1"/>
                </a:solidFill>
              </a:rPr>
              <a:t> </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30</a:t>
            </a:fld>
            <a:endParaRPr lang="en"/>
          </a:p>
        </p:txBody>
      </p:sp>
      <p:graphicFrame>
        <p:nvGraphicFramePr>
          <p:cNvPr id="7" name="Object 6"/>
          <p:cNvGraphicFramePr>
            <a:graphicFrameLocks noChangeAspect="1"/>
          </p:cNvGraphicFramePr>
          <p:nvPr>
            <p:extLst>
              <p:ext uri="{D42A27DB-BD31-4B8C-83A1-F6EECF244321}">
                <p14:modId xmlns:p14="http://schemas.microsoft.com/office/powerpoint/2010/main" val="2413916620"/>
              </p:ext>
            </p:extLst>
          </p:nvPr>
        </p:nvGraphicFramePr>
        <p:xfrm>
          <a:off x="7940378" y="2026184"/>
          <a:ext cx="696363" cy="342455"/>
        </p:xfrm>
        <a:graphic>
          <a:graphicData uri="http://schemas.openxmlformats.org/presentationml/2006/ole">
            <mc:AlternateContent xmlns:mc="http://schemas.openxmlformats.org/markup-compatibility/2006">
              <mc:Choice xmlns:v="urn:schemas-microsoft-com:vml" Requires="v">
                <p:oleObj spid="_x0000_s4011" name="Equation" r:id="rId3" imgW="330200" imgH="203200" progId="Equation.DSMT4">
                  <p:embed/>
                </p:oleObj>
              </mc:Choice>
              <mc:Fallback>
                <p:oleObj name="Equation" r:id="rId3" imgW="330200" imgH="203200" progId="Equation.DSMT4">
                  <p:embed/>
                  <p:pic>
                    <p:nvPicPr>
                      <p:cNvPr id="0" name=""/>
                      <p:cNvPicPr/>
                      <p:nvPr/>
                    </p:nvPicPr>
                    <p:blipFill>
                      <a:blip r:embed="rId4"/>
                      <a:stretch>
                        <a:fillRect/>
                      </a:stretch>
                    </p:blipFill>
                    <p:spPr>
                      <a:xfrm>
                        <a:off x="7940378" y="2026184"/>
                        <a:ext cx="696363" cy="34245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8204780"/>
              </p:ext>
            </p:extLst>
          </p:nvPr>
        </p:nvGraphicFramePr>
        <p:xfrm>
          <a:off x="2330751" y="2554136"/>
          <a:ext cx="2364333" cy="370994"/>
        </p:xfrm>
        <a:graphic>
          <a:graphicData uri="http://schemas.openxmlformats.org/presentationml/2006/ole">
            <mc:AlternateContent xmlns:mc="http://schemas.openxmlformats.org/markup-compatibility/2006">
              <mc:Choice xmlns:v="urn:schemas-microsoft-com:vml" Requires="v">
                <p:oleObj spid="_x0000_s4012" name="Equation" r:id="rId5" imgW="1257300" imgH="228600" progId="Equation.DSMT4">
                  <p:embed/>
                </p:oleObj>
              </mc:Choice>
              <mc:Fallback>
                <p:oleObj name="Equation" r:id="rId5" imgW="1257300" imgH="228600" progId="Equation.DSMT4">
                  <p:embed/>
                  <p:pic>
                    <p:nvPicPr>
                      <p:cNvPr id="0" name=""/>
                      <p:cNvPicPr/>
                      <p:nvPr/>
                    </p:nvPicPr>
                    <p:blipFill>
                      <a:blip r:embed="rId6"/>
                      <a:stretch>
                        <a:fillRect/>
                      </a:stretch>
                    </p:blipFill>
                    <p:spPr>
                      <a:xfrm>
                        <a:off x="2330751" y="2554136"/>
                        <a:ext cx="2364333" cy="37099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76633723"/>
              </p:ext>
            </p:extLst>
          </p:nvPr>
        </p:nvGraphicFramePr>
        <p:xfrm>
          <a:off x="2728922" y="3153430"/>
          <a:ext cx="255018" cy="275569"/>
        </p:xfrm>
        <a:graphic>
          <a:graphicData uri="http://schemas.openxmlformats.org/presentationml/2006/ole">
            <mc:AlternateContent xmlns:mc="http://schemas.openxmlformats.org/markup-compatibility/2006">
              <mc:Choice xmlns:v="urn:schemas-microsoft-com:vml" Requires="v">
                <p:oleObj spid="_x0000_s4013" name="Equation" r:id="rId7" imgW="165100" imgH="203200" progId="Equation.DSMT4">
                  <p:embed/>
                </p:oleObj>
              </mc:Choice>
              <mc:Fallback>
                <p:oleObj name="Equation" r:id="rId7" imgW="165100" imgH="203200" progId="Equation.DSMT4">
                  <p:embed/>
                  <p:pic>
                    <p:nvPicPr>
                      <p:cNvPr id="0" name=""/>
                      <p:cNvPicPr/>
                      <p:nvPr/>
                    </p:nvPicPr>
                    <p:blipFill>
                      <a:blip r:embed="rId8"/>
                      <a:stretch>
                        <a:fillRect/>
                      </a:stretch>
                    </p:blipFill>
                    <p:spPr>
                      <a:xfrm>
                        <a:off x="2728922" y="3153430"/>
                        <a:ext cx="255018" cy="27556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75984988"/>
              </p:ext>
            </p:extLst>
          </p:nvPr>
        </p:nvGraphicFramePr>
        <p:xfrm>
          <a:off x="3924968" y="3153430"/>
          <a:ext cx="299181" cy="284758"/>
        </p:xfrm>
        <a:graphic>
          <a:graphicData uri="http://schemas.openxmlformats.org/presentationml/2006/ole">
            <mc:AlternateContent xmlns:mc="http://schemas.openxmlformats.org/markup-compatibility/2006">
              <mc:Choice xmlns:v="urn:schemas-microsoft-com:vml" Requires="v">
                <p:oleObj spid="_x0000_s4014" name="Equation" r:id="rId9" imgW="152400" imgH="203200" progId="Equation.DSMT4">
                  <p:embed/>
                </p:oleObj>
              </mc:Choice>
              <mc:Fallback>
                <p:oleObj name="Equation" r:id="rId9" imgW="152400" imgH="203200" progId="Equation.DSMT4">
                  <p:embed/>
                  <p:pic>
                    <p:nvPicPr>
                      <p:cNvPr id="0" name=""/>
                      <p:cNvPicPr/>
                      <p:nvPr/>
                    </p:nvPicPr>
                    <p:blipFill>
                      <a:blip r:embed="rId10"/>
                      <a:stretch>
                        <a:fillRect/>
                      </a:stretch>
                    </p:blipFill>
                    <p:spPr>
                      <a:xfrm>
                        <a:off x="3924968" y="3153430"/>
                        <a:ext cx="299181" cy="28475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61100211"/>
              </p:ext>
            </p:extLst>
          </p:nvPr>
        </p:nvGraphicFramePr>
        <p:xfrm>
          <a:off x="3396949" y="3438188"/>
          <a:ext cx="528019" cy="339712"/>
        </p:xfrm>
        <a:graphic>
          <a:graphicData uri="http://schemas.openxmlformats.org/presentationml/2006/ole">
            <mc:AlternateContent xmlns:mc="http://schemas.openxmlformats.org/markup-compatibility/2006">
              <mc:Choice xmlns:v="urn:schemas-microsoft-com:vml" Requires="v">
                <p:oleObj spid="_x0000_s4015" name="Equation" r:id="rId11" imgW="304800" imgH="203200" progId="Equation.DSMT4">
                  <p:embed/>
                </p:oleObj>
              </mc:Choice>
              <mc:Fallback>
                <p:oleObj name="Equation" r:id="rId11" imgW="304800" imgH="203200" progId="Equation.DSMT4">
                  <p:embed/>
                  <p:pic>
                    <p:nvPicPr>
                      <p:cNvPr id="0" name=""/>
                      <p:cNvPicPr/>
                      <p:nvPr/>
                    </p:nvPicPr>
                    <p:blipFill>
                      <a:blip r:embed="rId12"/>
                      <a:stretch>
                        <a:fillRect/>
                      </a:stretch>
                    </p:blipFill>
                    <p:spPr>
                      <a:xfrm>
                        <a:off x="3396949" y="3438188"/>
                        <a:ext cx="528019" cy="33971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56922105"/>
              </p:ext>
            </p:extLst>
          </p:nvPr>
        </p:nvGraphicFramePr>
        <p:xfrm>
          <a:off x="4367093" y="3438188"/>
          <a:ext cx="841739" cy="339712"/>
        </p:xfrm>
        <a:graphic>
          <a:graphicData uri="http://schemas.openxmlformats.org/presentationml/2006/ole">
            <mc:AlternateContent xmlns:mc="http://schemas.openxmlformats.org/markup-compatibility/2006">
              <mc:Choice xmlns:v="urn:schemas-microsoft-com:vml" Requires="v">
                <p:oleObj spid="_x0000_s4016" name="Equation" r:id="rId13" imgW="609600" imgH="228600" progId="Equation.DSMT4">
                  <p:embed/>
                </p:oleObj>
              </mc:Choice>
              <mc:Fallback>
                <p:oleObj name="Equation" r:id="rId13" imgW="609600" imgH="228600" progId="Equation.DSMT4">
                  <p:embed/>
                  <p:pic>
                    <p:nvPicPr>
                      <p:cNvPr id="0" name=""/>
                      <p:cNvPicPr/>
                      <p:nvPr/>
                    </p:nvPicPr>
                    <p:blipFill>
                      <a:blip r:embed="rId14"/>
                      <a:stretch>
                        <a:fillRect/>
                      </a:stretch>
                    </p:blipFill>
                    <p:spPr>
                      <a:xfrm>
                        <a:off x="4367093" y="3438188"/>
                        <a:ext cx="841739" cy="33971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68636479"/>
              </p:ext>
            </p:extLst>
          </p:nvPr>
        </p:nvGraphicFramePr>
        <p:xfrm>
          <a:off x="3653821" y="3885456"/>
          <a:ext cx="1868969" cy="451455"/>
        </p:xfrm>
        <a:graphic>
          <a:graphicData uri="http://schemas.openxmlformats.org/presentationml/2006/ole">
            <mc:AlternateContent xmlns:mc="http://schemas.openxmlformats.org/markup-compatibility/2006">
              <mc:Choice xmlns:v="urn:schemas-microsoft-com:vml" Requires="v">
                <p:oleObj spid="_x0000_s4017" name="Equation" r:id="rId15" imgW="787400" imgH="228600" progId="Equation.DSMT4">
                  <p:embed/>
                </p:oleObj>
              </mc:Choice>
              <mc:Fallback>
                <p:oleObj name="Equation" r:id="rId15" imgW="787400" imgH="228600" progId="Equation.DSMT4">
                  <p:embed/>
                  <p:pic>
                    <p:nvPicPr>
                      <p:cNvPr id="0" name=""/>
                      <p:cNvPicPr/>
                      <p:nvPr/>
                    </p:nvPicPr>
                    <p:blipFill>
                      <a:blip r:embed="rId16"/>
                      <a:stretch>
                        <a:fillRect/>
                      </a:stretch>
                    </p:blipFill>
                    <p:spPr>
                      <a:xfrm>
                        <a:off x="3653821" y="3885456"/>
                        <a:ext cx="1868969" cy="451455"/>
                      </a:xfrm>
                      <a:prstGeom prst="rect">
                        <a:avLst/>
                      </a:prstGeom>
                    </p:spPr>
                  </p:pic>
                </p:oleObj>
              </mc:Fallback>
            </mc:AlternateContent>
          </a:graphicData>
        </a:graphic>
      </p:graphicFrame>
      <p:pic>
        <p:nvPicPr>
          <p:cNvPr id="5" name="Picture 4"/>
          <p:cNvPicPr>
            <a:picLocks noChangeAspect="1"/>
          </p:cNvPicPr>
          <p:nvPr/>
        </p:nvPicPr>
        <p:blipFill>
          <a:blip r:embed="rId17"/>
          <a:stretch>
            <a:fillRect/>
          </a:stretch>
        </p:blipFill>
        <p:spPr>
          <a:xfrm>
            <a:off x="457200" y="1712270"/>
            <a:ext cx="8179542" cy="4855629"/>
          </a:xfrm>
          <a:prstGeom prst="rect">
            <a:avLst/>
          </a:prstGeom>
        </p:spPr>
      </p:pic>
    </p:spTree>
    <p:extLst>
      <p:ext uri="{BB962C8B-B14F-4D97-AF65-F5344CB8AC3E}">
        <p14:creationId xmlns:p14="http://schemas.microsoft.com/office/powerpoint/2010/main" val="14964588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Questions:</a:t>
            </a:r>
            <a:endParaRPr kumimoji="1" lang="zh-CN" altLang="en-US" dirty="0"/>
          </a:p>
        </p:txBody>
      </p:sp>
      <p:sp>
        <p:nvSpPr>
          <p:cNvPr id="3" name="文本占位符 2"/>
          <p:cNvSpPr>
            <a:spLocks noGrp="1"/>
          </p:cNvSpPr>
          <p:nvPr>
            <p:ph type="body" idx="1"/>
          </p:nvPr>
        </p:nvSpPr>
        <p:spPr>
          <a:xfrm>
            <a:off x="457200" y="1350363"/>
            <a:ext cx="8474550" cy="4967700"/>
          </a:xfrm>
        </p:spPr>
        <p:txBody>
          <a:bodyPr/>
          <a:lstStyle/>
          <a:p>
            <a:pPr marL="457200" indent="-457200">
              <a:buFont typeface="Arial"/>
              <a:buChar char="•"/>
            </a:pPr>
            <a:r>
              <a:rPr kumimoji="1" lang="en-US" altLang="zh-CN" sz="2400" dirty="0">
                <a:solidFill>
                  <a:schemeClr val="tx1"/>
                </a:solidFill>
              </a:rPr>
              <a:t>Q: Work out 5.91 and below it. (</a:t>
            </a:r>
            <a:r>
              <a:rPr kumimoji="1" lang="en-US" altLang="zh-CN" sz="2400" dirty="0" smtClean="0">
                <a:solidFill>
                  <a:schemeClr val="tx1"/>
                </a:solidFill>
              </a:rPr>
              <a:t>Grace)</a:t>
            </a:r>
          </a:p>
          <a:p>
            <a:pPr marL="457200" indent="-457200">
              <a:buFont typeface="Arial"/>
              <a:buChar char="•"/>
            </a:pPr>
            <a:endParaRPr kumimoji="1" lang="en-US" altLang="zh-CN" sz="2400" dirty="0">
              <a:solidFill>
                <a:schemeClr val="tx1"/>
              </a:solidFill>
            </a:endParaRPr>
          </a:p>
          <a:p>
            <a:pPr marL="457200" indent="-457200">
              <a:buFont typeface="Arial"/>
              <a:buChar char="•"/>
            </a:pPr>
            <a:endParaRPr kumimoji="1" lang="en-US" altLang="zh-CN" sz="2400" dirty="0" smtClean="0">
              <a:solidFill>
                <a:schemeClr val="tx1"/>
              </a:solidFill>
            </a:endParaRPr>
          </a:p>
          <a:p>
            <a:pPr marL="457200" indent="-457200">
              <a:buFont typeface="Arial"/>
              <a:buChar char="•"/>
            </a:pPr>
            <a:endParaRPr kumimoji="1" lang="en-US" altLang="zh-CN" sz="2400" dirty="0">
              <a:solidFill>
                <a:schemeClr val="tx1"/>
              </a:solidFill>
            </a:endParaRPr>
          </a:p>
          <a:p>
            <a:pPr marL="457200" indent="-457200">
              <a:buFont typeface="Arial"/>
              <a:buChar char="•"/>
            </a:pPr>
            <a:endParaRPr kumimoji="1" lang="en-US" altLang="zh-CN" sz="2400" dirty="0" smtClean="0">
              <a:solidFill>
                <a:schemeClr val="tx1"/>
              </a:solidFill>
            </a:endParaRPr>
          </a:p>
          <a:p>
            <a:pPr marL="457200" indent="-457200">
              <a:buFont typeface="Arial"/>
              <a:buChar char="•"/>
            </a:pPr>
            <a:endParaRPr kumimoji="1" lang="en-US" altLang="zh-CN" sz="2400" dirty="0">
              <a:solidFill>
                <a:schemeClr val="tx1"/>
              </a:solidFill>
            </a:endParaRPr>
          </a:p>
          <a:p>
            <a:pPr marL="457200" indent="-457200">
              <a:buFont typeface="Arial"/>
              <a:buChar char="•"/>
            </a:pPr>
            <a:endParaRPr kumimoji="1" lang="en-US" altLang="zh-CN" sz="2400" dirty="0" smtClean="0">
              <a:solidFill>
                <a:schemeClr val="tx1"/>
              </a:solidFill>
            </a:endParaRPr>
          </a:p>
          <a:p>
            <a:pPr marL="457200" indent="-457200">
              <a:buFont typeface="Arial"/>
              <a:buChar char="•"/>
            </a:pPr>
            <a:endParaRPr kumimoji="1" lang="en-US" altLang="zh-CN" sz="2400" dirty="0">
              <a:solidFill>
                <a:schemeClr val="tx1"/>
              </a:solidFill>
            </a:endParaRPr>
          </a:p>
          <a:p>
            <a:pPr marL="457200" indent="-457200">
              <a:buFont typeface="Arial"/>
              <a:buChar char="•"/>
            </a:pPr>
            <a:endParaRPr kumimoji="1" lang="en-US" altLang="zh-CN" sz="2400" dirty="0" smtClean="0">
              <a:solidFill>
                <a:schemeClr val="tx1"/>
              </a:solidFill>
            </a:endParaRPr>
          </a:p>
          <a:p>
            <a:pPr marL="457200" indent="-457200">
              <a:buFont typeface="Arial"/>
              <a:buChar char="•"/>
            </a:pPr>
            <a:endParaRPr kumimoji="1" lang="en-US" altLang="zh-CN" sz="2400" dirty="0">
              <a:solidFill>
                <a:schemeClr val="tx1"/>
              </a:solidFill>
            </a:endParaRPr>
          </a:p>
          <a:p>
            <a:pPr marL="457200" indent="-457200">
              <a:buFont typeface="Arial"/>
              <a:buChar char="•"/>
            </a:pPr>
            <a:endParaRPr kumimoji="1" lang="en-US" altLang="zh-CN" sz="2400" dirty="0" smtClean="0">
              <a:solidFill>
                <a:schemeClr val="tx1"/>
              </a:solidFill>
            </a:endParaRPr>
          </a:p>
          <a:p>
            <a:pPr marL="457200" indent="-457200">
              <a:buFont typeface="Arial"/>
              <a:buChar char="•"/>
            </a:pPr>
            <a:endParaRPr kumimoji="1" lang="en-US" altLang="zh-CN" sz="2400" dirty="0">
              <a:solidFill>
                <a:schemeClr val="tx1"/>
              </a:solidFill>
            </a:endParaRPr>
          </a:p>
          <a:p>
            <a:r>
              <a:rPr lang="en-US" altLang="zh-CN" sz="1600" dirty="0"/>
              <a:t>The intuition of this estimator is that it is the average of the residuals that result from fitting a line to the first and third point of each consecutive triple of design points. </a:t>
            </a:r>
          </a:p>
          <a:p>
            <a:pPr marL="457200" indent="-457200">
              <a:buFont typeface="Arial"/>
              <a:buChar char="•"/>
            </a:pPr>
            <a:endParaRPr kumimoji="1" lang="en-US" altLang="zh-CN" sz="2400" dirty="0">
              <a:solidFill>
                <a:schemeClr val="tx1"/>
              </a:solidFill>
            </a:endParaRPr>
          </a:p>
          <a:p>
            <a:endParaRPr kumimoji="1" lang="zh-CN" altLang="en-US" dirty="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31</a:t>
            </a:fld>
            <a:endParaRPr lang="en"/>
          </a:p>
        </p:txBody>
      </p:sp>
      <p:pic>
        <p:nvPicPr>
          <p:cNvPr id="5" name="图片 4" descr="Screen Shot 2015-04-13 at 9.44.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72" y="1914623"/>
            <a:ext cx="7713384" cy="1332789"/>
          </a:xfrm>
          <a:prstGeom prst="rect">
            <a:avLst/>
          </a:prstGeom>
        </p:spPr>
      </p:pic>
      <p:pic>
        <p:nvPicPr>
          <p:cNvPr id="6" name="图片 5" descr="Screen Shot 2015-04-13 at 9.45.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72" y="3357858"/>
            <a:ext cx="7713384" cy="2460580"/>
          </a:xfrm>
          <a:prstGeom prst="rect">
            <a:avLst/>
          </a:prstGeom>
        </p:spPr>
      </p:pic>
    </p:spTree>
    <p:extLst>
      <p:ext uri="{BB962C8B-B14F-4D97-AF65-F5344CB8AC3E}">
        <p14:creationId xmlns:p14="http://schemas.microsoft.com/office/powerpoint/2010/main" val="25545782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5.7</a:t>
            </a:r>
            <a:r>
              <a:rPr kumimoji="1" lang="zh-CN" altLang="en-US" dirty="0" smtClean="0"/>
              <a:t> </a:t>
            </a:r>
            <a:r>
              <a:rPr lang="en-US" altLang="zh-CN" dirty="0" smtClean="0"/>
              <a:t>Confidence</a:t>
            </a:r>
            <a:r>
              <a:rPr lang="zh-CN" altLang="en-US" dirty="0" smtClean="0"/>
              <a:t> </a:t>
            </a:r>
            <a:r>
              <a:rPr lang="en-US" altLang="zh-CN" dirty="0" smtClean="0"/>
              <a:t>Bands </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sz="2400" dirty="0">
                <a:solidFill>
                  <a:schemeClr val="tx1"/>
                </a:solidFill>
              </a:rPr>
              <a:t>C</a:t>
            </a:r>
            <a:r>
              <a:rPr kumimoji="1" lang="en-US" sz="2400" dirty="0" smtClean="0">
                <a:solidFill>
                  <a:schemeClr val="tx1"/>
                </a:solidFill>
              </a:rPr>
              <a:t>onstruct </a:t>
            </a:r>
            <a:r>
              <a:rPr kumimoji="1" lang="en-US" sz="2400" dirty="0">
                <a:solidFill>
                  <a:schemeClr val="tx1"/>
                </a:solidFill>
              </a:rPr>
              <a:t>confidence bands for r(x). </a:t>
            </a:r>
            <a:endParaRPr kumimoji="1" lang="en-US" sz="2400" dirty="0" smtClean="0">
              <a:solidFill>
                <a:schemeClr val="tx1"/>
              </a:solidFill>
            </a:endParaRPr>
          </a:p>
          <a:p>
            <a:pPr marL="914400" lvl="1" indent="-330200">
              <a:buClr>
                <a:srgbClr val="000000"/>
              </a:buClr>
              <a:buFont typeface="Courier New"/>
              <a:buChar char="o"/>
            </a:pPr>
            <a:r>
              <a:rPr lang="en-US" sz="1800" dirty="0">
                <a:solidFill>
                  <a:schemeClr val="tx1"/>
                </a:solidFill>
              </a:rPr>
              <a:t>Typically these bands are of the form</a:t>
            </a:r>
          </a:p>
          <a:p>
            <a:pPr marL="914400" lvl="1" indent="-330200">
              <a:buClr>
                <a:srgbClr val="000000"/>
              </a:buClr>
              <a:buFont typeface="Courier New"/>
              <a:buChar char="o"/>
            </a:pPr>
            <a:endParaRPr lang="en-US" sz="1800" dirty="0">
              <a:solidFill>
                <a:schemeClr val="tx1"/>
              </a:solidFill>
            </a:endParaRPr>
          </a:p>
          <a:p>
            <a:pPr marL="914400" lvl="1" indent="-330200">
              <a:buClr>
                <a:srgbClr val="000000"/>
              </a:buClr>
              <a:buFont typeface="Courier New"/>
              <a:buChar char="o"/>
            </a:pPr>
            <a:endParaRPr lang="en-US" sz="1800" dirty="0">
              <a:solidFill>
                <a:schemeClr val="tx1"/>
              </a:solidFill>
            </a:endParaRPr>
          </a:p>
          <a:p>
            <a:pPr marL="914400" lvl="1" indent="-330200">
              <a:buClr>
                <a:srgbClr val="000000"/>
              </a:buClr>
              <a:buFont typeface="Courier New"/>
              <a:buChar char="o"/>
            </a:pPr>
            <a:r>
              <a:rPr lang="en-US" sz="1800" dirty="0">
                <a:solidFill>
                  <a:schemeClr val="tx1"/>
                </a:solidFill>
              </a:rPr>
              <a:t>where se(x) is an estimate of the standard deviation of </a:t>
            </a:r>
            <a:r>
              <a:rPr lang="zh-CN" altLang="en-US" sz="1800" dirty="0">
                <a:solidFill>
                  <a:schemeClr val="tx1"/>
                </a:solidFill>
              </a:rPr>
              <a:t>          </a:t>
            </a:r>
            <a:r>
              <a:rPr lang="en-US" sz="1800" dirty="0">
                <a:solidFill>
                  <a:schemeClr val="tx1"/>
                </a:solidFill>
              </a:rPr>
              <a:t>and c &gt; 0 is some constant. Before we proceed, we discuss a pernicious problem that arises whenever we do smoothing, namely, the </a:t>
            </a:r>
            <a:r>
              <a:rPr lang="en-US" sz="1800" b="1" dirty="0">
                <a:solidFill>
                  <a:schemeClr val="tx1"/>
                </a:solidFill>
              </a:rPr>
              <a:t>bias problem</a:t>
            </a:r>
            <a:r>
              <a:rPr lang="en-US" sz="1800" dirty="0" smtClean="0">
                <a:solidFill>
                  <a:schemeClr val="tx1"/>
                </a:solidFill>
              </a:rPr>
              <a:t>.</a:t>
            </a:r>
            <a:endParaRPr lang="en-US" dirty="0" smtClean="0">
              <a:solidFill>
                <a:schemeClr val="tx1"/>
              </a:solidFill>
            </a:endParaRPr>
          </a:p>
          <a:p>
            <a:pPr marL="914400" lvl="1" indent="-330200">
              <a:buClr>
                <a:srgbClr val="000000"/>
              </a:buClr>
              <a:buFont typeface="Courier New"/>
              <a:buChar char="o"/>
            </a:pPr>
            <a:endParaRPr kumimoji="1" lang="en-US" sz="2400" dirty="0" smtClean="0">
              <a:solidFill>
                <a:schemeClr val="tx1"/>
              </a:solidFill>
            </a:endParaRPr>
          </a:p>
          <a:p>
            <a:pPr marL="457200" indent="-457200">
              <a:buFont typeface="Arial"/>
              <a:buChar char="•"/>
            </a:pPr>
            <a:r>
              <a:rPr kumimoji="1" lang="en-US" sz="2400" dirty="0" smtClean="0">
                <a:solidFill>
                  <a:schemeClr val="tx1"/>
                </a:solidFill>
              </a:rPr>
              <a:t>The</a:t>
            </a:r>
            <a:r>
              <a:rPr kumimoji="1" lang="zh-CN" altLang="en-US" sz="2400" dirty="0" smtClean="0">
                <a:solidFill>
                  <a:schemeClr val="tx1"/>
                </a:solidFill>
              </a:rPr>
              <a:t> </a:t>
            </a:r>
            <a:r>
              <a:rPr kumimoji="1" lang="en-US" altLang="zh-CN" sz="2400" dirty="0" smtClean="0">
                <a:solidFill>
                  <a:schemeClr val="tx1"/>
                </a:solidFill>
              </a:rPr>
              <a:t>BIAS</a:t>
            </a:r>
            <a:r>
              <a:rPr kumimoji="1" lang="zh-CN" altLang="en-US" sz="2400" dirty="0" smtClean="0">
                <a:solidFill>
                  <a:schemeClr val="tx1"/>
                </a:solidFill>
              </a:rPr>
              <a:t> </a:t>
            </a:r>
            <a:r>
              <a:rPr kumimoji="1" lang="en-US" altLang="zh-CN" sz="2400" dirty="0" smtClean="0">
                <a:solidFill>
                  <a:schemeClr val="tx1"/>
                </a:solidFill>
              </a:rPr>
              <a:t>PROBLEM</a:t>
            </a:r>
          </a:p>
          <a:p>
            <a:pPr marL="914400" lvl="1" indent="-330200">
              <a:buClr>
                <a:srgbClr val="000000"/>
              </a:buClr>
              <a:buFont typeface="Courier New"/>
              <a:buChar char="o"/>
            </a:pPr>
            <a:r>
              <a:rPr lang="en-US" sz="1800" dirty="0" smtClean="0">
                <a:solidFill>
                  <a:schemeClr val="tx1"/>
                </a:solidFill>
              </a:rPr>
              <a:t>Confidence </a:t>
            </a:r>
            <a:r>
              <a:rPr lang="en-US" sz="1800" dirty="0">
                <a:solidFill>
                  <a:schemeClr val="tx1"/>
                </a:solidFill>
              </a:rPr>
              <a:t>bands like </a:t>
            </a:r>
            <a:r>
              <a:rPr lang="en-US" sz="1800" dirty="0" smtClean="0">
                <a:solidFill>
                  <a:schemeClr val="tx1"/>
                </a:solidFill>
              </a:rPr>
              <a:t>those</a:t>
            </a:r>
            <a:r>
              <a:rPr lang="zh-CN" altLang="en-US" sz="1800" dirty="0" smtClean="0">
                <a:solidFill>
                  <a:schemeClr val="tx1"/>
                </a:solidFill>
              </a:rPr>
              <a:t> </a:t>
            </a:r>
            <a:r>
              <a:rPr lang="en-US" altLang="zh-CN" sz="1800" dirty="0" smtClean="0">
                <a:solidFill>
                  <a:schemeClr val="tx1"/>
                </a:solidFill>
              </a:rPr>
              <a:t>we</a:t>
            </a:r>
            <a:r>
              <a:rPr lang="zh-CN" altLang="en-US" sz="1800" dirty="0" smtClean="0">
                <a:solidFill>
                  <a:schemeClr val="tx1"/>
                </a:solidFill>
              </a:rPr>
              <a:t> </a:t>
            </a:r>
            <a:r>
              <a:rPr lang="en-US" altLang="zh-CN" sz="1800" dirty="0" smtClean="0">
                <a:solidFill>
                  <a:schemeClr val="tx1"/>
                </a:solidFill>
              </a:rPr>
              <a:t>mentioned</a:t>
            </a:r>
            <a:r>
              <a:rPr lang="en-US" sz="1800" dirty="0" smtClean="0">
                <a:solidFill>
                  <a:schemeClr val="tx1"/>
                </a:solidFill>
              </a:rPr>
              <a:t>, </a:t>
            </a:r>
            <a:r>
              <a:rPr lang="en-US" sz="1800" dirty="0">
                <a:solidFill>
                  <a:schemeClr val="tx1"/>
                </a:solidFill>
              </a:rPr>
              <a:t>are not really </a:t>
            </a:r>
            <a:r>
              <a:rPr lang="en-US" sz="1800" dirty="0" smtClean="0">
                <a:solidFill>
                  <a:schemeClr val="tx1"/>
                </a:solidFill>
              </a:rPr>
              <a:t>confidence </a:t>
            </a:r>
            <a:r>
              <a:rPr lang="en-US" sz="1800" dirty="0">
                <a:solidFill>
                  <a:schemeClr val="tx1"/>
                </a:solidFill>
              </a:rPr>
              <a:t>bands for r(x), rather, they are confidence bands for </a:t>
            </a:r>
            <a:r>
              <a:rPr lang="zh-CN" altLang="en-US" sz="1800" dirty="0" smtClean="0">
                <a:solidFill>
                  <a:schemeClr val="tx1"/>
                </a:solidFill>
              </a:rPr>
              <a:t>                     </a:t>
            </a:r>
            <a:r>
              <a:rPr lang="en-US" sz="1800" dirty="0" smtClean="0">
                <a:solidFill>
                  <a:schemeClr val="tx1"/>
                </a:solidFill>
              </a:rPr>
              <a:t>which </a:t>
            </a:r>
            <a:r>
              <a:rPr lang="en-US" sz="1800" dirty="0">
                <a:solidFill>
                  <a:schemeClr val="tx1"/>
                </a:solidFill>
              </a:rPr>
              <a:t>you can think of as a smoothed version of r(x).</a:t>
            </a:r>
          </a:p>
          <a:p>
            <a:pPr marL="914400" lvl="1" indent="-330200">
              <a:buClr>
                <a:srgbClr val="000000"/>
              </a:buClr>
              <a:buFont typeface="Courier New"/>
              <a:buChar char="o"/>
            </a:pPr>
            <a:endParaRPr lang="en-US" sz="1800" dirty="0">
              <a:solidFill>
                <a:schemeClr val="tx1"/>
              </a:solidFill>
            </a:endParaRPr>
          </a:p>
          <a:p>
            <a:pPr marL="457200" indent="-457200">
              <a:buFont typeface="Arial"/>
              <a:buChar char="•"/>
            </a:pPr>
            <a:endParaRPr kumimoji="1" lang="en-US" altLang="zh-CN" sz="2400" dirty="0" smtClean="0">
              <a:solidFill>
                <a:schemeClr val="tx1"/>
              </a:solidFill>
            </a:endParaRPr>
          </a:p>
          <a:p>
            <a:pPr marL="457200" indent="-457200">
              <a:buFont typeface="Arial"/>
              <a:buChar char="•"/>
            </a:pPr>
            <a:endParaRPr kumimoji="1" lang="en-US" altLang="zh-CN" sz="1200" dirty="0" smtClean="0">
              <a:solidFill>
                <a:schemeClr val="tx1"/>
              </a:solidFill>
            </a:endParaRPr>
          </a:p>
          <a:p>
            <a:endParaRPr kumimoji="1" lang="zh-CN" altLang="en-US" dirty="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32</a:t>
            </a:fld>
            <a:endParaRPr lang="en"/>
          </a:p>
        </p:txBody>
      </p:sp>
      <p:graphicFrame>
        <p:nvGraphicFramePr>
          <p:cNvPr id="5" name="Object 4"/>
          <p:cNvGraphicFramePr>
            <a:graphicFrameLocks noChangeAspect="1"/>
          </p:cNvGraphicFramePr>
          <p:nvPr>
            <p:extLst>
              <p:ext uri="{D42A27DB-BD31-4B8C-83A1-F6EECF244321}">
                <p14:modId xmlns:p14="http://schemas.microsoft.com/office/powerpoint/2010/main" val="4138545614"/>
              </p:ext>
            </p:extLst>
          </p:nvPr>
        </p:nvGraphicFramePr>
        <p:xfrm>
          <a:off x="3273425" y="2371725"/>
          <a:ext cx="1965325" cy="430213"/>
        </p:xfrm>
        <a:graphic>
          <a:graphicData uri="http://schemas.openxmlformats.org/presentationml/2006/ole">
            <mc:AlternateContent xmlns:mc="http://schemas.openxmlformats.org/markup-compatibility/2006">
              <mc:Choice xmlns:v="urn:schemas-microsoft-com:vml" Requires="v">
                <p:oleObj spid="_x0000_s2467" name="Equation" r:id="rId3" imgW="927100" imgH="203200" progId="Equation.DSMT4">
                  <p:embed/>
                </p:oleObj>
              </mc:Choice>
              <mc:Fallback>
                <p:oleObj name="Equation" r:id="rId3" imgW="927100" imgH="203200" progId="Equation.DSMT4">
                  <p:embed/>
                  <p:pic>
                    <p:nvPicPr>
                      <p:cNvPr id="0" name=""/>
                      <p:cNvPicPr/>
                      <p:nvPr/>
                    </p:nvPicPr>
                    <p:blipFill>
                      <a:blip r:embed="rId4"/>
                      <a:stretch>
                        <a:fillRect/>
                      </a:stretch>
                    </p:blipFill>
                    <p:spPr>
                      <a:xfrm>
                        <a:off x="3273425" y="2371725"/>
                        <a:ext cx="1965325" cy="4302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0009254"/>
              </p:ext>
            </p:extLst>
          </p:nvPr>
        </p:nvGraphicFramePr>
        <p:xfrm>
          <a:off x="6989911" y="2802337"/>
          <a:ext cx="587872" cy="361767"/>
        </p:xfrm>
        <a:graphic>
          <a:graphicData uri="http://schemas.openxmlformats.org/presentationml/2006/ole">
            <mc:AlternateContent xmlns:mc="http://schemas.openxmlformats.org/markup-compatibility/2006">
              <mc:Choice xmlns:v="urn:schemas-microsoft-com:vml" Requires="v">
                <p:oleObj spid="_x0000_s2468" name="Equation" r:id="rId5" imgW="330200" imgH="203200" progId="Equation.DSMT4">
                  <p:embed/>
                </p:oleObj>
              </mc:Choice>
              <mc:Fallback>
                <p:oleObj name="Equation" r:id="rId5" imgW="330200" imgH="203200" progId="Equation.DSMT4">
                  <p:embed/>
                  <p:pic>
                    <p:nvPicPr>
                      <p:cNvPr id="0" name=""/>
                      <p:cNvPicPr/>
                      <p:nvPr/>
                    </p:nvPicPr>
                    <p:blipFill>
                      <a:blip r:embed="rId6"/>
                      <a:stretch>
                        <a:fillRect/>
                      </a:stretch>
                    </p:blipFill>
                    <p:spPr>
                      <a:xfrm>
                        <a:off x="6989911" y="2802337"/>
                        <a:ext cx="587872" cy="36176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89671428"/>
              </p:ext>
            </p:extLst>
          </p:nvPr>
        </p:nvGraphicFramePr>
        <p:xfrm>
          <a:off x="6829018" y="4982594"/>
          <a:ext cx="1497530" cy="311175"/>
        </p:xfrm>
        <a:graphic>
          <a:graphicData uri="http://schemas.openxmlformats.org/presentationml/2006/ole">
            <mc:AlternateContent xmlns:mc="http://schemas.openxmlformats.org/markup-compatibility/2006">
              <mc:Choice xmlns:v="urn:schemas-microsoft-com:vml" Requires="v">
                <p:oleObj spid="_x0000_s2469" name="Equation" r:id="rId7" imgW="977900" imgH="203200" progId="Equation.DSMT4">
                  <p:embed/>
                </p:oleObj>
              </mc:Choice>
              <mc:Fallback>
                <p:oleObj name="Equation" r:id="rId7" imgW="977900" imgH="203200" progId="Equation.DSMT4">
                  <p:embed/>
                  <p:pic>
                    <p:nvPicPr>
                      <p:cNvPr id="0" name=""/>
                      <p:cNvPicPr/>
                      <p:nvPr/>
                    </p:nvPicPr>
                    <p:blipFill>
                      <a:blip r:embed="rId8"/>
                      <a:stretch>
                        <a:fillRect/>
                      </a:stretch>
                    </p:blipFill>
                    <p:spPr>
                      <a:xfrm>
                        <a:off x="6829018" y="4982594"/>
                        <a:ext cx="1497530" cy="311175"/>
                      </a:xfrm>
                      <a:prstGeom prst="rect">
                        <a:avLst/>
                      </a:prstGeom>
                    </p:spPr>
                  </p:pic>
                </p:oleObj>
              </mc:Fallback>
            </mc:AlternateContent>
          </a:graphicData>
        </a:graphic>
      </p:graphicFrame>
    </p:spTree>
    <p:extLst>
      <p:ext uri="{BB962C8B-B14F-4D97-AF65-F5344CB8AC3E}">
        <p14:creationId xmlns:p14="http://schemas.microsoft.com/office/powerpoint/2010/main" val="323967055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5.8 </a:t>
            </a:r>
            <a:r>
              <a:rPr lang="en-US" altLang="zh-CN" dirty="0" smtClean="0"/>
              <a:t>Average</a:t>
            </a:r>
            <a:r>
              <a:rPr lang="zh-CN" altLang="en-US" dirty="0" smtClean="0"/>
              <a:t> </a:t>
            </a:r>
            <a:r>
              <a:rPr lang="en-US" altLang="zh-CN" dirty="0" smtClean="0"/>
              <a:t>Coverage </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sz="2400" dirty="0" smtClean="0">
                <a:solidFill>
                  <a:schemeClr val="tx1"/>
                </a:solidFill>
              </a:rPr>
              <a:t>One </a:t>
            </a:r>
            <a:r>
              <a:rPr kumimoji="1" lang="en-US" sz="2400" dirty="0">
                <a:solidFill>
                  <a:schemeClr val="tx1"/>
                </a:solidFill>
              </a:rPr>
              <a:t>might argue that requiring bands to cover the function at all x is too stringent. </a:t>
            </a:r>
            <a:endParaRPr lang="en-US" altLang="zh-CN" sz="1800" dirty="0">
              <a:solidFill>
                <a:schemeClr val="tx1"/>
              </a:solidFill>
            </a:endParaRPr>
          </a:p>
          <a:p>
            <a:pPr marL="914400" lvl="1" indent="-330200">
              <a:buClr>
                <a:srgbClr val="000000"/>
              </a:buClr>
              <a:buFont typeface="Courier New"/>
              <a:buChar char="o"/>
            </a:pPr>
            <a:r>
              <a:rPr kumimoji="1" lang="en-US" sz="1800" dirty="0" err="1">
                <a:solidFill>
                  <a:schemeClr val="tx1"/>
                </a:solidFill>
              </a:rPr>
              <a:t>Wahba</a:t>
            </a:r>
            <a:r>
              <a:rPr kumimoji="1" lang="en-US" sz="1800" dirty="0">
                <a:solidFill>
                  <a:schemeClr val="tx1"/>
                </a:solidFill>
              </a:rPr>
              <a:t> (1983), </a:t>
            </a:r>
            <a:r>
              <a:rPr kumimoji="1" lang="en-US" sz="1800" dirty="0" err="1">
                <a:solidFill>
                  <a:schemeClr val="tx1"/>
                </a:solidFill>
              </a:rPr>
              <a:t>Nychka</a:t>
            </a:r>
            <a:r>
              <a:rPr kumimoji="1" lang="en-US" sz="1800" dirty="0">
                <a:solidFill>
                  <a:schemeClr val="tx1"/>
                </a:solidFill>
              </a:rPr>
              <a:t> (1988) and Cummins et al. (2001) introduced a different type of coverage that we refer to as </a:t>
            </a:r>
            <a:r>
              <a:rPr kumimoji="1" lang="en-US" sz="1800" b="1" dirty="0">
                <a:solidFill>
                  <a:schemeClr val="tx1"/>
                </a:solidFill>
              </a:rPr>
              <a:t>average coverage</a:t>
            </a:r>
            <a:r>
              <a:rPr kumimoji="1" lang="en-US" sz="1800" dirty="0">
                <a:solidFill>
                  <a:schemeClr val="tx1"/>
                </a:solidFill>
              </a:rPr>
              <a:t>. </a:t>
            </a:r>
            <a:endParaRPr kumimoji="1" lang="en-US" sz="1800" dirty="0" smtClean="0">
              <a:solidFill>
                <a:schemeClr val="tx1"/>
              </a:solidFill>
            </a:endParaRPr>
          </a:p>
          <a:p>
            <a:pPr marL="914400" lvl="1" indent="-330200">
              <a:buClr>
                <a:srgbClr val="000000"/>
              </a:buClr>
              <a:buFont typeface="Courier New"/>
              <a:buChar char="o"/>
            </a:pPr>
            <a:r>
              <a:rPr kumimoji="1" lang="en-US" sz="1800" dirty="0" smtClean="0">
                <a:solidFill>
                  <a:schemeClr val="tx1"/>
                </a:solidFill>
              </a:rPr>
              <a:t>Here</a:t>
            </a:r>
            <a:r>
              <a:rPr kumimoji="1" lang="zh-CN" altLang="en-US" sz="1800" dirty="0" smtClean="0">
                <a:solidFill>
                  <a:schemeClr val="tx1"/>
                </a:solidFill>
              </a:rPr>
              <a:t> </a:t>
            </a:r>
            <a:r>
              <a:rPr kumimoji="1" lang="en-US" sz="1800" dirty="0">
                <a:solidFill>
                  <a:schemeClr val="tx1"/>
                </a:solidFill>
              </a:rPr>
              <a:t>we discuss a method for constructing average coverage bands based on an idea in </a:t>
            </a:r>
            <a:r>
              <a:rPr kumimoji="1" lang="en-US" sz="1800" dirty="0" err="1">
                <a:solidFill>
                  <a:schemeClr val="tx1"/>
                </a:solidFill>
              </a:rPr>
              <a:t>Juditsky</a:t>
            </a:r>
            <a:r>
              <a:rPr kumimoji="1" lang="en-US" sz="1800" dirty="0">
                <a:solidFill>
                  <a:schemeClr val="tx1"/>
                </a:solidFill>
              </a:rPr>
              <a:t> and Lambert-</a:t>
            </a:r>
            <a:r>
              <a:rPr kumimoji="1" lang="en-US" sz="1800" dirty="0" err="1">
                <a:solidFill>
                  <a:schemeClr val="tx1"/>
                </a:solidFill>
              </a:rPr>
              <a:t>Lacroix</a:t>
            </a:r>
            <a:r>
              <a:rPr kumimoji="1" lang="en-US" sz="1800" dirty="0">
                <a:solidFill>
                  <a:schemeClr val="tx1"/>
                </a:solidFill>
              </a:rPr>
              <a:t> (2003</a:t>
            </a:r>
            <a:r>
              <a:rPr kumimoji="1" lang="en-US" sz="1800" dirty="0" smtClean="0">
                <a:solidFill>
                  <a:schemeClr val="tx1"/>
                </a:solidFill>
              </a:rPr>
              <a:t>)</a:t>
            </a:r>
          </a:p>
          <a:p>
            <a:pPr marL="914400" lvl="1" indent="-330200">
              <a:buClr>
                <a:srgbClr val="000000"/>
              </a:buClr>
              <a:buFont typeface="Courier New"/>
              <a:buChar char="o"/>
            </a:pPr>
            <a:r>
              <a:rPr lang="en-US" sz="1800" dirty="0">
                <a:solidFill>
                  <a:schemeClr val="tx1"/>
                </a:solidFill>
              </a:rPr>
              <a:t>Suppose we are estimating r(x) over the interval [0,1]. Define the average coverage of a band (</a:t>
            </a:r>
            <a:r>
              <a:rPr lang="en-US" sz="1800" dirty="0" err="1">
                <a:solidFill>
                  <a:schemeClr val="tx1"/>
                </a:solidFill>
              </a:rPr>
              <a:t>l,u</a:t>
            </a:r>
            <a:r>
              <a:rPr lang="en-US" sz="1800" dirty="0">
                <a:solidFill>
                  <a:schemeClr val="tx1"/>
                </a:solidFill>
              </a:rPr>
              <a:t>) </a:t>
            </a:r>
            <a:r>
              <a:rPr lang="en-US" sz="1800" dirty="0" smtClean="0">
                <a:solidFill>
                  <a:schemeClr val="tx1"/>
                </a:solidFill>
              </a:rPr>
              <a:t>by</a:t>
            </a:r>
          </a:p>
          <a:p>
            <a:pPr marL="914400" lvl="1" indent="-330200">
              <a:buClr>
                <a:srgbClr val="000000"/>
              </a:buClr>
              <a:buFont typeface="Courier New"/>
              <a:buChar char="o"/>
            </a:pPr>
            <a:endParaRPr lang="en-US" sz="1800" dirty="0">
              <a:solidFill>
                <a:schemeClr val="tx1"/>
              </a:solidFill>
            </a:endParaRPr>
          </a:p>
          <a:p>
            <a:pPr marL="914400" lvl="1" indent="-330200">
              <a:buClr>
                <a:srgbClr val="000000"/>
              </a:buClr>
              <a:buFont typeface="Courier New"/>
              <a:buChar char="o"/>
            </a:pPr>
            <a:endParaRPr lang="en-US" sz="1800" dirty="0" smtClean="0">
              <a:solidFill>
                <a:schemeClr val="tx1"/>
              </a:solidFill>
            </a:endParaRPr>
          </a:p>
          <a:p>
            <a:pPr marL="914400" lvl="1" indent="-330200">
              <a:buClr>
                <a:srgbClr val="000000"/>
              </a:buClr>
              <a:buFont typeface="Courier New"/>
              <a:buChar char="o"/>
            </a:pPr>
            <a:r>
              <a:rPr lang="en-US" sz="1800" dirty="0" smtClean="0">
                <a:solidFill>
                  <a:schemeClr val="tx1"/>
                </a:solidFill>
              </a:rPr>
              <a:t>In</a:t>
            </a:r>
            <a:r>
              <a:rPr lang="zh-CN" altLang="en-US" sz="1800" dirty="0" smtClean="0">
                <a:solidFill>
                  <a:schemeClr val="tx1"/>
                </a:solidFill>
              </a:rPr>
              <a:t> </a:t>
            </a:r>
            <a:r>
              <a:rPr lang="en-US" altLang="zh-CN" sz="1800" dirty="0" smtClean="0">
                <a:solidFill>
                  <a:schemeClr val="tx1"/>
                </a:solidFill>
              </a:rPr>
              <a:t>Chapters</a:t>
            </a:r>
            <a:r>
              <a:rPr lang="zh-CN" altLang="en-US" sz="1800" dirty="0" smtClean="0">
                <a:solidFill>
                  <a:schemeClr val="tx1"/>
                </a:solidFill>
              </a:rPr>
              <a:t> </a:t>
            </a:r>
            <a:r>
              <a:rPr lang="en-US" altLang="zh-CN" sz="1800" dirty="0" smtClean="0">
                <a:solidFill>
                  <a:schemeClr val="tx1"/>
                </a:solidFill>
              </a:rPr>
              <a:t>7</a:t>
            </a:r>
            <a:r>
              <a:rPr lang="zh-CN" altLang="en-US" sz="1800" dirty="0" smtClean="0">
                <a:solidFill>
                  <a:schemeClr val="tx1"/>
                </a:solidFill>
              </a:rPr>
              <a:t> </a:t>
            </a:r>
            <a:r>
              <a:rPr lang="en-US" altLang="zh-CN" sz="1800" dirty="0" smtClean="0">
                <a:solidFill>
                  <a:schemeClr val="tx1"/>
                </a:solidFill>
              </a:rPr>
              <a:t>&amp;</a:t>
            </a:r>
            <a:r>
              <a:rPr lang="zh-CN" altLang="en-US" sz="1800" dirty="0" smtClean="0">
                <a:solidFill>
                  <a:schemeClr val="tx1"/>
                </a:solidFill>
              </a:rPr>
              <a:t> </a:t>
            </a:r>
            <a:r>
              <a:rPr lang="en-US" altLang="zh-CN" sz="1800" dirty="0" smtClean="0">
                <a:solidFill>
                  <a:schemeClr val="tx1"/>
                </a:solidFill>
              </a:rPr>
              <a:t>8,</a:t>
            </a:r>
            <a:r>
              <a:rPr lang="zh-CN" altLang="en-US" sz="1800" dirty="0">
                <a:solidFill>
                  <a:schemeClr val="tx1"/>
                </a:solidFill>
              </a:rPr>
              <a:t> </a:t>
            </a:r>
            <a:r>
              <a:rPr lang="en-US" altLang="zh-CN" sz="1800" dirty="0" smtClean="0">
                <a:solidFill>
                  <a:schemeClr val="tx1"/>
                </a:solidFill>
              </a:rPr>
              <a:t>we</a:t>
            </a:r>
            <a:r>
              <a:rPr lang="zh-CN" altLang="en-US" sz="1800" dirty="0" smtClean="0">
                <a:solidFill>
                  <a:schemeClr val="tx1"/>
                </a:solidFill>
              </a:rPr>
              <a:t> </a:t>
            </a:r>
            <a:r>
              <a:rPr lang="en-US" altLang="zh-CN" sz="1800" dirty="0" smtClean="0">
                <a:solidFill>
                  <a:schemeClr val="tx1"/>
                </a:solidFill>
              </a:rPr>
              <a:t>present</a:t>
            </a:r>
            <a:r>
              <a:rPr lang="zh-CN" altLang="en-US" sz="1800" dirty="0" smtClean="0">
                <a:solidFill>
                  <a:schemeClr val="tx1"/>
                </a:solidFill>
              </a:rPr>
              <a:t> </a:t>
            </a:r>
            <a:r>
              <a:rPr lang="en-US" altLang="zh-CN" sz="1800" dirty="0" smtClean="0">
                <a:solidFill>
                  <a:schemeClr val="tx1"/>
                </a:solidFill>
              </a:rPr>
              <a:t>methods</a:t>
            </a:r>
            <a:r>
              <a:rPr lang="zh-CN" altLang="en-US" sz="1800" dirty="0" smtClean="0">
                <a:solidFill>
                  <a:schemeClr val="tx1"/>
                </a:solidFill>
              </a:rPr>
              <a:t> </a:t>
            </a:r>
            <a:r>
              <a:rPr lang="en-US" altLang="zh-CN" sz="1800" dirty="0" smtClean="0">
                <a:solidFill>
                  <a:schemeClr val="tx1"/>
                </a:solidFill>
              </a:rPr>
              <a:t>for</a:t>
            </a:r>
            <a:r>
              <a:rPr lang="zh-CN" altLang="en-US" sz="1800" dirty="0" smtClean="0">
                <a:solidFill>
                  <a:schemeClr val="tx1"/>
                </a:solidFill>
              </a:rPr>
              <a:t> </a:t>
            </a:r>
            <a:r>
              <a:rPr lang="en-US" altLang="zh-CN" sz="1800" dirty="0" smtClean="0">
                <a:solidFill>
                  <a:schemeClr val="tx1"/>
                </a:solidFill>
              </a:rPr>
              <a:t>constructing</a:t>
            </a:r>
            <a:r>
              <a:rPr lang="zh-CN" altLang="en-US" sz="1800" dirty="0" smtClean="0">
                <a:solidFill>
                  <a:schemeClr val="tx1"/>
                </a:solidFill>
              </a:rPr>
              <a:t> </a:t>
            </a:r>
            <a:r>
              <a:rPr lang="en-US" altLang="zh-CN" sz="1800" b="1" u="sng" dirty="0" smtClean="0">
                <a:solidFill>
                  <a:schemeClr val="tx1"/>
                </a:solidFill>
              </a:rPr>
              <a:t>confidence</a:t>
            </a:r>
            <a:r>
              <a:rPr lang="zh-CN" altLang="en-US" sz="1800" b="1" u="sng" dirty="0" smtClean="0">
                <a:solidFill>
                  <a:schemeClr val="tx1"/>
                </a:solidFill>
              </a:rPr>
              <a:t> </a:t>
            </a:r>
            <a:r>
              <a:rPr lang="en-US" altLang="zh-CN" sz="1800" b="1" u="sng" dirty="0" smtClean="0">
                <a:solidFill>
                  <a:schemeClr val="tx1"/>
                </a:solidFill>
              </a:rPr>
              <a:t>balls</a:t>
            </a:r>
            <a:r>
              <a:rPr lang="zh-CN" altLang="en-US" sz="1800" dirty="0" smtClean="0">
                <a:solidFill>
                  <a:schemeClr val="tx1"/>
                </a:solidFill>
              </a:rPr>
              <a:t> </a:t>
            </a:r>
            <a:r>
              <a:rPr lang="en-US" altLang="zh-CN" sz="1800" dirty="0" smtClean="0">
                <a:solidFill>
                  <a:schemeClr val="tx1"/>
                </a:solidFill>
              </a:rPr>
              <a:t>for</a:t>
            </a:r>
            <a:r>
              <a:rPr lang="zh-CN" altLang="en-US" sz="1800" dirty="0" smtClean="0">
                <a:solidFill>
                  <a:schemeClr val="tx1"/>
                </a:solidFill>
              </a:rPr>
              <a:t> </a:t>
            </a:r>
            <a:r>
              <a:rPr lang="en-US" altLang="zh-CN" sz="1800" dirty="0" smtClean="0">
                <a:solidFill>
                  <a:schemeClr val="tx1"/>
                </a:solidFill>
              </a:rPr>
              <a:t>r.</a:t>
            </a:r>
            <a:r>
              <a:rPr lang="zh-CN" altLang="en-US" sz="1800" dirty="0" smtClean="0">
                <a:solidFill>
                  <a:schemeClr val="tx1"/>
                </a:solidFill>
              </a:rPr>
              <a:t> </a:t>
            </a:r>
            <a:r>
              <a:rPr lang="en-US" altLang="zh-CN" sz="1800" dirty="0" smtClean="0">
                <a:solidFill>
                  <a:schemeClr val="tx1"/>
                </a:solidFill>
              </a:rPr>
              <a:t>These</a:t>
            </a:r>
            <a:r>
              <a:rPr lang="zh-CN" altLang="en-US" sz="1800" dirty="0" smtClean="0">
                <a:solidFill>
                  <a:schemeClr val="tx1"/>
                </a:solidFill>
              </a:rPr>
              <a:t> </a:t>
            </a:r>
            <a:r>
              <a:rPr lang="en-US" altLang="zh-CN" sz="1800" dirty="0" smtClean="0">
                <a:solidFill>
                  <a:schemeClr val="tx1"/>
                </a:solidFill>
              </a:rPr>
              <a:t>are</a:t>
            </a:r>
            <a:r>
              <a:rPr lang="zh-CN" altLang="en-US" sz="1800" dirty="0" smtClean="0">
                <a:solidFill>
                  <a:schemeClr val="tx1"/>
                </a:solidFill>
              </a:rPr>
              <a:t> </a:t>
            </a:r>
            <a:r>
              <a:rPr lang="en-US" altLang="zh-CN" sz="1800" dirty="0" smtClean="0">
                <a:solidFill>
                  <a:schemeClr val="tx1"/>
                </a:solidFill>
              </a:rPr>
              <a:t>sets</a:t>
            </a:r>
            <a:r>
              <a:rPr lang="zh-CN" altLang="en-US" sz="1800" dirty="0" smtClean="0">
                <a:solidFill>
                  <a:schemeClr val="tx1"/>
                </a:solidFill>
              </a:rPr>
              <a:t>            </a:t>
            </a:r>
            <a:r>
              <a:rPr lang="en-US" altLang="zh-CN" sz="1800" dirty="0" smtClean="0">
                <a:solidFill>
                  <a:schemeClr val="tx1"/>
                </a:solidFill>
              </a:rPr>
              <a:t>of</a:t>
            </a:r>
            <a:r>
              <a:rPr lang="zh-CN" altLang="en-US" sz="1800" dirty="0" smtClean="0">
                <a:solidFill>
                  <a:schemeClr val="tx1"/>
                </a:solidFill>
              </a:rPr>
              <a:t> </a:t>
            </a:r>
            <a:r>
              <a:rPr lang="en-US" altLang="zh-CN" sz="1800" dirty="0" smtClean="0">
                <a:solidFill>
                  <a:schemeClr val="tx1"/>
                </a:solidFill>
              </a:rPr>
              <a:t>the</a:t>
            </a:r>
            <a:r>
              <a:rPr lang="zh-CN" altLang="en-US" sz="1800" dirty="0" smtClean="0">
                <a:solidFill>
                  <a:schemeClr val="tx1"/>
                </a:solidFill>
              </a:rPr>
              <a:t> </a:t>
            </a:r>
            <a:r>
              <a:rPr lang="en-US" altLang="zh-CN" sz="1800" dirty="0" smtClean="0">
                <a:solidFill>
                  <a:schemeClr val="tx1"/>
                </a:solidFill>
              </a:rPr>
              <a:t>form</a:t>
            </a:r>
            <a:r>
              <a:rPr lang="zh-CN" altLang="en-US" sz="1800" dirty="0" smtClean="0">
                <a:solidFill>
                  <a:schemeClr val="tx1"/>
                </a:solidFill>
              </a:rPr>
              <a:t>                                          </a:t>
            </a:r>
            <a:endParaRPr lang="en-US" altLang="zh-CN" sz="1800" dirty="0" smtClean="0">
              <a:solidFill>
                <a:schemeClr val="tx1"/>
              </a:solidFill>
            </a:endParaRPr>
          </a:p>
          <a:p>
            <a:pPr marL="584200" lvl="1">
              <a:buClr>
                <a:srgbClr val="000000"/>
              </a:buClr>
            </a:pPr>
            <a:r>
              <a:rPr lang="zh-CN" altLang="zh-CN" sz="1800" dirty="0">
                <a:solidFill>
                  <a:schemeClr val="tx1"/>
                </a:solidFill>
              </a:rPr>
              <a:t> </a:t>
            </a:r>
            <a:r>
              <a:rPr lang="zh-CN" altLang="en-US" sz="1800" dirty="0" smtClean="0">
                <a:solidFill>
                  <a:schemeClr val="tx1"/>
                </a:solidFill>
              </a:rPr>
              <a:t>    </a:t>
            </a:r>
            <a:r>
              <a:rPr lang="zh-CN" altLang="zh-CN" sz="1800" dirty="0">
                <a:solidFill>
                  <a:schemeClr val="tx1"/>
                </a:solidFill>
              </a:rPr>
              <a:t> </a:t>
            </a:r>
            <a:r>
              <a:rPr lang="en-US" altLang="zh-CN" sz="1800" dirty="0" smtClean="0">
                <a:solidFill>
                  <a:schemeClr val="tx1"/>
                </a:solidFill>
              </a:rPr>
              <a:t>such</a:t>
            </a:r>
            <a:r>
              <a:rPr lang="zh-CN" altLang="en-US" sz="1800" dirty="0" smtClean="0">
                <a:solidFill>
                  <a:schemeClr val="tx1"/>
                </a:solidFill>
              </a:rPr>
              <a:t> </a:t>
            </a:r>
            <a:r>
              <a:rPr lang="en-US" altLang="zh-CN" sz="1800" dirty="0" smtClean="0">
                <a:solidFill>
                  <a:schemeClr val="tx1"/>
                </a:solidFill>
              </a:rPr>
              <a:t>that</a:t>
            </a:r>
            <a:r>
              <a:rPr lang="zh-CN" altLang="en-US" sz="1800" dirty="0" smtClean="0">
                <a:solidFill>
                  <a:schemeClr val="tx1"/>
                </a:solidFill>
              </a:rPr>
              <a:t> </a:t>
            </a:r>
            <a:endParaRPr lang="en-US" altLang="zh-CN" sz="1800" dirty="0" smtClean="0">
              <a:solidFill>
                <a:schemeClr val="tx1"/>
              </a:solidFill>
            </a:endParaRPr>
          </a:p>
          <a:p>
            <a:pPr marL="914400" lvl="1" indent="-330200">
              <a:buClr>
                <a:srgbClr val="000000"/>
              </a:buClr>
              <a:buFont typeface="Courier New"/>
              <a:buChar char="o"/>
            </a:pPr>
            <a:r>
              <a:rPr lang="en-US" altLang="zh-CN" sz="1800" dirty="0" smtClean="0">
                <a:solidFill>
                  <a:schemeClr val="tx1"/>
                </a:solidFill>
              </a:rPr>
              <a:t>Given</a:t>
            </a:r>
            <a:r>
              <a:rPr lang="zh-CN" altLang="en-US" sz="1800" dirty="0" smtClean="0">
                <a:solidFill>
                  <a:schemeClr val="tx1"/>
                </a:solidFill>
              </a:rPr>
              <a:t> </a:t>
            </a:r>
            <a:r>
              <a:rPr lang="en-US" altLang="zh-CN" sz="1800" dirty="0" smtClean="0">
                <a:solidFill>
                  <a:schemeClr val="tx1"/>
                </a:solidFill>
              </a:rPr>
              <a:t>such</a:t>
            </a:r>
            <a:r>
              <a:rPr lang="zh-CN" altLang="en-US" sz="1800" dirty="0" smtClean="0">
                <a:solidFill>
                  <a:schemeClr val="tx1"/>
                </a:solidFill>
              </a:rPr>
              <a:t> </a:t>
            </a:r>
            <a:r>
              <a:rPr lang="en-US" altLang="zh-CN" sz="1800" dirty="0" smtClean="0">
                <a:solidFill>
                  <a:schemeClr val="tx1"/>
                </a:solidFill>
              </a:rPr>
              <a:t>a</a:t>
            </a:r>
            <a:r>
              <a:rPr lang="zh-CN" altLang="en-US" sz="1800" dirty="0" smtClean="0">
                <a:solidFill>
                  <a:schemeClr val="tx1"/>
                </a:solidFill>
              </a:rPr>
              <a:t> </a:t>
            </a:r>
            <a:r>
              <a:rPr lang="en-US" altLang="zh-CN" sz="1800" dirty="0" smtClean="0">
                <a:solidFill>
                  <a:schemeClr val="tx1"/>
                </a:solidFill>
              </a:rPr>
              <a:t>confidence</a:t>
            </a:r>
            <a:r>
              <a:rPr lang="zh-CN" altLang="en-US" sz="1800" dirty="0" smtClean="0">
                <a:solidFill>
                  <a:schemeClr val="tx1"/>
                </a:solidFill>
              </a:rPr>
              <a:t> </a:t>
            </a:r>
            <a:r>
              <a:rPr lang="en-US" altLang="zh-CN" sz="1800" dirty="0" smtClean="0">
                <a:solidFill>
                  <a:schemeClr val="tx1"/>
                </a:solidFill>
              </a:rPr>
              <a:t>ball,</a:t>
            </a:r>
            <a:r>
              <a:rPr lang="zh-CN" altLang="en-US" sz="1800" dirty="0" smtClean="0">
                <a:solidFill>
                  <a:schemeClr val="tx1"/>
                </a:solidFill>
              </a:rPr>
              <a:t> </a:t>
            </a:r>
            <a:r>
              <a:rPr lang="en-US" altLang="zh-CN" sz="1800" dirty="0" smtClean="0">
                <a:solidFill>
                  <a:schemeClr val="tx1"/>
                </a:solidFill>
              </a:rPr>
              <a:t>let</a:t>
            </a:r>
          </a:p>
          <a:p>
            <a:pPr marL="914400" lvl="1" indent="-330200">
              <a:buClr>
                <a:srgbClr val="000000"/>
              </a:buClr>
              <a:buFont typeface="Courier New"/>
              <a:buChar char="o"/>
            </a:pPr>
            <a:endParaRPr lang="en-US" altLang="zh-CN" sz="1800" dirty="0">
              <a:solidFill>
                <a:schemeClr val="tx1"/>
              </a:solidFill>
            </a:endParaRPr>
          </a:p>
          <a:p>
            <a:pPr marL="914400" lvl="1" indent="-330200">
              <a:buClr>
                <a:srgbClr val="000000"/>
              </a:buClr>
              <a:buFont typeface="Courier New"/>
              <a:buChar char="o"/>
            </a:pPr>
            <a:endParaRPr lang="en-US" altLang="zh-CN" sz="1800" dirty="0" smtClean="0">
              <a:solidFill>
                <a:schemeClr val="tx1"/>
              </a:solidFill>
            </a:endParaRPr>
          </a:p>
          <a:p>
            <a:pPr marL="914400" lvl="1" indent="-330200">
              <a:buClr>
                <a:srgbClr val="000000"/>
              </a:buClr>
              <a:buFont typeface="Courier New"/>
              <a:buChar char="o"/>
            </a:pPr>
            <a:endParaRPr lang="en-US" altLang="zh-CN" sz="1800" dirty="0" smtClean="0">
              <a:solidFill>
                <a:schemeClr val="tx1"/>
              </a:solidFill>
            </a:endParaRPr>
          </a:p>
          <a:p>
            <a:pPr marL="914400" lvl="1" indent="-330200">
              <a:buClr>
                <a:srgbClr val="000000"/>
              </a:buClr>
              <a:buFont typeface="Courier New"/>
              <a:buChar char="o"/>
            </a:pPr>
            <a:r>
              <a:rPr lang="en-US" altLang="zh-CN" sz="1800" dirty="0" smtClean="0">
                <a:solidFill>
                  <a:schemeClr val="tx1"/>
                </a:solidFill>
              </a:rPr>
              <a:t>These</a:t>
            </a:r>
            <a:r>
              <a:rPr lang="zh-CN" altLang="en-US" sz="1800" dirty="0" smtClean="0">
                <a:solidFill>
                  <a:schemeClr val="tx1"/>
                </a:solidFill>
              </a:rPr>
              <a:t> </a:t>
            </a:r>
            <a:r>
              <a:rPr lang="en-US" altLang="zh-CN" sz="1800" dirty="0" smtClean="0">
                <a:solidFill>
                  <a:schemeClr val="tx1"/>
                </a:solidFill>
              </a:rPr>
              <a:t>bands</a:t>
            </a:r>
            <a:r>
              <a:rPr lang="zh-CN" altLang="en-US" sz="1800" dirty="0" smtClean="0">
                <a:solidFill>
                  <a:schemeClr val="tx1"/>
                </a:solidFill>
              </a:rPr>
              <a:t> </a:t>
            </a:r>
            <a:r>
              <a:rPr lang="en-US" altLang="zh-CN" sz="1800" dirty="0" smtClean="0">
                <a:solidFill>
                  <a:schemeClr val="tx1"/>
                </a:solidFill>
              </a:rPr>
              <a:t>have</a:t>
            </a:r>
            <a:r>
              <a:rPr lang="zh-CN" altLang="en-US" sz="1800" dirty="0" smtClean="0">
                <a:solidFill>
                  <a:schemeClr val="tx1"/>
                </a:solidFill>
              </a:rPr>
              <a:t> </a:t>
            </a:r>
            <a:r>
              <a:rPr lang="en-US" altLang="zh-CN" sz="1800" dirty="0" smtClean="0">
                <a:solidFill>
                  <a:schemeClr val="tx1"/>
                </a:solidFill>
              </a:rPr>
              <a:t>average</a:t>
            </a:r>
            <a:r>
              <a:rPr lang="zh-CN" altLang="en-US" sz="1800" dirty="0" smtClean="0">
                <a:solidFill>
                  <a:schemeClr val="tx1"/>
                </a:solidFill>
              </a:rPr>
              <a:t> </a:t>
            </a:r>
            <a:r>
              <a:rPr lang="en-US" altLang="zh-CN" sz="1800" dirty="0" smtClean="0">
                <a:solidFill>
                  <a:schemeClr val="tx1"/>
                </a:solidFill>
              </a:rPr>
              <a:t>coverage</a:t>
            </a:r>
            <a:r>
              <a:rPr lang="zh-CN" altLang="en-US" sz="1800" dirty="0" smtClean="0">
                <a:solidFill>
                  <a:schemeClr val="tx1"/>
                </a:solidFill>
              </a:rPr>
              <a:t> </a:t>
            </a:r>
            <a:r>
              <a:rPr lang="en-US" altLang="zh-CN" sz="1800" dirty="0" smtClean="0">
                <a:solidFill>
                  <a:schemeClr val="tx1"/>
                </a:solidFill>
              </a:rPr>
              <a:t>at</a:t>
            </a:r>
            <a:r>
              <a:rPr lang="zh-CN" altLang="en-US" sz="1800" dirty="0" smtClean="0">
                <a:solidFill>
                  <a:schemeClr val="tx1"/>
                </a:solidFill>
              </a:rPr>
              <a:t> </a:t>
            </a:r>
            <a:r>
              <a:rPr lang="en-US" altLang="zh-CN" sz="1800" dirty="0" smtClean="0">
                <a:solidFill>
                  <a:schemeClr val="tx1"/>
                </a:solidFill>
              </a:rPr>
              <a:t>least</a:t>
            </a:r>
            <a:r>
              <a:rPr lang="zh-CN" altLang="en-US" sz="1800" dirty="0" smtClean="0">
                <a:solidFill>
                  <a:schemeClr val="tx1"/>
                </a:solidFill>
              </a:rPr>
              <a:t> </a:t>
            </a:r>
            <a:endParaRPr lang="en-US" altLang="zh-CN" sz="1800" dirty="0">
              <a:solidFill>
                <a:schemeClr val="tx1"/>
              </a:solidFill>
            </a:endParaRPr>
          </a:p>
          <a:p>
            <a:pPr marL="914400" lvl="1" indent="-330200">
              <a:buClr>
                <a:srgbClr val="000000"/>
              </a:buClr>
              <a:buFont typeface="Courier New"/>
              <a:buChar char="o"/>
            </a:pPr>
            <a:endParaRPr lang="en-US" sz="1800" dirty="0">
              <a:solidFill>
                <a:schemeClr val="tx1"/>
              </a:solidFill>
            </a:endParaRPr>
          </a:p>
          <a:p>
            <a:pPr marL="914400" lvl="1" indent="-330200">
              <a:buClr>
                <a:srgbClr val="000000"/>
              </a:buClr>
              <a:buFont typeface="Courier New"/>
              <a:buChar char="o"/>
            </a:pPr>
            <a:endParaRPr lang="en-US" altLang="zh-CN" sz="1800" dirty="0" smtClean="0">
              <a:solidFill>
                <a:schemeClr val="tx1"/>
              </a:solidFill>
            </a:endParaRPr>
          </a:p>
          <a:p>
            <a:endParaRPr lang="zh-CN" altLang="en-US" sz="1800" dirty="0">
              <a:solidFill>
                <a:schemeClr val="tx1"/>
              </a:solidFill>
            </a:endParaRPr>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33</a:t>
            </a:fld>
            <a:endParaRPr lang="en"/>
          </a:p>
        </p:txBody>
      </p:sp>
      <p:pic>
        <p:nvPicPr>
          <p:cNvPr id="5" name="Picture 4"/>
          <p:cNvPicPr>
            <a:picLocks noChangeAspect="1"/>
          </p:cNvPicPr>
          <p:nvPr/>
        </p:nvPicPr>
        <p:blipFill>
          <a:blip r:embed="rId3"/>
          <a:stretch>
            <a:fillRect/>
          </a:stretch>
        </p:blipFill>
        <p:spPr>
          <a:xfrm>
            <a:off x="3011134" y="4060053"/>
            <a:ext cx="3182383" cy="57734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458101763"/>
              </p:ext>
            </p:extLst>
          </p:nvPr>
        </p:nvGraphicFramePr>
        <p:xfrm>
          <a:off x="6018213" y="4832008"/>
          <a:ext cx="2536825" cy="368642"/>
        </p:xfrm>
        <a:graphic>
          <a:graphicData uri="http://schemas.openxmlformats.org/presentationml/2006/ole">
            <mc:AlternateContent xmlns:mc="http://schemas.openxmlformats.org/markup-compatibility/2006">
              <mc:Choice xmlns:v="urn:schemas-microsoft-com:vml" Requires="v">
                <p:oleObj spid="_x0000_s4463" name="Equation" r:id="rId4" imgW="1752600" imgH="241300" progId="Equation.DSMT4">
                  <p:embed/>
                </p:oleObj>
              </mc:Choice>
              <mc:Fallback>
                <p:oleObj name="Equation" r:id="rId4" imgW="1752600" imgH="241300" progId="Equation.DSMT4">
                  <p:embed/>
                  <p:pic>
                    <p:nvPicPr>
                      <p:cNvPr id="0" name=""/>
                      <p:cNvPicPr/>
                      <p:nvPr/>
                    </p:nvPicPr>
                    <p:blipFill>
                      <a:blip r:embed="rId5"/>
                      <a:stretch>
                        <a:fillRect/>
                      </a:stretch>
                    </p:blipFill>
                    <p:spPr>
                      <a:xfrm>
                        <a:off x="6018213" y="4832008"/>
                        <a:ext cx="2536825" cy="36864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64876703"/>
              </p:ext>
            </p:extLst>
          </p:nvPr>
        </p:nvGraphicFramePr>
        <p:xfrm>
          <a:off x="4165600" y="4939788"/>
          <a:ext cx="558028" cy="203200"/>
        </p:xfrm>
        <a:graphic>
          <a:graphicData uri="http://schemas.openxmlformats.org/presentationml/2006/ole">
            <mc:AlternateContent xmlns:mc="http://schemas.openxmlformats.org/markup-compatibility/2006">
              <mc:Choice xmlns:v="urn:schemas-microsoft-com:vml" Requires="v">
                <p:oleObj spid="_x0000_s4464" name="Equation" r:id="rId6" imgW="406400" imgH="203200" progId="Equation.DSMT4">
                  <p:embed/>
                </p:oleObj>
              </mc:Choice>
              <mc:Fallback>
                <p:oleObj name="Equation" r:id="rId6" imgW="406400" imgH="203200" progId="Equation.DSMT4">
                  <p:embed/>
                  <p:pic>
                    <p:nvPicPr>
                      <p:cNvPr id="0" name=""/>
                      <p:cNvPicPr/>
                      <p:nvPr/>
                    </p:nvPicPr>
                    <p:blipFill>
                      <a:blip r:embed="rId7"/>
                      <a:stretch>
                        <a:fillRect/>
                      </a:stretch>
                    </p:blipFill>
                    <p:spPr>
                      <a:xfrm>
                        <a:off x="4165600" y="4939788"/>
                        <a:ext cx="558028" cy="203200"/>
                      </a:xfrm>
                      <a:prstGeom prst="rect">
                        <a:avLst/>
                      </a:prstGeom>
                    </p:spPr>
                  </p:pic>
                </p:oleObj>
              </mc:Fallback>
            </mc:AlternateContent>
          </a:graphicData>
        </a:graphic>
      </p:graphicFrame>
      <p:pic>
        <p:nvPicPr>
          <p:cNvPr id="9" name="Picture 8"/>
          <p:cNvPicPr>
            <a:picLocks noChangeAspect="1"/>
          </p:cNvPicPr>
          <p:nvPr/>
        </p:nvPicPr>
        <p:blipFill>
          <a:blip r:embed="rId8"/>
          <a:stretch>
            <a:fillRect/>
          </a:stretch>
        </p:blipFill>
        <p:spPr>
          <a:xfrm>
            <a:off x="2479141" y="5142988"/>
            <a:ext cx="2374900" cy="279400"/>
          </a:xfrm>
          <a:prstGeom prst="rect">
            <a:avLst/>
          </a:prstGeom>
        </p:spPr>
      </p:pic>
      <p:pic>
        <p:nvPicPr>
          <p:cNvPr id="10" name="Picture 9"/>
          <p:cNvPicPr>
            <a:picLocks noChangeAspect="1"/>
          </p:cNvPicPr>
          <p:nvPr/>
        </p:nvPicPr>
        <p:blipFill>
          <a:blip r:embed="rId9"/>
          <a:stretch>
            <a:fillRect/>
          </a:stretch>
        </p:blipFill>
        <p:spPr>
          <a:xfrm>
            <a:off x="2103136" y="5755100"/>
            <a:ext cx="5317667" cy="694452"/>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1314443933"/>
              </p:ext>
            </p:extLst>
          </p:nvPr>
        </p:nvGraphicFramePr>
        <p:xfrm>
          <a:off x="6193516" y="6567900"/>
          <a:ext cx="528019" cy="216322"/>
        </p:xfrm>
        <a:graphic>
          <a:graphicData uri="http://schemas.openxmlformats.org/presentationml/2006/ole">
            <mc:AlternateContent xmlns:mc="http://schemas.openxmlformats.org/markup-compatibility/2006">
              <mc:Choice xmlns:v="urn:schemas-microsoft-com:vml" Requires="v">
                <p:oleObj spid="_x0000_s4465" name="Equation" r:id="rId10" imgW="342900" imgH="165100" progId="Equation.DSMT4">
                  <p:embed/>
                </p:oleObj>
              </mc:Choice>
              <mc:Fallback>
                <p:oleObj name="Equation" r:id="rId10" imgW="342900" imgH="165100" progId="Equation.DSMT4">
                  <p:embed/>
                  <p:pic>
                    <p:nvPicPr>
                      <p:cNvPr id="0" name=""/>
                      <p:cNvPicPr/>
                      <p:nvPr/>
                    </p:nvPicPr>
                    <p:blipFill>
                      <a:blip r:embed="rId11"/>
                      <a:stretch>
                        <a:fillRect/>
                      </a:stretch>
                    </p:blipFill>
                    <p:spPr>
                      <a:xfrm>
                        <a:off x="6193516" y="6567900"/>
                        <a:ext cx="528019" cy="216322"/>
                      </a:xfrm>
                      <a:prstGeom prst="rect">
                        <a:avLst/>
                      </a:prstGeom>
                    </p:spPr>
                  </p:pic>
                </p:oleObj>
              </mc:Fallback>
            </mc:AlternateContent>
          </a:graphicData>
        </a:graphic>
      </p:graphicFrame>
    </p:spTree>
    <p:extLst>
      <p:ext uri="{BB962C8B-B14F-4D97-AF65-F5344CB8AC3E}">
        <p14:creationId xmlns:p14="http://schemas.microsoft.com/office/powerpoint/2010/main" val="31122395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5.9 </a:t>
            </a:r>
            <a:r>
              <a:rPr lang="en-US" altLang="zh-CN" dirty="0" smtClean="0"/>
              <a:t>Summary</a:t>
            </a:r>
            <a:r>
              <a:rPr lang="zh-CN" altLang="en-US" dirty="0" smtClean="0"/>
              <a:t> </a:t>
            </a:r>
            <a:r>
              <a:rPr lang="en-US" altLang="zh-CN" dirty="0" smtClean="0"/>
              <a:t>of</a:t>
            </a:r>
            <a:r>
              <a:rPr lang="zh-CN" altLang="en-US" dirty="0" smtClean="0"/>
              <a:t> </a:t>
            </a:r>
            <a:r>
              <a:rPr lang="en-US" altLang="zh-CN" dirty="0" smtClean="0"/>
              <a:t>Linear</a:t>
            </a:r>
            <a:r>
              <a:rPr lang="zh-CN" altLang="en-US" dirty="0" smtClean="0"/>
              <a:t> </a:t>
            </a:r>
            <a:r>
              <a:rPr lang="en-US" altLang="zh-CN" dirty="0" smtClean="0"/>
              <a:t>Smoothing </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sz="2400" dirty="0" smtClean="0">
                <a:solidFill>
                  <a:schemeClr val="tx1"/>
                </a:solidFill>
              </a:rPr>
              <a:t>Choose </a:t>
            </a:r>
            <a:r>
              <a:rPr kumimoji="1" lang="en-US" sz="2400" dirty="0">
                <a:solidFill>
                  <a:schemeClr val="tx1"/>
                </a:solidFill>
              </a:rPr>
              <a:t>a smoothing method such as local polynomial, spline, etc. This amounts to choosing the form of the weights </a:t>
            </a:r>
            <a:endParaRPr kumimoji="1" lang="en-US" sz="2400" dirty="0" smtClean="0">
              <a:solidFill>
                <a:schemeClr val="tx1"/>
              </a:solidFill>
            </a:endParaRPr>
          </a:p>
          <a:p>
            <a:pPr marL="457200" indent="-457200">
              <a:buFont typeface="Arial"/>
              <a:buChar char="•"/>
            </a:pPr>
            <a:r>
              <a:rPr kumimoji="1" lang="en-US" sz="2400" dirty="0">
                <a:solidFill>
                  <a:schemeClr val="tx1"/>
                </a:solidFill>
              </a:rPr>
              <a:t>Choose the bandwidth h by cross-</a:t>
            </a:r>
            <a:r>
              <a:rPr kumimoji="1" lang="en-US" sz="2400" dirty="0" smtClean="0">
                <a:solidFill>
                  <a:schemeClr val="tx1"/>
                </a:solidFill>
              </a:rPr>
              <a:t>validation</a:t>
            </a:r>
          </a:p>
          <a:p>
            <a:pPr marL="457200" indent="-457200">
              <a:buFont typeface="Arial"/>
              <a:buChar char="•"/>
            </a:pPr>
            <a:r>
              <a:rPr kumimoji="1" lang="en-US" sz="2400" dirty="0">
                <a:solidFill>
                  <a:schemeClr val="tx1"/>
                </a:solidFill>
              </a:rPr>
              <a:t>Estimate the variance </a:t>
            </a:r>
            <a:r>
              <a:rPr kumimoji="1" lang="en-US" sz="2400" dirty="0" smtClean="0">
                <a:solidFill>
                  <a:schemeClr val="tx1"/>
                </a:solidFill>
              </a:rPr>
              <a:t>function</a:t>
            </a:r>
            <a:r>
              <a:rPr kumimoji="1" lang="zh-CN" altLang="en-US" sz="2400" dirty="0" smtClean="0">
                <a:solidFill>
                  <a:schemeClr val="tx1"/>
                </a:solidFill>
              </a:rPr>
              <a:t> </a:t>
            </a:r>
            <a:r>
              <a:rPr kumimoji="1" lang="en-US" sz="2400" dirty="0" smtClean="0">
                <a:solidFill>
                  <a:schemeClr val="tx1"/>
                </a:solidFill>
              </a:rPr>
              <a:t> </a:t>
            </a:r>
            <a:r>
              <a:rPr kumimoji="1" lang="zh-CN" altLang="en-US" sz="2400" dirty="0" smtClean="0">
                <a:solidFill>
                  <a:schemeClr val="tx1"/>
                </a:solidFill>
              </a:rPr>
              <a:t>        </a:t>
            </a:r>
            <a:r>
              <a:rPr kumimoji="1" lang="en-US" sz="2400" dirty="0">
                <a:solidFill>
                  <a:schemeClr val="tx1"/>
                </a:solidFill>
              </a:rPr>
              <a:t>as described in Section </a:t>
            </a:r>
            <a:r>
              <a:rPr kumimoji="1" lang="en-US" sz="2400" dirty="0" smtClean="0">
                <a:solidFill>
                  <a:schemeClr val="tx1"/>
                </a:solidFill>
              </a:rPr>
              <a:t>5.6</a:t>
            </a:r>
          </a:p>
          <a:p>
            <a:pPr marL="457200" indent="-457200">
              <a:buFont typeface="Arial"/>
              <a:buChar char="•"/>
            </a:pPr>
            <a:r>
              <a:rPr kumimoji="1" lang="en-US" sz="2400" dirty="0">
                <a:solidFill>
                  <a:schemeClr val="tx1"/>
                </a:solidFill>
              </a:rPr>
              <a:t>Find κ</a:t>
            </a:r>
            <a:r>
              <a:rPr kumimoji="1" lang="en-US" sz="2400" baseline="-25000" dirty="0">
                <a:solidFill>
                  <a:schemeClr val="tx1"/>
                </a:solidFill>
              </a:rPr>
              <a:t>0</a:t>
            </a:r>
            <a:r>
              <a:rPr kumimoji="1" lang="en-US" sz="2400" dirty="0">
                <a:solidFill>
                  <a:schemeClr val="tx1"/>
                </a:solidFill>
              </a:rPr>
              <a:t> from (5.101) and find c from (5.102)</a:t>
            </a:r>
            <a:r>
              <a:rPr kumimoji="1" lang="en-US" sz="2400" dirty="0" smtClean="0">
                <a:solidFill>
                  <a:schemeClr val="tx1"/>
                </a:solidFill>
              </a:rPr>
              <a:t>.</a:t>
            </a:r>
          </a:p>
          <a:p>
            <a:pPr marL="457200" indent="-457200">
              <a:buFont typeface="Arial"/>
              <a:buChar char="•"/>
            </a:pPr>
            <a:r>
              <a:rPr kumimoji="1" lang="en-US" sz="2400" dirty="0">
                <a:solidFill>
                  <a:schemeClr val="tx1"/>
                </a:solidFill>
              </a:rPr>
              <a:t>An approximate 1 − α confidence band for </a:t>
            </a:r>
            <a:r>
              <a:rPr kumimoji="1" lang="zh-CN" altLang="en-US" sz="2400" dirty="0" smtClean="0">
                <a:solidFill>
                  <a:schemeClr val="tx1"/>
                </a:solidFill>
              </a:rPr>
              <a:t>                    </a:t>
            </a:r>
            <a:r>
              <a:rPr kumimoji="1" lang="en-US" sz="2400" dirty="0" smtClean="0">
                <a:solidFill>
                  <a:schemeClr val="tx1"/>
                </a:solidFill>
              </a:rPr>
              <a:t>is</a:t>
            </a:r>
            <a:endParaRPr kumimoji="1" lang="zh-CN" altLang="en-US" dirty="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34</a:t>
            </a:fld>
            <a:endParaRPr lang="en"/>
          </a:p>
        </p:txBody>
      </p:sp>
      <p:pic>
        <p:nvPicPr>
          <p:cNvPr id="5" name="Picture 4"/>
          <p:cNvPicPr>
            <a:picLocks noChangeAspect="1"/>
          </p:cNvPicPr>
          <p:nvPr/>
        </p:nvPicPr>
        <p:blipFill>
          <a:blip r:embed="rId2"/>
          <a:stretch>
            <a:fillRect/>
          </a:stretch>
        </p:blipFill>
        <p:spPr>
          <a:xfrm>
            <a:off x="2153420" y="2463272"/>
            <a:ext cx="812800" cy="292100"/>
          </a:xfrm>
          <a:prstGeom prst="rect">
            <a:avLst/>
          </a:prstGeom>
        </p:spPr>
      </p:pic>
      <p:pic>
        <p:nvPicPr>
          <p:cNvPr id="6" name="Picture 5"/>
          <p:cNvPicPr>
            <a:picLocks noChangeAspect="1"/>
          </p:cNvPicPr>
          <p:nvPr/>
        </p:nvPicPr>
        <p:blipFill>
          <a:blip r:embed="rId3"/>
          <a:stretch>
            <a:fillRect/>
          </a:stretch>
        </p:blipFill>
        <p:spPr>
          <a:xfrm>
            <a:off x="3086635" y="2399772"/>
            <a:ext cx="2057400" cy="355600"/>
          </a:xfrm>
          <a:prstGeom prst="rect">
            <a:avLst/>
          </a:prstGeom>
        </p:spPr>
      </p:pic>
      <p:pic>
        <p:nvPicPr>
          <p:cNvPr id="7" name="Picture 6"/>
          <p:cNvPicPr>
            <a:picLocks noChangeAspect="1"/>
          </p:cNvPicPr>
          <p:nvPr/>
        </p:nvPicPr>
        <p:blipFill>
          <a:blip r:embed="rId4"/>
          <a:stretch>
            <a:fillRect/>
          </a:stretch>
        </p:blipFill>
        <p:spPr>
          <a:xfrm>
            <a:off x="5144035" y="3123804"/>
            <a:ext cx="673100" cy="368300"/>
          </a:xfrm>
          <a:prstGeom prst="rect">
            <a:avLst/>
          </a:prstGeom>
        </p:spPr>
      </p:pic>
      <p:pic>
        <p:nvPicPr>
          <p:cNvPr id="8" name="Picture 7"/>
          <p:cNvPicPr>
            <a:picLocks noChangeAspect="1"/>
          </p:cNvPicPr>
          <p:nvPr/>
        </p:nvPicPr>
        <p:blipFill>
          <a:blip r:embed="rId5"/>
          <a:stretch>
            <a:fillRect/>
          </a:stretch>
        </p:blipFill>
        <p:spPr>
          <a:xfrm>
            <a:off x="6729092" y="4305532"/>
            <a:ext cx="1651000" cy="317500"/>
          </a:xfrm>
          <a:prstGeom prst="rect">
            <a:avLst/>
          </a:prstGeom>
        </p:spPr>
      </p:pic>
      <p:pic>
        <p:nvPicPr>
          <p:cNvPr id="9" name="Picture 8"/>
          <p:cNvPicPr>
            <a:picLocks noChangeAspect="1"/>
          </p:cNvPicPr>
          <p:nvPr/>
        </p:nvPicPr>
        <p:blipFill>
          <a:blip r:embed="rId6"/>
          <a:stretch>
            <a:fillRect/>
          </a:stretch>
        </p:blipFill>
        <p:spPr>
          <a:xfrm>
            <a:off x="2966220" y="4884132"/>
            <a:ext cx="3240169" cy="595133"/>
          </a:xfrm>
          <a:prstGeom prst="rect">
            <a:avLst/>
          </a:prstGeom>
        </p:spPr>
      </p:pic>
    </p:spTree>
    <p:extLst>
      <p:ext uri="{BB962C8B-B14F-4D97-AF65-F5344CB8AC3E}">
        <p14:creationId xmlns:p14="http://schemas.microsoft.com/office/powerpoint/2010/main" val="26998847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7"/>
            <a:ext cx="8229600" cy="1143299"/>
          </a:xfrm>
        </p:spPr>
        <p:txBody>
          <a:bodyPr/>
          <a:lstStyle/>
          <a:p>
            <a:r>
              <a:rPr kumimoji="1" lang="en-US" altLang="zh-CN" dirty="0" smtClean="0"/>
              <a:t>5.10 </a:t>
            </a:r>
            <a:r>
              <a:rPr lang="en-US" altLang="zh-CN" dirty="0"/>
              <a:t>Local Likelihood and Exponential Families </a:t>
            </a:r>
            <a:r>
              <a:rPr lang="en-US" altLang="zh-CN" dirty="0" smtClean="0"/>
              <a:t> </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sz="2400" dirty="0" smtClean="0">
                <a:solidFill>
                  <a:schemeClr val="tx1"/>
                </a:solidFill>
              </a:rPr>
              <a:t>If </a:t>
            </a:r>
            <a:r>
              <a:rPr kumimoji="1" lang="en-US" sz="2400" dirty="0">
                <a:solidFill>
                  <a:schemeClr val="tx1"/>
                </a:solidFill>
              </a:rPr>
              <a:t>Y is not real valued or </a:t>
            </a:r>
            <a:r>
              <a:rPr kumimoji="1" lang="en-US" sz="2400" dirty="0" smtClean="0">
                <a:solidFill>
                  <a:schemeClr val="tx1"/>
                </a:solidFill>
              </a:rPr>
              <a:t>is </a:t>
            </a:r>
            <a:r>
              <a:rPr kumimoji="1" lang="en-US" sz="2400" dirty="0">
                <a:solidFill>
                  <a:schemeClr val="tx1"/>
                </a:solidFill>
              </a:rPr>
              <a:t>not Gaussian, then the basic regression model </a:t>
            </a:r>
            <a:r>
              <a:rPr kumimoji="1" lang="en-US" sz="2400" dirty="0" smtClean="0">
                <a:solidFill>
                  <a:schemeClr val="tx1"/>
                </a:solidFill>
              </a:rPr>
              <a:t>does</a:t>
            </a:r>
            <a:r>
              <a:rPr kumimoji="1" lang="zh-CN" altLang="en-US" sz="2400" dirty="0" smtClean="0">
                <a:solidFill>
                  <a:schemeClr val="tx1"/>
                </a:solidFill>
              </a:rPr>
              <a:t> </a:t>
            </a:r>
            <a:r>
              <a:rPr kumimoji="1" lang="en-US" altLang="zh-CN" sz="2400" dirty="0" smtClean="0">
                <a:solidFill>
                  <a:schemeClr val="tx1"/>
                </a:solidFill>
              </a:rPr>
              <a:t>not</a:t>
            </a:r>
            <a:r>
              <a:rPr kumimoji="1" lang="zh-CN" altLang="en-US" sz="2400" dirty="0" smtClean="0">
                <a:solidFill>
                  <a:schemeClr val="tx1"/>
                </a:solidFill>
              </a:rPr>
              <a:t> </a:t>
            </a:r>
            <a:r>
              <a:rPr kumimoji="1" lang="en-US" altLang="zh-CN" sz="2400" dirty="0">
                <a:solidFill>
                  <a:schemeClr val="tx1"/>
                </a:solidFill>
              </a:rPr>
              <a:t>work</a:t>
            </a:r>
            <a:r>
              <a:rPr kumimoji="1" lang="zh-CN" altLang="en-US" sz="2400" dirty="0">
                <a:solidFill>
                  <a:schemeClr val="tx1"/>
                </a:solidFill>
              </a:rPr>
              <a:t> </a:t>
            </a:r>
            <a:r>
              <a:rPr kumimoji="1" lang="en-US" altLang="zh-CN" sz="2400" dirty="0">
                <a:solidFill>
                  <a:schemeClr val="tx1"/>
                </a:solidFill>
              </a:rPr>
              <a:t>well</a:t>
            </a:r>
            <a:r>
              <a:rPr kumimoji="1" lang="en-US" sz="2400" dirty="0">
                <a:solidFill>
                  <a:schemeClr val="tx1"/>
                </a:solidFill>
              </a:rPr>
              <a:t>. </a:t>
            </a:r>
            <a:r>
              <a:rPr kumimoji="1" lang="en-US" sz="2400" dirty="0" smtClean="0">
                <a:solidFill>
                  <a:schemeClr val="tx1"/>
                </a:solidFill>
              </a:rPr>
              <a:t>Let’s</a:t>
            </a:r>
            <a:r>
              <a:rPr kumimoji="1" lang="zh-CN" altLang="en-US" sz="2400" dirty="0" smtClean="0">
                <a:solidFill>
                  <a:schemeClr val="tx1"/>
                </a:solidFill>
              </a:rPr>
              <a:t> </a:t>
            </a:r>
            <a:r>
              <a:rPr kumimoji="1" lang="en-US" sz="2400" dirty="0" smtClean="0">
                <a:solidFill>
                  <a:schemeClr val="tx1"/>
                </a:solidFill>
              </a:rPr>
              <a:t>discuss nonparametric </a:t>
            </a:r>
            <a:r>
              <a:rPr kumimoji="1" lang="en-US" sz="2400" dirty="0">
                <a:solidFill>
                  <a:schemeClr val="tx1"/>
                </a:solidFill>
              </a:rPr>
              <a:t>regression for more general models</a:t>
            </a:r>
            <a:r>
              <a:rPr kumimoji="1" lang="en-US" sz="2400" dirty="0" smtClean="0">
                <a:solidFill>
                  <a:schemeClr val="tx1"/>
                </a:solidFill>
              </a:rPr>
              <a:t>.</a:t>
            </a:r>
            <a:endParaRPr kumimoji="1" lang="en-US" sz="1800" dirty="0" smtClean="0">
              <a:solidFill>
                <a:schemeClr val="tx1"/>
              </a:solidFill>
            </a:endParaRPr>
          </a:p>
          <a:p>
            <a:pPr marL="914400" lvl="1" indent="-330200">
              <a:buClr>
                <a:srgbClr val="000000"/>
              </a:buClr>
              <a:buFont typeface="Courier New"/>
              <a:buChar char="o"/>
            </a:pPr>
            <a:r>
              <a:rPr kumimoji="1" lang="en-US" sz="1800" dirty="0" smtClean="0">
                <a:solidFill>
                  <a:schemeClr val="tx1"/>
                </a:solidFill>
              </a:rPr>
              <a:t>Recall that Y has an exponential family distribution, given x, if</a:t>
            </a:r>
          </a:p>
          <a:p>
            <a:pPr marL="914400" lvl="1" indent="-330200">
              <a:buClr>
                <a:srgbClr val="000000"/>
              </a:buClr>
              <a:buFont typeface="Courier New"/>
              <a:buChar char="o"/>
            </a:pPr>
            <a:endParaRPr kumimoji="1" lang="en-US" sz="1800" dirty="0">
              <a:solidFill>
                <a:schemeClr val="tx1"/>
              </a:solidFill>
            </a:endParaRPr>
          </a:p>
          <a:p>
            <a:pPr marL="914400" lvl="1" indent="-330200">
              <a:buClr>
                <a:srgbClr val="000000"/>
              </a:buClr>
              <a:buFont typeface="Courier New"/>
              <a:buChar char="o"/>
            </a:pPr>
            <a:endParaRPr kumimoji="1" lang="en-US" sz="1800" dirty="0" smtClean="0">
              <a:solidFill>
                <a:schemeClr val="tx1"/>
              </a:solidFill>
            </a:endParaRPr>
          </a:p>
          <a:p>
            <a:pPr marL="914400" lvl="1" indent="-330200">
              <a:buClr>
                <a:srgbClr val="000000"/>
              </a:buClr>
              <a:buFont typeface="Courier New"/>
              <a:buChar char="o"/>
            </a:pPr>
            <a:endParaRPr kumimoji="1" lang="en-US" sz="1800" dirty="0">
              <a:solidFill>
                <a:schemeClr val="tx1"/>
              </a:solidFill>
            </a:endParaRPr>
          </a:p>
          <a:p>
            <a:pPr algn="r"/>
            <a:r>
              <a:rPr kumimoji="1" lang="zh-CN" altLang="en-US" sz="1800" dirty="0" smtClean="0">
                <a:solidFill>
                  <a:schemeClr val="tx1"/>
                </a:solidFill>
              </a:rPr>
              <a:t>      </a:t>
            </a:r>
            <a:r>
              <a:rPr kumimoji="1" lang="en-US" altLang="zh-CN" sz="1800" dirty="0" smtClean="0">
                <a:solidFill>
                  <a:schemeClr val="tx1"/>
                </a:solidFill>
              </a:rPr>
              <a:t>for</a:t>
            </a:r>
            <a:r>
              <a:rPr kumimoji="1" lang="zh-CN" altLang="en-US" sz="1800" dirty="0" smtClean="0">
                <a:solidFill>
                  <a:schemeClr val="tx1"/>
                </a:solidFill>
              </a:rPr>
              <a:t> </a:t>
            </a:r>
            <a:r>
              <a:rPr kumimoji="1" lang="en-US" altLang="zh-CN" sz="1800" dirty="0">
                <a:solidFill>
                  <a:schemeClr val="tx1"/>
                </a:solidFill>
              </a:rPr>
              <a:t>some</a:t>
            </a:r>
            <a:r>
              <a:rPr kumimoji="1" lang="zh-CN" altLang="en-US" sz="1800" dirty="0">
                <a:solidFill>
                  <a:schemeClr val="tx1"/>
                </a:solidFill>
              </a:rPr>
              <a:t>  </a:t>
            </a:r>
            <a:r>
              <a:rPr kumimoji="1" lang="en-US" sz="1800" dirty="0">
                <a:solidFill>
                  <a:schemeClr val="tx1"/>
                </a:solidFill>
              </a:rPr>
              <a:t>functions a(·),b(·) and c(·,·). Here, </a:t>
            </a:r>
            <a:r>
              <a:rPr kumimoji="1" lang="en-US" sz="1800" dirty="0" err="1">
                <a:solidFill>
                  <a:schemeClr val="tx1"/>
                </a:solidFill>
              </a:rPr>
              <a:t>θ</a:t>
            </a:r>
            <a:r>
              <a:rPr kumimoji="1" lang="en-US" sz="1800" dirty="0">
                <a:solidFill>
                  <a:schemeClr val="tx1"/>
                </a:solidFill>
              </a:rPr>
              <a:t>(·) is called the canonical </a:t>
            </a:r>
            <a:r>
              <a:rPr kumimoji="1" lang="zh-CN" altLang="en-US" sz="1800" dirty="0" smtClean="0">
                <a:solidFill>
                  <a:schemeClr val="tx1"/>
                </a:solidFill>
              </a:rPr>
              <a:t>      </a:t>
            </a:r>
            <a:r>
              <a:rPr kumimoji="1" lang="en-US" sz="1800" dirty="0" smtClean="0">
                <a:solidFill>
                  <a:schemeClr val="tx1"/>
                </a:solidFill>
              </a:rPr>
              <a:t>parameter </a:t>
            </a:r>
            <a:r>
              <a:rPr kumimoji="1" lang="en-US" sz="1800" dirty="0">
                <a:solidFill>
                  <a:schemeClr val="tx1"/>
                </a:solidFill>
              </a:rPr>
              <a:t>and </a:t>
            </a:r>
            <a:r>
              <a:rPr kumimoji="1" lang="en-US" sz="1800" dirty="0" err="1">
                <a:solidFill>
                  <a:schemeClr val="tx1"/>
                </a:solidFill>
              </a:rPr>
              <a:t>φ</a:t>
            </a:r>
            <a:r>
              <a:rPr kumimoji="1" lang="en-US" sz="1800" dirty="0">
                <a:solidFill>
                  <a:schemeClr val="tx1"/>
                </a:solidFill>
              </a:rPr>
              <a:t> is called the dispersion parameter. It then follows </a:t>
            </a:r>
            <a:r>
              <a:rPr kumimoji="1" lang="en-US" sz="1800" dirty="0" smtClean="0">
                <a:solidFill>
                  <a:schemeClr val="tx1"/>
                </a:solidFill>
              </a:rPr>
              <a:t>that</a:t>
            </a:r>
          </a:p>
          <a:p>
            <a:pPr algn="r"/>
            <a:endParaRPr kumimoji="1" lang="en-US" sz="1800" dirty="0" smtClean="0">
              <a:solidFill>
                <a:schemeClr val="tx1"/>
              </a:solidFill>
            </a:endParaRPr>
          </a:p>
          <a:p>
            <a:pPr algn="r"/>
            <a:endParaRPr kumimoji="1" lang="en-US" sz="1800" dirty="0">
              <a:solidFill>
                <a:schemeClr val="tx1"/>
              </a:solidFill>
            </a:endParaRPr>
          </a:p>
          <a:p>
            <a:pPr algn="r"/>
            <a:endParaRPr kumimoji="1" lang="en-US" sz="1800" dirty="0" smtClean="0">
              <a:solidFill>
                <a:schemeClr val="tx1"/>
              </a:solidFill>
            </a:endParaRPr>
          </a:p>
          <a:p>
            <a:pPr algn="r"/>
            <a:endParaRPr kumimoji="1" lang="en-US" sz="1800" dirty="0" smtClean="0">
              <a:solidFill>
                <a:schemeClr val="tx1"/>
              </a:solidFill>
            </a:endParaRPr>
          </a:p>
          <a:p>
            <a:pPr marL="914400" lvl="1" indent="-330200">
              <a:buClr>
                <a:srgbClr val="000000"/>
              </a:buClr>
              <a:buFont typeface="Courier New"/>
              <a:buChar char="o"/>
            </a:pPr>
            <a:r>
              <a:rPr kumimoji="1" lang="en-US" sz="1800" dirty="0">
                <a:solidFill>
                  <a:schemeClr val="tx1"/>
                </a:solidFill>
              </a:rPr>
              <a:t>The usual parametric form of this model </a:t>
            </a:r>
            <a:r>
              <a:rPr kumimoji="1" lang="en-US" sz="1800" dirty="0" smtClean="0">
                <a:solidFill>
                  <a:schemeClr val="tx1"/>
                </a:solidFill>
              </a:rPr>
              <a:t>is</a:t>
            </a:r>
            <a:r>
              <a:rPr kumimoji="1" lang="zh-CN" altLang="en-US" sz="1800" dirty="0" smtClean="0">
                <a:solidFill>
                  <a:schemeClr val="tx1"/>
                </a:solidFill>
              </a:rPr>
              <a:t>                            </a:t>
            </a:r>
            <a:r>
              <a:rPr kumimoji="1" lang="zh-CN" altLang="en-US" sz="1800" dirty="0">
                <a:solidFill>
                  <a:schemeClr val="tx1"/>
                </a:solidFill>
              </a:rPr>
              <a:t> </a:t>
            </a:r>
            <a:r>
              <a:rPr kumimoji="1" lang="en-US" sz="1800" dirty="0">
                <a:solidFill>
                  <a:schemeClr val="tx1"/>
                </a:solidFill>
              </a:rPr>
              <a:t>for some known function g called the </a:t>
            </a:r>
            <a:r>
              <a:rPr kumimoji="1" lang="en-US" sz="1800" b="1" u="sng" dirty="0">
                <a:solidFill>
                  <a:schemeClr val="tx1"/>
                </a:solidFill>
              </a:rPr>
              <a:t>link function</a:t>
            </a:r>
            <a:r>
              <a:rPr kumimoji="1" lang="en-US" sz="1800" dirty="0">
                <a:solidFill>
                  <a:schemeClr val="tx1"/>
                </a:solidFill>
              </a:rPr>
              <a:t>. </a:t>
            </a:r>
            <a:endParaRPr kumimoji="1" lang="en-US" sz="1800" dirty="0" smtClean="0">
              <a:solidFill>
                <a:schemeClr val="tx1"/>
              </a:solidFill>
            </a:endParaRPr>
          </a:p>
          <a:p>
            <a:pPr marL="914400" lvl="1" indent="-330200">
              <a:buClr>
                <a:srgbClr val="000000"/>
              </a:buClr>
              <a:buFont typeface="Courier New"/>
              <a:buChar char="o"/>
            </a:pPr>
            <a:r>
              <a:rPr kumimoji="1" lang="en-US" sz="1800" dirty="0" smtClean="0">
                <a:solidFill>
                  <a:schemeClr val="tx1"/>
                </a:solidFill>
              </a:rPr>
              <a:t>The following</a:t>
            </a:r>
            <a:r>
              <a:rPr kumimoji="1" lang="zh-CN" altLang="en-US" sz="1800" dirty="0" smtClean="0">
                <a:solidFill>
                  <a:schemeClr val="tx1"/>
                </a:solidFill>
              </a:rPr>
              <a:t> </a:t>
            </a:r>
            <a:r>
              <a:rPr kumimoji="1" lang="en-US" sz="1800" dirty="0" smtClean="0">
                <a:solidFill>
                  <a:schemeClr val="tx1"/>
                </a:solidFill>
              </a:rPr>
              <a:t>model</a:t>
            </a:r>
            <a:r>
              <a:rPr kumimoji="1" lang="zh-CN" altLang="en-US" sz="1800" dirty="0" smtClean="0">
                <a:solidFill>
                  <a:schemeClr val="tx1"/>
                </a:solidFill>
              </a:rPr>
              <a:t> </a:t>
            </a:r>
            <a:r>
              <a:rPr kumimoji="1" lang="en-US" altLang="zh-CN" sz="1800" dirty="0" smtClean="0">
                <a:solidFill>
                  <a:schemeClr val="tx1"/>
                </a:solidFill>
              </a:rPr>
              <a:t>is</a:t>
            </a:r>
            <a:r>
              <a:rPr kumimoji="1" lang="zh-CN" altLang="en-US" sz="1800" dirty="0" smtClean="0">
                <a:solidFill>
                  <a:schemeClr val="tx1"/>
                </a:solidFill>
              </a:rPr>
              <a:t> </a:t>
            </a:r>
            <a:r>
              <a:rPr kumimoji="1" lang="en-US" altLang="zh-CN" sz="1800" dirty="0">
                <a:solidFill>
                  <a:schemeClr val="tx1"/>
                </a:solidFill>
              </a:rPr>
              <a:t>called</a:t>
            </a:r>
            <a:r>
              <a:rPr kumimoji="1" lang="zh-CN" altLang="en-US" sz="1800" dirty="0">
                <a:solidFill>
                  <a:schemeClr val="tx1"/>
                </a:solidFill>
              </a:rPr>
              <a:t> </a:t>
            </a:r>
            <a:r>
              <a:rPr kumimoji="1" lang="en-US" sz="1800" dirty="0">
                <a:solidFill>
                  <a:schemeClr val="tx1"/>
                </a:solidFill>
              </a:rPr>
              <a:t>a </a:t>
            </a:r>
            <a:r>
              <a:rPr kumimoji="1" lang="en-US" sz="1800" b="1" u="sng" dirty="0">
                <a:solidFill>
                  <a:schemeClr val="tx1"/>
                </a:solidFill>
              </a:rPr>
              <a:t>generalized linear model</a:t>
            </a:r>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35</a:t>
            </a:fld>
            <a:endParaRPr lang="en"/>
          </a:p>
        </p:txBody>
      </p:sp>
      <p:pic>
        <p:nvPicPr>
          <p:cNvPr id="5" name="Picture 4"/>
          <p:cNvPicPr>
            <a:picLocks noChangeAspect="1"/>
          </p:cNvPicPr>
          <p:nvPr/>
        </p:nvPicPr>
        <p:blipFill>
          <a:blip r:embed="rId2"/>
          <a:stretch>
            <a:fillRect/>
          </a:stretch>
        </p:blipFill>
        <p:spPr>
          <a:xfrm>
            <a:off x="2273300" y="3097083"/>
            <a:ext cx="4584700" cy="712719"/>
          </a:xfrm>
          <a:prstGeom prst="rect">
            <a:avLst/>
          </a:prstGeom>
        </p:spPr>
      </p:pic>
      <p:pic>
        <p:nvPicPr>
          <p:cNvPr id="6" name="Picture 5"/>
          <p:cNvPicPr>
            <a:picLocks noChangeAspect="1"/>
          </p:cNvPicPr>
          <p:nvPr/>
        </p:nvPicPr>
        <p:blipFill>
          <a:blip r:embed="rId3"/>
          <a:stretch>
            <a:fillRect/>
          </a:stretch>
        </p:blipFill>
        <p:spPr>
          <a:xfrm>
            <a:off x="2550728" y="4581050"/>
            <a:ext cx="4686300" cy="850900"/>
          </a:xfrm>
          <a:prstGeom prst="rect">
            <a:avLst/>
          </a:prstGeom>
        </p:spPr>
      </p:pic>
      <p:pic>
        <p:nvPicPr>
          <p:cNvPr id="8" name="Picture 7"/>
          <p:cNvPicPr>
            <a:picLocks noChangeAspect="1"/>
          </p:cNvPicPr>
          <p:nvPr/>
        </p:nvPicPr>
        <p:blipFill>
          <a:blip r:embed="rId4"/>
          <a:stretch>
            <a:fillRect/>
          </a:stretch>
        </p:blipFill>
        <p:spPr>
          <a:xfrm>
            <a:off x="5787221" y="5550610"/>
            <a:ext cx="1651000" cy="287740"/>
          </a:xfrm>
          <a:prstGeom prst="rect">
            <a:avLst/>
          </a:prstGeom>
        </p:spPr>
      </p:pic>
      <p:pic>
        <p:nvPicPr>
          <p:cNvPr id="10" name="Picture 9"/>
          <p:cNvPicPr>
            <a:picLocks noChangeAspect="1"/>
          </p:cNvPicPr>
          <p:nvPr/>
        </p:nvPicPr>
        <p:blipFill>
          <a:blip r:embed="rId5"/>
          <a:stretch>
            <a:fillRect/>
          </a:stretch>
        </p:blipFill>
        <p:spPr>
          <a:xfrm>
            <a:off x="2273300" y="6404131"/>
            <a:ext cx="4940300" cy="327537"/>
          </a:xfrm>
          <a:prstGeom prst="rect">
            <a:avLst/>
          </a:prstGeom>
        </p:spPr>
      </p:pic>
    </p:spTree>
    <p:extLst>
      <p:ext uri="{BB962C8B-B14F-4D97-AF65-F5344CB8AC3E}">
        <p14:creationId xmlns:p14="http://schemas.microsoft.com/office/powerpoint/2010/main" val="26998847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5.11 </a:t>
            </a:r>
            <a:r>
              <a:rPr lang="en-US" altLang="zh-CN" dirty="0"/>
              <a:t>Scale-</a:t>
            </a:r>
            <a:r>
              <a:rPr lang="en-US" altLang="zh-CN" dirty="0" smtClean="0"/>
              <a:t>Space</a:t>
            </a:r>
            <a:r>
              <a:rPr lang="zh-CN" altLang="en-US" dirty="0" smtClean="0"/>
              <a:t> </a:t>
            </a:r>
            <a:r>
              <a:rPr lang="en-US" altLang="zh-CN" dirty="0" smtClean="0"/>
              <a:t>Smoothing </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sz="2400" dirty="0" smtClean="0">
                <a:solidFill>
                  <a:schemeClr val="tx1"/>
                </a:solidFill>
              </a:rPr>
              <a:t>There </a:t>
            </a:r>
            <a:r>
              <a:rPr kumimoji="1" lang="en-US" sz="2400" dirty="0">
                <a:solidFill>
                  <a:schemeClr val="tx1"/>
                </a:solidFill>
              </a:rPr>
              <a:t>is another approach to smoothing championed by </a:t>
            </a:r>
            <a:r>
              <a:rPr kumimoji="1" lang="en-US" sz="2400" dirty="0" err="1">
                <a:solidFill>
                  <a:schemeClr val="tx1"/>
                </a:solidFill>
              </a:rPr>
              <a:t>Chaudhuri</a:t>
            </a:r>
            <a:r>
              <a:rPr kumimoji="1" lang="en-US" sz="2400" dirty="0">
                <a:solidFill>
                  <a:schemeClr val="tx1"/>
                </a:solidFill>
              </a:rPr>
              <a:t> and </a:t>
            </a:r>
            <a:r>
              <a:rPr kumimoji="1" lang="en-US" sz="2400" dirty="0" err="1" smtClean="0">
                <a:solidFill>
                  <a:schemeClr val="tx1"/>
                </a:solidFill>
              </a:rPr>
              <a:t>Marron</a:t>
            </a:r>
            <a:r>
              <a:rPr kumimoji="1" lang="en-US" sz="2400" dirty="0" smtClean="0">
                <a:solidFill>
                  <a:schemeClr val="tx1"/>
                </a:solidFill>
              </a:rPr>
              <a:t> </a:t>
            </a:r>
            <a:r>
              <a:rPr kumimoji="1" lang="en-US" sz="2400" dirty="0">
                <a:solidFill>
                  <a:schemeClr val="tx1"/>
                </a:solidFill>
              </a:rPr>
              <a:t>(1999) and </a:t>
            </a:r>
            <a:r>
              <a:rPr kumimoji="1" lang="en-US" sz="2400" dirty="0" err="1">
                <a:solidFill>
                  <a:schemeClr val="tx1"/>
                </a:solidFill>
              </a:rPr>
              <a:t>Chaudhuri</a:t>
            </a:r>
            <a:r>
              <a:rPr kumimoji="1" lang="en-US" sz="2400" dirty="0">
                <a:solidFill>
                  <a:schemeClr val="tx1"/>
                </a:solidFill>
              </a:rPr>
              <a:t> and </a:t>
            </a:r>
            <a:r>
              <a:rPr kumimoji="1" lang="en-US" sz="2400" dirty="0" err="1">
                <a:solidFill>
                  <a:schemeClr val="tx1"/>
                </a:solidFill>
              </a:rPr>
              <a:t>Marron</a:t>
            </a:r>
            <a:r>
              <a:rPr kumimoji="1" lang="en-US" sz="2400" dirty="0">
                <a:solidFill>
                  <a:schemeClr val="tx1"/>
                </a:solidFill>
              </a:rPr>
              <a:t> (2000) called </a:t>
            </a:r>
            <a:r>
              <a:rPr kumimoji="1" lang="en-US" sz="2400" b="1" dirty="0">
                <a:solidFill>
                  <a:schemeClr val="tx1"/>
                </a:solidFill>
              </a:rPr>
              <a:t>scale-space smoothing </a:t>
            </a:r>
            <a:r>
              <a:rPr kumimoji="1" lang="en-US" sz="2400" dirty="0">
                <a:solidFill>
                  <a:schemeClr val="tx1"/>
                </a:solidFill>
              </a:rPr>
              <a:t>that eschews the idea of selecting a single bandwidth. </a:t>
            </a:r>
            <a:endParaRPr kumimoji="1" lang="en-US" sz="2400" dirty="0" smtClean="0">
              <a:solidFill>
                <a:schemeClr val="tx1"/>
              </a:solidFill>
            </a:endParaRPr>
          </a:p>
          <a:p>
            <a:pPr marL="914400" lvl="1" indent="-330200">
              <a:buClr>
                <a:srgbClr val="000000"/>
              </a:buClr>
              <a:buFont typeface="Courier New"/>
              <a:buChar char="o"/>
            </a:pPr>
            <a:r>
              <a:rPr kumimoji="1" lang="en-US" sz="1800" dirty="0" smtClean="0">
                <a:solidFill>
                  <a:schemeClr val="tx1"/>
                </a:solidFill>
              </a:rPr>
              <a:t>Let</a:t>
            </a:r>
            <a:r>
              <a:rPr kumimoji="1" lang="zh-CN" altLang="en-US" sz="1800" dirty="0" smtClean="0">
                <a:solidFill>
                  <a:schemeClr val="tx1"/>
                </a:solidFill>
              </a:rPr>
              <a:t>           </a:t>
            </a:r>
            <a:r>
              <a:rPr kumimoji="1" lang="en-US" sz="1800" dirty="0" smtClean="0">
                <a:solidFill>
                  <a:schemeClr val="tx1"/>
                </a:solidFill>
              </a:rPr>
              <a:t> </a:t>
            </a:r>
            <a:r>
              <a:rPr kumimoji="1" lang="en-US" sz="1800" dirty="0">
                <a:solidFill>
                  <a:schemeClr val="tx1"/>
                </a:solidFill>
              </a:rPr>
              <a:t>denote an </a:t>
            </a:r>
            <a:r>
              <a:rPr kumimoji="1" lang="en-US" sz="1800" dirty="0" smtClean="0">
                <a:solidFill>
                  <a:schemeClr val="tx1"/>
                </a:solidFill>
              </a:rPr>
              <a:t>estimator </a:t>
            </a:r>
            <a:r>
              <a:rPr kumimoji="1" lang="en-US" sz="1800" dirty="0">
                <a:solidFill>
                  <a:schemeClr val="tx1"/>
                </a:solidFill>
              </a:rPr>
              <a:t>using bandwidth h. The idea is to regard </a:t>
            </a:r>
            <a:r>
              <a:rPr kumimoji="1" lang="zh-CN" altLang="en-US" sz="1800" dirty="0" smtClean="0">
                <a:solidFill>
                  <a:schemeClr val="tx1"/>
                </a:solidFill>
              </a:rPr>
              <a:t>          </a:t>
            </a:r>
            <a:r>
              <a:rPr kumimoji="1" lang="en-US" sz="1800" dirty="0" smtClean="0">
                <a:solidFill>
                  <a:schemeClr val="tx1"/>
                </a:solidFill>
              </a:rPr>
              <a:t>as </a:t>
            </a:r>
            <a:r>
              <a:rPr kumimoji="1" lang="en-US" sz="1800" dirty="0">
                <a:solidFill>
                  <a:schemeClr val="tx1"/>
                </a:solidFill>
              </a:rPr>
              <a:t>an estimator </a:t>
            </a:r>
            <a:r>
              <a:rPr kumimoji="1" lang="en-US" sz="1800" dirty="0" smtClean="0">
                <a:solidFill>
                  <a:schemeClr val="tx1"/>
                </a:solidFill>
              </a:rPr>
              <a:t>of</a:t>
            </a:r>
            <a:r>
              <a:rPr kumimoji="1" lang="zh-CN" altLang="en-US" sz="1800" dirty="0" smtClean="0">
                <a:solidFill>
                  <a:schemeClr val="tx1"/>
                </a:solidFill>
              </a:rPr>
              <a:t>                            </a:t>
            </a:r>
            <a:r>
              <a:rPr kumimoji="1" lang="en-US" sz="1800" dirty="0" smtClean="0">
                <a:solidFill>
                  <a:schemeClr val="tx1"/>
                </a:solidFill>
              </a:rPr>
              <a:t>. </a:t>
            </a:r>
            <a:r>
              <a:rPr kumimoji="1" lang="en-US" sz="1800" dirty="0">
                <a:solidFill>
                  <a:schemeClr val="tx1"/>
                </a:solidFill>
              </a:rPr>
              <a:t>But rather than choosing a single bandwidth, we examine </a:t>
            </a:r>
            <a:r>
              <a:rPr kumimoji="1" lang="zh-CN" altLang="en-US" sz="1800" dirty="0">
                <a:solidFill>
                  <a:schemeClr val="tx1"/>
                </a:solidFill>
              </a:rPr>
              <a:t> </a:t>
            </a:r>
            <a:r>
              <a:rPr kumimoji="1" lang="zh-CN" altLang="en-US" sz="1800" dirty="0" smtClean="0">
                <a:solidFill>
                  <a:schemeClr val="tx1"/>
                </a:solidFill>
              </a:rPr>
              <a:t>     </a:t>
            </a:r>
            <a:r>
              <a:rPr kumimoji="1" lang="en-US" sz="1800" dirty="0" smtClean="0">
                <a:solidFill>
                  <a:schemeClr val="tx1"/>
                </a:solidFill>
              </a:rPr>
              <a:t>over </a:t>
            </a:r>
            <a:r>
              <a:rPr kumimoji="1" lang="en-US" sz="1800" dirty="0">
                <a:solidFill>
                  <a:schemeClr val="tx1"/>
                </a:solidFill>
              </a:rPr>
              <a:t>a set of bandwidths h as a way of exploring the </a:t>
            </a:r>
            <a:r>
              <a:rPr kumimoji="1" lang="en-US" sz="1800" b="1" u="sng" dirty="0">
                <a:solidFill>
                  <a:schemeClr val="tx1"/>
                </a:solidFill>
              </a:rPr>
              <a:t>scale-space </a:t>
            </a:r>
            <a:r>
              <a:rPr kumimoji="1" lang="en-US" sz="1800" b="1" u="sng" dirty="0" smtClean="0">
                <a:solidFill>
                  <a:schemeClr val="tx1"/>
                </a:solidFill>
              </a:rPr>
              <a:t>surface</a:t>
            </a:r>
          </a:p>
          <a:p>
            <a:pPr marL="584200" lvl="1">
              <a:buClr>
                <a:srgbClr val="000000"/>
              </a:buClr>
            </a:pPr>
            <a:endParaRPr kumimoji="1" lang="en-US" sz="1800" b="1" u="sng" dirty="0" smtClean="0">
              <a:solidFill>
                <a:schemeClr val="tx1"/>
              </a:solidFill>
            </a:endParaRPr>
          </a:p>
          <a:p>
            <a:pPr marL="914400" lvl="1" indent="-330200">
              <a:buClr>
                <a:srgbClr val="000000"/>
              </a:buClr>
              <a:buFont typeface="Courier New"/>
              <a:buChar char="o"/>
            </a:pPr>
            <a:endParaRPr kumimoji="1" lang="en-US" sz="1800" dirty="0" smtClean="0">
              <a:solidFill>
                <a:schemeClr val="tx1"/>
              </a:solidFill>
            </a:endParaRPr>
          </a:p>
          <a:p>
            <a:pPr marL="584200" lvl="1">
              <a:buClr>
                <a:srgbClr val="000000"/>
              </a:buClr>
            </a:pPr>
            <a:r>
              <a:rPr kumimoji="1" lang="zh-CN" altLang="en-US" sz="1800" dirty="0" smtClean="0">
                <a:solidFill>
                  <a:schemeClr val="tx1"/>
                </a:solidFill>
              </a:rPr>
              <a:t>    </a:t>
            </a:r>
            <a:endParaRPr kumimoji="1" lang="en-US" altLang="zh-CN" sz="1800" dirty="0" smtClean="0">
              <a:solidFill>
                <a:schemeClr val="tx1"/>
              </a:solidFill>
            </a:endParaRPr>
          </a:p>
          <a:p>
            <a:pPr marL="584200" lvl="1">
              <a:buClr>
                <a:srgbClr val="000000"/>
              </a:buClr>
            </a:pPr>
            <a:r>
              <a:rPr kumimoji="1" lang="zh-CN" altLang="zh-CN" sz="1800" dirty="0">
                <a:solidFill>
                  <a:schemeClr val="tx1"/>
                </a:solidFill>
              </a:rPr>
              <a:t> </a:t>
            </a:r>
            <a:r>
              <a:rPr kumimoji="1" lang="zh-CN" altLang="en-US" sz="1800" dirty="0" smtClean="0">
                <a:solidFill>
                  <a:schemeClr val="tx1"/>
                </a:solidFill>
              </a:rPr>
              <a:t>     </a:t>
            </a:r>
            <a:r>
              <a:rPr kumimoji="1" lang="en-US" sz="1800" dirty="0" smtClean="0">
                <a:solidFill>
                  <a:schemeClr val="tx1"/>
                </a:solidFill>
              </a:rPr>
              <a:t>where</a:t>
            </a:r>
            <a:r>
              <a:rPr kumimoji="1" lang="zh-CN" altLang="en-US" sz="1800" dirty="0" smtClean="0">
                <a:solidFill>
                  <a:schemeClr val="tx1"/>
                </a:solidFill>
              </a:rPr>
              <a:t> </a:t>
            </a:r>
            <a:r>
              <a:rPr kumimoji="1" lang="en-US" sz="1800" dirty="0" smtClean="0">
                <a:solidFill>
                  <a:schemeClr val="tx1"/>
                </a:solidFill>
              </a:rPr>
              <a:t>X is</a:t>
            </a:r>
            <a:r>
              <a:rPr kumimoji="1" lang="zh-CN" altLang="en-US" sz="1800" dirty="0" smtClean="0">
                <a:solidFill>
                  <a:schemeClr val="tx1"/>
                </a:solidFill>
              </a:rPr>
              <a:t> </a:t>
            </a:r>
            <a:r>
              <a:rPr kumimoji="1" lang="en-US" sz="1800" dirty="0" smtClean="0">
                <a:solidFill>
                  <a:schemeClr val="tx1"/>
                </a:solidFill>
              </a:rPr>
              <a:t>the</a:t>
            </a:r>
            <a:r>
              <a:rPr kumimoji="1" lang="zh-CN" altLang="en-US" sz="1800" dirty="0" smtClean="0">
                <a:solidFill>
                  <a:schemeClr val="tx1"/>
                </a:solidFill>
              </a:rPr>
              <a:t> </a:t>
            </a:r>
            <a:r>
              <a:rPr kumimoji="1" lang="en-US" sz="1800" dirty="0" smtClean="0">
                <a:solidFill>
                  <a:schemeClr val="tx1"/>
                </a:solidFill>
              </a:rPr>
              <a:t>range</a:t>
            </a:r>
            <a:r>
              <a:rPr kumimoji="1" lang="zh-CN" altLang="en-US" sz="1800" dirty="0" smtClean="0">
                <a:solidFill>
                  <a:schemeClr val="tx1"/>
                </a:solidFill>
              </a:rPr>
              <a:t> </a:t>
            </a:r>
            <a:r>
              <a:rPr kumimoji="1" lang="en-US" sz="1800" dirty="0" smtClean="0">
                <a:solidFill>
                  <a:schemeClr val="tx1"/>
                </a:solidFill>
              </a:rPr>
              <a:t>of</a:t>
            </a:r>
            <a:r>
              <a:rPr kumimoji="1" lang="zh-CN" altLang="en-US" sz="1800" dirty="0" smtClean="0">
                <a:solidFill>
                  <a:schemeClr val="tx1"/>
                </a:solidFill>
              </a:rPr>
              <a:t> </a:t>
            </a:r>
            <a:r>
              <a:rPr kumimoji="1" lang="en-US" sz="1800" dirty="0" smtClean="0">
                <a:solidFill>
                  <a:schemeClr val="tx1"/>
                </a:solidFill>
              </a:rPr>
              <a:t>x</a:t>
            </a:r>
            <a:r>
              <a:rPr kumimoji="1" lang="zh-CN" altLang="en-US" sz="1800" dirty="0" smtClean="0">
                <a:solidFill>
                  <a:schemeClr val="tx1"/>
                </a:solidFill>
              </a:rPr>
              <a:t> </a:t>
            </a:r>
            <a:r>
              <a:rPr kumimoji="1" lang="en-US" sz="1800" dirty="0" smtClean="0">
                <a:solidFill>
                  <a:schemeClr val="tx1"/>
                </a:solidFill>
              </a:rPr>
              <a:t>and</a:t>
            </a:r>
            <a:r>
              <a:rPr kumimoji="1" lang="zh-CN" altLang="en-US" sz="1800" dirty="0" smtClean="0">
                <a:solidFill>
                  <a:schemeClr val="tx1"/>
                </a:solidFill>
              </a:rPr>
              <a:t> </a:t>
            </a:r>
            <a:r>
              <a:rPr kumimoji="1" lang="en-US" sz="1800" dirty="0" smtClean="0">
                <a:solidFill>
                  <a:schemeClr val="tx1"/>
                </a:solidFill>
              </a:rPr>
              <a:t>H</a:t>
            </a:r>
            <a:r>
              <a:rPr kumimoji="1" lang="zh-CN" altLang="en-US" sz="1800" dirty="0" smtClean="0">
                <a:solidFill>
                  <a:schemeClr val="tx1"/>
                </a:solidFill>
              </a:rPr>
              <a:t> </a:t>
            </a:r>
            <a:r>
              <a:rPr kumimoji="1" lang="en-US" sz="1800" dirty="0" smtClean="0">
                <a:solidFill>
                  <a:schemeClr val="tx1"/>
                </a:solidFill>
              </a:rPr>
              <a:t>is</a:t>
            </a:r>
            <a:r>
              <a:rPr kumimoji="1" lang="zh-CN" altLang="en-US" sz="1800" dirty="0" smtClean="0">
                <a:solidFill>
                  <a:schemeClr val="tx1"/>
                </a:solidFill>
              </a:rPr>
              <a:t> </a:t>
            </a:r>
            <a:r>
              <a:rPr kumimoji="1" lang="en-US" sz="1800" dirty="0" smtClean="0">
                <a:solidFill>
                  <a:schemeClr val="tx1"/>
                </a:solidFill>
              </a:rPr>
              <a:t>the</a:t>
            </a:r>
            <a:r>
              <a:rPr kumimoji="1" lang="zh-CN" altLang="en-US" sz="1800" dirty="0" smtClean="0">
                <a:solidFill>
                  <a:schemeClr val="tx1"/>
                </a:solidFill>
              </a:rPr>
              <a:t> </a:t>
            </a:r>
            <a:r>
              <a:rPr kumimoji="1" lang="en-US" sz="1800" dirty="0" smtClean="0">
                <a:solidFill>
                  <a:schemeClr val="tx1"/>
                </a:solidFill>
              </a:rPr>
              <a:t>range</a:t>
            </a:r>
            <a:r>
              <a:rPr kumimoji="1" lang="zh-CN" altLang="en-US" sz="1800" dirty="0" smtClean="0">
                <a:solidFill>
                  <a:schemeClr val="tx1"/>
                </a:solidFill>
              </a:rPr>
              <a:t> </a:t>
            </a:r>
            <a:r>
              <a:rPr kumimoji="1" lang="en-US" sz="1800" dirty="0" smtClean="0">
                <a:solidFill>
                  <a:schemeClr val="tx1"/>
                </a:solidFill>
              </a:rPr>
              <a:t>of</a:t>
            </a:r>
            <a:r>
              <a:rPr kumimoji="1" lang="zh-CN" altLang="en-US" sz="1800" dirty="0" smtClean="0">
                <a:solidFill>
                  <a:schemeClr val="tx1"/>
                </a:solidFill>
              </a:rPr>
              <a:t> </a:t>
            </a:r>
            <a:r>
              <a:rPr kumimoji="1" lang="en-US" sz="1800" dirty="0" smtClean="0">
                <a:solidFill>
                  <a:schemeClr val="tx1"/>
                </a:solidFill>
              </a:rPr>
              <a:t>h</a:t>
            </a:r>
            <a:r>
              <a:rPr kumimoji="1" lang="en-US" sz="1800" dirty="0">
                <a:solidFill>
                  <a:schemeClr val="tx1"/>
                </a:solidFill>
              </a:rPr>
              <a:t>.</a:t>
            </a:r>
          </a:p>
          <a:p>
            <a:pPr marL="584200" lvl="1">
              <a:buClr>
                <a:srgbClr val="000000"/>
              </a:buClr>
            </a:pPr>
            <a:endParaRPr kumimoji="1" lang="en-US" sz="1800" dirty="0">
              <a:solidFill>
                <a:schemeClr val="tx1"/>
              </a:solidFill>
            </a:endParaRPr>
          </a:p>
          <a:p>
            <a:endParaRPr kumimoji="1" lang="zh-CN" altLang="en-US" dirty="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36</a:t>
            </a:fld>
            <a:endParaRPr lang="en"/>
          </a:p>
        </p:txBody>
      </p:sp>
      <p:pic>
        <p:nvPicPr>
          <p:cNvPr id="5" name="Picture 4"/>
          <p:cNvPicPr>
            <a:picLocks noChangeAspect="1"/>
          </p:cNvPicPr>
          <p:nvPr/>
        </p:nvPicPr>
        <p:blipFill>
          <a:blip r:embed="rId2"/>
          <a:stretch>
            <a:fillRect/>
          </a:stretch>
        </p:blipFill>
        <p:spPr>
          <a:xfrm>
            <a:off x="1801497" y="3098800"/>
            <a:ext cx="660400" cy="330200"/>
          </a:xfrm>
          <a:prstGeom prst="rect">
            <a:avLst/>
          </a:prstGeom>
        </p:spPr>
      </p:pic>
      <p:pic>
        <p:nvPicPr>
          <p:cNvPr id="6" name="Picture 5"/>
          <p:cNvPicPr>
            <a:picLocks noChangeAspect="1"/>
          </p:cNvPicPr>
          <p:nvPr/>
        </p:nvPicPr>
        <p:blipFill>
          <a:blip r:embed="rId2"/>
          <a:stretch>
            <a:fillRect/>
          </a:stretch>
        </p:blipFill>
        <p:spPr>
          <a:xfrm>
            <a:off x="2131697" y="3416300"/>
            <a:ext cx="660400" cy="330200"/>
          </a:xfrm>
          <a:prstGeom prst="rect">
            <a:avLst/>
          </a:prstGeom>
        </p:spPr>
      </p:pic>
      <p:pic>
        <p:nvPicPr>
          <p:cNvPr id="7" name="Picture 6"/>
          <p:cNvPicPr>
            <a:picLocks noChangeAspect="1"/>
          </p:cNvPicPr>
          <p:nvPr/>
        </p:nvPicPr>
        <p:blipFill>
          <a:blip r:embed="rId3"/>
          <a:stretch>
            <a:fillRect/>
          </a:stretch>
        </p:blipFill>
        <p:spPr>
          <a:xfrm>
            <a:off x="4746891" y="3365500"/>
            <a:ext cx="1674958" cy="381000"/>
          </a:xfrm>
          <a:prstGeom prst="rect">
            <a:avLst/>
          </a:prstGeom>
        </p:spPr>
      </p:pic>
      <p:pic>
        <p:nvPicPr>
          <p:cNvPr id="8" name="Picture 7"/>
          <p:cNvPicPr>
            <a:picLocks noChangeAspect="1"/>
          </p:cNvPicPr>
          <p:nvPr/>
        </p:nvPicPr>
        <p:blipFill>
          <a:blip r:embed="rId4"/>
          <a:stretch>
            <a:fillRect/>
          </a:stretch>
        </p:blipFill>
        <p:spPr>
          <a:xfrm>
            <a:off x="5749923" y="3746500"/>
            <a:ext cx="342900" cy="292100"/>
          </a:xfrm>
          <a:prstGeom prst="rect">
            <a:avLst/>
          </a:prstGeom>
        </p:spPr>
      </p:pic>
      <p:pic>
        <p:nvPicPr>
          <p:cNvPr id="9" name="Picture 8"/>
          <p:cNvPicPr>
            <a:picLocks noChangeAspect="1"/>
          </p:cNvPicPr>
          <p:nvPr/>
        </p:nvPicPr>
        <p:blipFill>
          <a:blip r:embed="rId5"/>
          <a:stretch>
            <a:fillRect/>
          </a:stretch>
        </p:blipFill>
        <p:spPr>
          <a:xfrm>
            <a:off x="2946400" y="4322789"/>
            <a:ext cx="3238500" cy="596900"/>
          </a:xfrm>
          <a:prstGeom prst="rect">
            <a:avLst/>
          </a:prstGeom>
        </p:spPr>
      </p:pic>
    </p:spTree>
    <p:extLst>
      <p:ext uri="{BB962C8B-B14F-4D97-AF65-F5344CB8AC3E}">
        <p14:creationId xmlns:p14="http://schemas.microsoft.com/office/powerpoint/2010/main" val="294145361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5.11 </a:t>
            </a:r>
            <a:r>
              <a:rPr lang="en-US" altLang="zh-CN" dirty="0"/>
              <a:t>Scale-Space</a:t>
            </a:r>
            <a:r>
              <a:rPr lang="zh-CN" altLang="en-US" dirty="0"/>
              <a:t> </a:t>
            </a:r>
            <a:r>
              <a:rPr lang="en-US" altLang="zh-CN" dirty="0"/>
              <a:t>Smoothing </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37</a:t>
            </a:fld>
            <a:endParaRPr lang="en"/>
          </a:p>
        </p:txBody>
      </p:sp>
      <p:pic>
        <p:nvPicPr>
          <p:cNvPr id="5" name="Picture 4"/>
          <p:cNvPicPr>
            <a:picLocks noChangeAspect="1"/>
          </p:cNvPicPr>
          <p:nvPr/>
        </p:nvPicPr>
        <p:blipFill>
          <a:blip r:embed="rId2"/>
          <a:stretch>
            <a:fillRect/>
          </a:stretch>
        </p:blipFill>
        <p:spPr>
          <a:xfrm>
            <a:off x="457200" y="1417936"/>
            <a:ext cx="8263689" cy="5149964"/>
          </a:xfrm>
          <a:prstGeom prst="rect">
            <a:avLst/>
          </a:prstGeom>
        </p:spPr>
      </p:pic>
    </p:spTree>
    <p:extLst>
      <p:ext uri="{BB962C8B-B14F-4D97-AF65-F5344CB8AC3E}">
        <p14:creationId xmlns:p14="http://schemas.microsoft.com/office/powerpoint/2010/main" val="7098469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5.12 </a:t>
            </a:r>
            <a:r>
              <a:rPr lang="en-US" altLang="zh-CN" dirty="0" smtClean="0"/>
              <a:t>Multiple</a:t>
            </a:r>
            <a:r>
              <a:rPr lang="zh-CN" altLang="en-US" dirty="0" smtClean="0"/>
              <a:t> </a:t>
            </a:r>
            <a:r>
              <a:rPr lang="en-US" altLang="zh-CN" dirty="0" smtClean="0"/>
              <a:t>Regression </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altLang="zh-CN" sz="2000" dirty="0">
                <a:solidFill>
                  <a:schemeClr val="tx1"/>
                </a:solidFill>
              </a:rPr>
              <a:t>Q: What is multiple regression? (</a:t>
            </a:r>
            <a:r>
              <a:rPr kumimoji="1" lang="en-US" altLang="zh-CN" sz="2000" dirty="0" err="1">
                <a:solidFill>
                  <a:schemeClr val="tx1"/>
                </a:solidFill>
              </a:rPr>
              <a:t>Yifang</a:t>
            </a:r>
            <a:r>
              <a:rPr kumimoji="1" lang="en-US" altLang="zh-CN" sz="2000" dirty="0">
                <a:solidFill>
                  <a:schemeClr val="tx1"/>
                </a:solidFill>
              </a:rPr>
              <a:t>).</a:t>
            </a:r>
          </a:p>
          <a:p>
            <a:pPr marL="457200" indent="-457200">
              <a:buFont typeface="Arial"/>
              <a:buChar char="•"/>
            </a:pPr>
            <a:r>
              <a:rPr kumimoji="1" lang="en-US" altLang="zh-CN" sz="2000" dirty="0" smtClean="0">
                <a:solidFill>
                  <a:schemeClr val="tx1"/>
                </a:solidFill>
              </a:rPr>
              <a:t>A:</a:t>
            </a:r>
            <a:r>
              <a:rPr kumimoji="1" lang="zh-CN" altLang="en-US" sz="2000" dirty="0" smtClean="0">
                <a:solidFill>
                  <a:schemeClr val="tx1"/>
                </a:solidFill>
              </a:rPr>
              <a:t> </a:t>
            </a:r>
            <a:r>
              <a:rPr kumimoji="1" lang="en-US" altLang="zh-CN" sz="2000" dirty="0" smtClean="0">
                <a:solidFill>
                  <a:schemeClr val="tx1"/>
                </a:solidFill>
              </a:rPr>
              <a:t>Multiple </a:t>
            </a:r>
            <a:r>
              <a:rPr kumimoji="1" lang="en-US" altLang="zh-CN" sz="2000" dirty="0">
                <a:solidFill>
                  <a:schemeClr val="tx1"/>
                </a:solidFill>
              </a:rPr>
              <a:t>regression is an extension of simple linear regression. It is used when we want to predict the value of a variable based on the value of two or more other variables. </a:t>
            </a:r>
            <a:endParaRPr kumimoji="1" lang="en-US" altLang="zh-CN" sz="2000" dirty="0" smtClean="0">
              <a:solidFill>
                <a:schemeClr val="tx1"/>
              </a:solidFill>
            </a:endParaRPr>
          </a:p>
          <a:p>
            <a:pPr marL="457200" indent="-457200">
              <a:buFont typeface="Arial"/>
              <a:buChar char="•"/>
            </a:pPr>
            <a:endParaRPr kumimoji="1" lang="en-US" sz="2000" dirty="0">
              <a:solidFill>
                <a:schemeClr val="tx1"/>
              </a:solidFill>
            </a:endParaRPr>
          </a:p>
          <a:p>
            <a:pPr marL="457200" indent="-457200">
              <a:buFont typeface="Arial"/>
              <a:buChar char="•"/>
            </a:pPr>
            <a:r>
              <a:rPr kumimoji="1" lang="en-US" sz="2000" dirty="0" smtClean="0">
                <a:solidFill>
                  <a:schemeClr val="tx1"/>
                </a:solidFill>
              </a:rPr>
              <a:t>Suppose </a:t>
            </a:r>
            <a:r>
              <a:rPr kumimoji="1" lang="en-US" sz="2000" dirty="0">
                <a:solidFill>
                  <a:schemeClr val="tx1"/>
                </a:solidFill>
              </a:rPr>
              <a:t>now that the covariate is d-dimensional</a:t>
            </a:r>
            <a:r>
              <a:rPr kumimoji="1" lang="en-US" sz="2000" dirty="0" smtClean="0">
                <a:solidFill>
                  <a:schemeClr val="tx1"/>
                </a:solidFill>
              </a:rPr>
              <a:t>,</a:t>
            </a:r>
          </a:p>
          <a:p>
            <a:endParaRPr lang="en-US" sz="2000" baseline="30000" dirty="0" smtClean="0"/>
          </a:p>
          <a:p>
            <a:endParaRPr lang="en-US" sz="2000" baseline="30000" dirty="0"/>
          </a:p>
          <a:p>
            <a:r>
              <a:rPr kumimoji="1" lang="zh-CN" altLang="en-US" sz="2000" dirty="0" smtClean="0">
                <a:solidFill>
                  <a:schemeClr val="tx1"/>
                </a:solidFill>
              </a:rPr>
              <a:t>     </a:t>
            </a:r>
            <a:r>
              <a:rPr kumimoji="1" lang="en-US" sz="2000" dirty="0" smtClean="0">
                <a:solidFill>
                  <a:schemeClr val="tx1"/>
                </a:solidFill>
              </a:rPr>
              <a:t>The </a:t>
            </a:r>
            <a:r>
              <a:rPr kumimoji="1" lang="en-US" sz="2000" dirty="0">
                <a:solidFill>
                  <a:schemeClr val="tx1"/>
                </a:solidFill>
              </a:rPr>
              <a:t>regression equation takes the form</a:t>
            </a:r>
          </a:p>
          <a:p>
            <a:pPr marL="457200" indent="-457200">
              <a:buFont typeface="Arial"/>
              <a:buChar char="•"/>
            </a:pPr>
            <a:endParaRPr kumimoji="1" lang="en-US" sz="2000" dirty="0">
              <a:solidFill>
                <a:schemeClr val="tx1"/>
              </a:solidFill>
            </a:endParaRPr>
          </a:p>
          <a:p>
            <a:pPr marL="457200" indent="-457200">
              <a:buFont typeface="Arial"/>
              <a:buChar char="•"/>
            </a:pPr>
            <a:endParaRPr kumimoji="1" lang="en-US" sz="2000" dirty="0" smtClean="0">
              <a:solidFill>
                <a:schemeClr val="tx1"/>
              </a:solidFill>
            </a:endParaRPr>
          </a:p>
          <a:p>
            <a:pPr marL="457200" indent="-457200">
              <a:buFont typeface="Arial"/>
              <a:buChar char="•"/>
            </a:pPr>
            <a:r>
              <a:rPr kumimoji="1" lang="en-US" altLang="zh-CN" sz="2000" dirty="0" smtClean="0">
                <a:solidFill>
                  <a:schemeClr val="tx1"/>
                </a:solidFill>
                <a:sym typeface="Wingdings"/>
              </a:rPr>
              <a:t>A</a:t>
            </a:r>
            <a:r>
              <a:rPr kumimoji="1" lang="zh-CN" altLang="en-US" sz="2000" dirty="0" smtClean="0">
                <a:solidFill>
                  <a:schemeClr val="tx1"/>
                </a:solidFill>
                <a:sym typeface="Wingdings"/>
              </a:rPr>
              <a:t> </a:t>
            </a:r>
            <a:r>
              <a:rPr kumimoji="1" lang="en-US" altLang="zh-CN" sz="2000" dirty="0" smtClean="0">
                <a:solidFill>
                  <a:schemeClr val="tx1"/>
                </a:solidFill>
                <a:sym typeface="Wingdings"/>
              </a:rPr>
              <a:t>Fact:</a:t>
            </a:r>
            <a:r>
              <a:rPr kumimoji="1" lang="zh-CN" altLang="en-US" sz="2000" dirty="0" smtClean="0">
                <a:solidFill>
                  <a:schemeClr val="tx1"/>
                </a:solidFill>
                <a:sym typeface="Wingdings"/>
              </a:rPr>
              <a:t> </a:t>
            </a:r>
            <a:r>
              <a:rPr kumimoji="1" lang="en-US" altLang="zh-CN" sz="2000" dirty="0" smtClean="0">
                <a:solidFill>
                  <a:schemeClr val="tx1"/>
                </a:solidFill>
                <a:sym typeface="Wingdings"/>
              </a:rPr>
              <a:t>To</a:t>
            </a:r>
            <a:r>
              <a:rPr kumimoji="1" lang="zh-CN" altLang="en-US" sz="2000" dirty="0" smtClean="0">
                <a:solidFill>
                  <a:schemeClr val="tx1"/>
                </a:solidFill>
                <a:sym typeface="Wingdings"/>
              </a:rPr>
              <a:t> </a:t>
            </a:r>
            <a:r>
              <a:rPr kumimoji="1" lang="en-US" altLang="zh-CN" sz="2000" dirty="0" smtClean="0">
                <a:solidFill>
                  <a:schemeClr val="tx1"/>
                </a:solidFill>
                <a:sym typeface="Wingdings"/>
              </a:rPr>
              <a:t>maintain</a:t>
            </a:r>
            <a:r>
              <a:rPr kumimoji="1" lang="zh-CN" altLang="en-US" sz="2000" dirty="0" smtClean="0">
                <a:solidFill>
                  <a:schemeClr val="tx1"/>
                </a:solidFill>
                <a:sym typeface="Wingdings"/>
              </a:rPr>
              <a:t> </a:t>
            </a:r>
            <a:r>
              <a:rPr kumimoji="1" lang="en-US" altLang="zh-CN" sz="2000" dirty="0" smtClean="0">
                <a:solidFill>
                  <a:schemeClr val="tx1"/>
                </a:solidFill>
                <a:sym typeface="Wingdings"/>
              </a:rPr>
              <a:t>a</a:t>
            </a:r>
            <a:r>
              <a:rPr kumimoji="1" lang="zh-CN" altLang="en-US" sz="2000" dirty="0" smtClean="0">
                <a:solidFill>
                  <a:schemeClr val="tx1"/>
                </a:solidFill>
                <a:sym typeface="Wingdings"/>
              </a:rPr>
              <a:t> </a:t>
            </a:r>
            <a:r>
              <a:rPr kumimoji="1" lang="en-US" altLang="zh-CN" sz="2000" dirty="0" smtClean="0">
                <a:solidFill>
                  <a:schemeClr val="tx1"/>
                </a:solidFill>
                <a:sym typeface="Wingdings"/>
              </a:rPr>
              <a:t>given</a:t>
            </a:r>
            <a:r>
              <a:rPr kumimoji="1" lang="zh-CN" altLang="en-US" sz="2000" dirty="0" smtClean="0">
                <a:solidFill>
                  <a:schemeClr val="tx1"/>
                </a:solidFill>
                <a:sym typeface="Wingdings"/>
              </a:rPr>
              <a:t> </a:t>
            </a:r>
            <a:r>
              <a:rPr kumimoji="1" lang="en-US" altLang="zh-CN" sz="2000" dirty="0" smtClean="0">
                <a:solidFill>
                  <a:schemeClr val="tx1"/>
                </a:solidFill>
                <a:sym typeface="Wingdings"/>
              </a:rPr>
              <a:t>degree</a:t>
            </a:r>
            <a:r>
              <a:rPr kumimoji="1" lang="zh-CN" altLang="en-US" sz="2000" dirty="0" smtClean="0">
                <a:solidFill>
                  <a:schemeClr val="tx1"/>
                </a:solidFill>
                <a:sym typeface="Wingdings"/>
              </a:rPr>
              <a:t> </a:t>
            </a:r>
            <a:r>
              <a:rPr kumimoji="1" lang="en-US" altLang="zh-CN" sz="2000" dirty="0" smtClean="0">
                <a:solidFill>
                  <a:schemeClr val="tx1"/>
                </a:solidFill>
                <a:sym typeface="Wingdings"/>
              </a:rPr>
              <a:t>of</a:t>
            </a:r>
            <a:r>
              <a:rPr kumimoji="1" lang="zh-CN" altLang="en-US" sz="2000" dirty="0" smtClean="0">
                <a:solidFill>
                  <a:schemeClr val="tx1"/>
                </a:solidFill>
                <a:sym typeface="Wingdings"/>
              </a:rPr>
              <a:t> </a:t>
            </a:r>
            <a:r>
              <a:rPr kumimoji="1" lang="en-US" altLang="zh-CN" sz="2000" dirty="0" smtClean="0">
                <a:solidFill>
                  <a:schemeClr val="tx1"/>
                </a:solidFill>
                <a:sym typeface="Wingdings"/>
              </a:rPr>
              <a:t>accuracy</a:t>
            </a:r>
            <a:r>
              <a:rPr kumimoji="1" lang="zh-CN" altLang="en-US" sz="2000" dirty="0" smtClean="0">
                <a:solidFill>
                  <a:schemeClr val="tx1"/>
                </a:solidFill>
                <a:sym typeface="Wingdings"/>
              </a:rPr>
              <a:t> </a:t>
            </a:r>
            <a:r>
              <a:rPr kumimoji="1" lang="en-US" altLang="zh-CN" sz="2000" dirty="0" smtClean="0">
                <a:solidFill>
                  <a:schemeClr val="tx1"/>
                </a:solidFill>
                <a:sym typeface="Wingdings"/>
              </a:rPr>
              <a:t>of</a:t>
            </a:r>
            <a:r>
              <a:rPr kumimoji="1" lang="zh-CN" altLang="en-US" sz="2000" dirty="0" smtClean="0">
                <a:solidFill>
                  <a:schemeClr val="tx1"/>
                </a:solidFill>
                <a:sym typeface="Wingdings"/>
              </a:rPr>
              <a:t> </a:t>
            </a:r>
            <a:r>
              <a:rPr kumimoji="1" lang="en-US" altLang="zh-CN" sz="2000" dirty="0" smtClean="0">
                <a:solidFill>
                  <a:schemeClr val="tx1"/>
                </a:solidFill>
                <a:sym typeface="Wingdings"/>
              </a:rPr>
              <a:t>an</a:t>
            </a:r>
            <a:r>
              <a:rPr kumimoji="1" lang="zh-CN" altLang="en-US" sz="2000" dirty="0" smtClean="0">
                <a:solidFill>
                  <a:schemeClr val="tx1"/>
                </a:solidFill>
                <a:sym typeface="Wingdings"/>
              </a:rPr>
              <a:t> </a:t>
            </a:r>
            <a:r>
              <a:rPr kumimoji="1" lang="en-US" altLang="zh-CN" sz="2000" dirty="0" smtClean="0">
                <a:solidFill>
                  <a:schemeClr val="tx1"/>
                </a:solidFill>
                <a:sym typeface="Wingdings"/>
              </a:rPr>
              <a:t>estimator,</a:t>
            </a:r>
            <a:r>
              <a:rPr kumimoji="1" lang="zh-CN" altLang="en-US" sz="2000" dirty="0" smtClean="0">
                <a:solidFill>
                  <a:schemeClr val="tx1"/>
                </a:solidFill>
                <a:sym typeface="Wingdings"/>
              </a:rPr>
              <a:t> </a:t>
            </a:r>
            <a:r>
              <a:rPr kumimoji="1" lang="en-US" altLang="zh-CN" sz="2000" dirty="0" smtClean="0">
                <a:solidFill>
                  <a:schemeClr val="tx1"/>
                </a:solidFill>
                <a:sym typeface="Wingdings"/>
              </a:rPr>
              <a:t>the</a:t>
            </a:r>
            <a:r>
              <a:rPr kumimoji="1" lang="zh-CN" altLang="en-US" sz="2000" dirty="0" smtClean="0">
                <a:solidFill>
                  <a:schemeClr val="tx1"/>
                </a:solidFill>
                <a:sym typeface="Wingdings"/>
              </a:rPr>
              <a:t> </a:t>
            </a:r>
            <a:r>
              <a:rPr kumimoji="1" lang="en-US" altLang="zh-CN" sz="2000" dirty="0" smtClean="0">
                <a:solidFill>
                  <a:schemeClr val="tx1"/>
                </a:solidFill>
                <a:sym typeface="Wingdings"/>
              </a:rPr>
              <a:t>sample</a:t>
            </a:r>
            <a:r>
              <a:rPr kumimoji="1" lang="zh-CN" altLang="en-US" sz="2000" dirty="0" smtClean="0">
                <a:solidFill>
                  <a:schemeClr val="tx1"/>
                </a:solidFill>
                <a:sym typeface="Wingdings"/>
              </a:rPr>
              <a:t> </a:t>
            </a:r>
            <a:r>
              <a:rPr kumimoji="1" lang="en-US" altLang="zh-CN" sz="2000" dirty="0" smtClean="0">
                <a:solidFill>
                  <a:schemeClr val="tx1"/>
                </a:solidFill>
                <a:sym typeface="Wingdings"/>
              </a:rPr>
              <a:t>size</a:t>
            </a:r>
            <a:r>
              <a:rPr kumimoji="1" lang="zh-CN" altLang="en-US" sz="2000" dirty="0" smtClean="0">
                <a:solidFill>
                  <a:schemeClr val="tx1"/>
                </a:solidFill>
                <a:sym typeface="Wingdings"/>
              </a:rPr>
              <a:t> </a:t>
            </a:r>
            <a:r>
              <a:rPr kumimoji="1" lang="en-US" altLang="zh-CN" sz="2000" dirty="0" smtClean="0">
                <a:solidFill>
                  <a:schemeClr val="tx1"/>
                </a:solidFill>
                <a:sym typeface="Wingdings"/>
              </a:rPr>
              <a:t>must</a:t>
            </a:r>
            <a:r>
              <a:rPr kumimoji="1" lang="zh-CN" altLang="en-US" sz="2000" dirty="0" smtClean="0">
                <a:solidFill>
                  <a:schemeClr val="tx1"/>
                </a:solidFill>
                <a:sym typeface="Wingdings"/>
              </a:rPr>
              <a:t> </a:t>
            </a:r>
            <a:r>
              <a:rPr kumimoji="1" lang="en-US" altLang="zh-CN" sz="2000" dirty="0" smtClean="0">
                <a:solidFill>
                  <a:schemeClr val="tx1"/>
                </a:solidFill>
                <a:sym typeface="Wingdings"/>
              </a:rPr>
              <a:t>increase</a:t>
            </a:r>
            <a:r>
              <a:rPr kumimoji="1" lang="zh-CN" altLang="en-US" sz="2000" dirty="0" smtClean="0">
                <a:solidFill>
                  <a:schemeClr val="tx1"/>
                </a:solidFill>
                <a:sym typeface="Wingdings"/>
              </a:rPr>
              <a:t> </a:t>
            </a:r>
            <a:r>
              <a:rPr kumimoji="1" lang="en-US" altLang="zh-CN" sz="2000" dirty="0" smtClean="0">
                <a:solidFill>
                  <a:schemeClr val="tx1"/>
                </a:solidFill>
                <a:sym typeface="Wingdings"/>
              </a:rPr>
              <a:t>exponentially</a:t>
            </a:r>
            <a:r>
              <a:rPr kumimoji="1" lang="zh-CN" altLang="en-US" sz="2000" dirty="0" smtClean="0">
                <a:solidFill>
                  <a:schemeClr val="tx1"/>
                </a:solidFill>
                <a:sym typeface="Wingdings"/>
              </a:rPr>
              <a:t> </a:t>
            </a:r>
            <a:r>
              <a:rPr kumimoji="1" lang="en-US" altLang="zh-CN" sz="2000" dirty="0" smtClean="0">
                <a:solidFill>
                  <a:schemeClr val="tx1"/>
                </a:solidFill>
                <a:sym typeface="Wingdings"/>
              </a:rPr>
              <a:t>with</a:t>
            </a:r>
            <a:r>
              <a:rPr kumimoji="1" lang="zh-CN" altLang="en-US" sz="2000" dirty="0" smtClean="0">
                <a:solidFill>
                  <a:schemeClr val="tx1"/>
                </a:solidFill>
                <a:sym typeface="Wingdings"/>
              </a:rPr>
              <a:t> </a:t>
            </a:r>
            <a:r>
              <a:rPr kumimoji="1" lang="en-US" altLang="zh-CN" sz="2000" dirty="0" smtClean="0">
                <a:solidFill>
                  <a:schemeClr val="tx1"/>
                </a:solidFill>
                <a:sym typeface="Wingdings"/>
              </a:rPr>
              <a:t>the</a:t>
            </a:r>
            <a:r>
              <a:rPr kumimoji="1" lang="zh-CN" altLang="en-US" sz="2000" dirty="0" smtClean="0">
                <a:solidFill>
                  <a:schemeClr val="tx1"/>
                </a:solidFill>
                <a:sym typeface="Wingdings"/>
              </a:rPr>
              <a:t> </a:t>
            </a:r>
            <a:r>
              <a:rPr kumimoji="1" lang="en-US" altLang="zh-CN" sz="2000" dirty="0" smtClean="0">
                <a:solidFill>
                  <a:schemeClr val="tx1"/>
                </a:solidFill>
                <a:sym typeface="Wingdings"/>
              </a:rPr>
              <a:t>dimension</a:t>
            </a:r>
            <a:r>
              <a:rPr kumimoji="1" lang="zh-CN" altLang="en-US" sz="2000" dirty="0" smtClean="0">
                <a:solidFill>
                  <a:schemeClr val="tx1"/>
                </a:solidFill>
                <a:sym typeface="Wingdings"/>
              </a:rPr>
              <a:t> </a:t>
            </a:r>
            <a:r>
              <a:rPr kumimoji="1" lang="en-US" altLang="zh-CN" sz="2000" dirty="0" smtClean="0">
                <a:solidFill>
                  <a:schemeClr val="tx1"/>
                </a:solidFill>
                <a:sym typeface="Wingdings"/>
              </a:rPr>
              <a:t>d.</a:t>
            </a:r>
          </a:p>
          <a:p>
            <a:pPr lvl="1"/>
            <a:endParaRPr kumimoji="1" lang="en-US" sz="2000" dirty="0" smtClean="0">
              <a:solidFill>
                <a:schemeClr val="tx1"/>
              </a:solidFill>
            </a:endParaRPr>
          </a:p>
          <a:p>
            <a:pPr marL="457200" indent="-457200">
              <a:buFont typeface="Arial"/>
              <a:buChar char="•"/>
            </a:pPr>
            <a:endParaRPr kumimoji="1" lang="en-US" sz="2000" dirty="0" smtClean="0">
              <a:solidFill>
                <a:schemeClr val="tx1"/>
              </a:solidFill>
            </a:endParaRPr>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38</a:t>
            </a:fld>
            <a:endParaRPr lang="en"/>
          </a:p>
        </p:txBody>
      </p:sp>
      <p:pic>
        <p:nvPicPr>
          <p:cNvPr id="5" name="Picture 4"/>
          <p:cNvPicPr>
            <a:picLocks noChangeAspect="1"/>
          </p:cNvPicPr>
          <p:nvPr/>
        </p:nvPicPr>
        <p:blipFill>
          <a:blip r:embed="rId2"/>
          <a:stretch>
            <a:fillRect/>
          </a:stretch>
        </p:blipFill>
        <p:spPr>
          <a:xfrm>
            <a:off x="3298008" y="3499556"/>
            <a:ext cx="2286000" cy="519007"/>
          </a:xfrm>
          <a:prstGeom prst="rect">
            <a:avLst/>
          </a:prstGeom>
        </p:spPr>
      </p:pic>
      <p:pic>
        <p:nvPicPr>
          <p:cNvPr id="6" name="Picture 5"/>
          <p:cNvPicPr>
            <a:picLocks noChangeAspect="1"/>
          </p:cNvPicPr>
          <p:nvPr/>
        </p:nvPicPr>
        <p:blipFill>
          <a:blip r:embed="rId3"/>
          <a:stretch>
            <a:fillRect/>
          </a:stretch>
        </p:blipFill>
        <p:spPr>
          <a:xfrm>
            <a:off x="3161182" y="4247445"/>
            <a:ext cx="2565400" cy="381000"/>
          </a:xfrm>
          <a:prstGeom prst="rect">
            <a:avLst/>
          </a:prstGeom>
        </p:spPr>
      </p:pic>
    </p:spTree>
    <p:extLst>
      <p:ext uri="{BB962C8B-B14F-4D97-AF65-F5344CB8AC3E}">
        <p14:creationId xmlns:p14="http://schemas.microsoft.com/office/powerpoint/2010/main" val="29414536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5.12 </a:t>
            </a:r>
            <a:r>
              <a:rPr lang="en-US" altLang="zh-CN" dirty="0" smtClean="0"/>
              <a:t>Multiple</a:t>
            </a:r>
            <a:r>
              <a:rPr lang="zh-CN" altLang="en-US" dirty="0" smtClean="0"/>
              <a:t> </a:t>
            </a:r>
            <a:r>
              <a:rPr lang="en-US" altLang="zh-CN" dirty="0" smtClean="0"/>
              <a:t>Regression </a:t>
            </a:r>
            <a:endParaRPr kumimoji="1" lang="zh-CN" altLang="en-US" dirty="0"/>
          </a:p>
        </p:txBody>
      </p:sp>
      <p:sp>
        <p:nvSpPr>
          <p:cNvPr id="3" name="文本占位符 2"/>
          <p:cNvSpPr>
            <a:spLocks noGrp="1"/>
          </p:cNvSpPr>
          <p:nvPr>
            <p:ph type="body" idx="1"/>
          </p:nvPr>
        </p:nvSpPr>
        <p:spPr/>
        <p:txBody>
          <a:bodyPr/>
          <a:lstStyle/>
          <a:p>
            <a:pPr marL="457200" indent="-457200">
              <a:buFont typeface="Arial"/>
              <a:buChar char="•"/>
            </a:pPr>
            <a:r>
              <a:rPr kumimoji="1" lang="en-US" sz="2400" dirty="0" smtClean="0">
                <a:solidFill>
                  <a:schemeClr val="tx1"/>
                </a:solidFill>
              </a:rPr>
              <a:t>Local</a:t>
            </a:r>
            <a:r>
              <a:rPr kumimoji="1" lang="zh-CN" altLang="en-US" sz="2400" dirty="0" smtClean="0">
                <a:solidFill>
                  <a:schemeClr val="tx1"/>
                </a:solidFill>
              </a:rPr>
              <a:t> </a:t>
            </a:r>
            <a:r>
              <a:rPr kumimoji="1" lang="en-US" altLang="zh-CN" sz="2400" dirty="0" smtClean="0">
                <a:solidFill>
                  <a:schemeClr val="tx1"/>
                </a:solidFill>
              </a:rPr>
              <a:t>Regression</a:t>
            </a:r>
            <a:endParaRPr kumimoji="1" lang="en-US" altLang="zh-CN" sz="1800" dirty="0">
              <a:solidFill>
                <a:schemeClr val="tx1"/>
              </a:solidFill>
            </a:endParaRPr>
          </a:p>
          <a:p>
            <a:pPr marL="914400" lvl="1" indent="-330200">
              <a:buClr>
                <a:srgbClr val="000000"/>
              </a:buClr>
              <a:buFont typeface="Courier New"/>
              <a:buChar char="o"/>
            </a:pPr>
            <a:r>
              <a:rPr kumimoji="1" lang="en-US" sz="1800" dirty="0">
                <a:solidFill>
                  <a:schemeClr val="tx1"/>
                </a:solidFill>
              </a:rPr>
              <a:t>The kernel function K is now a function of d variables. Given a nonsingular positive definite d × d bandwidth matrix H, we </a:t>
            </a:r>
            <a:r>
              <a:rPr kumimoji="1" lang="en-US" sz="1800" dirty="0" smtClean="0">
                <a:solidFill>
                  <a:schemeClr val="tx1"/>
                </a:solidFill>
              </a:rPr>
              <a:t>define</a:t>
            </a:r>
          </a:p>
          <a:p>
            <a:pPr marL="914400" lvl="1" indent="-330200">
              <a:buClr>
                <a:srgbClr val="000000"/>
              </a:buClr>
              <a:buFont typeface="Courier New"/>
              <a:buChar char="o"/>
            </a:pPr>
            <a:endParaRPr kumimoji="1" lang="en-US" sz="1800" dirty="0" smtClean="0">
              <a:solidFill>
                <a:schemeClr val="tx1"/>
              </a:solidFill>
            </a:endParaRPr>
          </a:p>
          <a:p>
            <a:pPr marL="914400" lvl="1" indent="-330200">
              <a:buClr>
                <a:srgbClr val="000000"/>
              </a:buClr>
              <a:buFont typeface="Courier New"/>
              <a:buChar char="o"/>
            </a:pPr>
            <a:endParaRPr kumimoji="1" lang="en-US" sz="1800" dirty="0">
              <a:solidFill>
                <a:schemeClr val="tx1"/>
              </a:solidFill>
            </a:endParaRPr>
          </a:p>
          <a:p>
            <a:pPr marL="914400" lvl="1" indent="-330200">
              <a:buClr>
                <a:srgbClr val="000000"/>
              </a:buClr>
              <a:buFont typeface="Courier New"/>
              <a:buChar char="o"/>
            </a:pPr>
            <a:endParaRPr kumimoji="1" lang="en-US" sz="1800" dirty="0" smtClean="0">
              <a:solidFill>
                <a:schemeClr val="tx1"/>
              </a:solidFill>
            </a:endParaRPr>
          </a:p>
          <a:p>
            <a:pPr marL="914400" lvl="1" indent="-330200">
              <a:buClr>
                <a:srgbClr val="000000"/>
              </a:buClr>
              <a:buFont typeface="Courier New"/>
              <a:buChar char="o"/>
            </a:pPr>
            <a:r>
              <a:rPr kumimoji="1" lang="en-US" sz="1800" dirty="0">
                <a:solidFill>
                  <a:schemeClr val="tx1"/>
                </a:solidFill>
              </a:rPr>
              <a:t>Often, one scales each covariate to have the same mean and variance and then we use the </a:t>
            </a:r>
            <a:r>
              <a:rPr kumimoji="1" lang="en-US" sz="1800" dirty="0" smtClean="0">
                <a:solidFill>
                  <a:schemeClr val="tx1"/>
                </a:solidFill>
              </a:rPr>
              <a:t>kernel</a:t>
            </a:r>
          </a:p>
          <a:p>
            <a:pPr marL="914400" lvl="1" indent="-330200">
              <a:buClr>
                <a:srgbClr val="000000"/>
              </a:buClr>
              <a:buFont typeface="Courier New"/>
              <a:buChar char="o"/>
            </a:pPr>
            <a:endParaRPr kumimoji="1" lang="en-US" sz="1800" dirty="0">
              <a:solidFill>
                <a:schemeClr val="tx1"/>
              </a:solidFill>
            </a:endParaRPr>
          </a:p>
          <a:p>
            <a:pPr marL="914400" lvl="1" indent="-330200">
              <a:buClr>
                <a:srgbClr val="000000"/>
              </a:buClr>
              <a:buFont typeface="Courier New"/>
              <a:buChar char="o"/>
            </a:pPr>
            <a:endParaRPr kumimoji="1" lang="en-US" sz="1800" dirty="0" smtClean="0">
              <a:solidFill>
                <a:schemeClr val="tx1"/>
              </a:solidFill>
            </a:endParaRPr>
          </a:p>
          <a:p>
            <a:pPr marL="584200" lvl="1">
              <a:buClr>
                <a:srgbClr val="000000"/>
              </a:buClr>
            </a:pPr>
            <a:r>
              <a:rPr kumimoji="1" lang="zh-CN" altLang="en-US" sz="1800" dirty="0" smtClean="0">
                <a:solidFill>
                  <a:schemeClr val="tx1"/>
                </a:solidFill>
              </a:rPr>
              <a:t>      </a:t>
            </a:r>
            <a:r>
              <a:rPr kumimoji="1" lang="en-US" sz="1800" dirty="0" smtClean="0">
                <a:solidFill>
                  <a:schemeClr val="tx1"/>
                </a:solidFill>
              </a:rPr>
              <a:t>where </a:t>
            </a:r>
            <a:r>
              <a:rPr kumimoji="1" lang="en-US" sz="1800" dirty="0">
                <a:solidFill>
                  <a:schemeClr val="tx1"/>
                </a:solidFill>
              </a:rPr>
              <a:t>K is any one-dimensional kernel. </a:t>
            </a:r>
          </a:p>
          <a:p>
            <a:pPr marL="914400" lvl="1" indent="-330200">
              <a:buClr>
                <a:srgbClr val="000000"/>
              </a:buClr>
              <a:buFont typeface="Courier New"/>
              <a:buChar char="o"/>
            </a:pPr>
            <a:endParaRPr kumimoji="1" lang="en-US" sz="1800" dirty="0">
              <a:solidFill>
                <a:schemeClr val="tx1"/>
              </a:solidFill>
            </a:endParaRPr>
          </a:p>
          <a:p>
            <a:pPr marL="584200" lvl="1">
              <a:buClr>
                <a:srgbClr val="000000"/>
              </a:buClr>
            </a:pPr>
            <a:endParaRPr kumimoji="1" lang="zh-CN" altLang="en-US" sz="1800" dirty="0">
              <a:solidFill>
                <a:schemeClr val="tx1"/>
              </a:solidFill>
            </a:endParaRPr>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39</a:t>
            </a:fld>
            <a:endParaRPr lang="en"/>
          </a:p>
        </p:txBody>
      </p:sp>
      <p:pic>
        <p:nvPicPr>
          <p:cNvPr id="5" name="Picture 4"/>
          <p:cNvPicPr>
            <a:picLocks noChangeAspect="1"/>
          </p:cNvPicPr>
          <p:nvPr/>
        </p:nvPicPr>
        <p:blipFill>
          <a:blip r:embed="rId2"/>
          <a:stretch>
            <a:fillRect/>
          </a:stretch>
        </p:blipFill>
        <p:spPr>
          <a:xfrm>
            <a:off x="2971800" y="2647950"/>
            <a:ext cx="3187700" cy="774700"/>
          </a:xfrm>
          <a:prstGeom prst="rect">
            <a:avLst/>
          </a:prstGeom>
        </p:spPr>
      </p:pic>
      <p:pic>
        <p:nvPicPr>
          <p:cNvPr id="6" name="Picture 5"/>
          <p:cNvPicPr>
            <a:picLocks noChangeAspect="1"/>
          </p:cNvPicPr>
          <p:nvPr/>
        </p:nvPicPr>
        <p:blipFill>
          <a:blip r:embed="rId3"/>
          <a:stretch>
            <a:fillRect/>
          </a:stretch>
        </p:blipFill>
        <p:spPr>
          <a:xfrm>
            <a:off x="3557838" y="4056535"/>
            <a:ext cx="1587500" cy="457200"/>
          </a:xfrm>
          <a:prstGeom prst="rect">
            <a:avLst/>
          </a:prstGeom>
        </p:spPr>
      </p:pic>
    </p:spTree>
    <p:extLst>
      <p:ext uri="{BB962C8B-B14F-4D97-AF65-F5344CB8AC3E}">
        <p14:creationId xmlns:p14="http://schemas.microsoft.com/office/powerpoint/2010/main" val="35248007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7"/>
            <a:ext cx="8377916" cy="1143299"/>
          </a:xfrm>
        </p:spPr>
        <p:txBody>
          <a:bodyPr/>
          <a:lstStyle/>
          <a:p>
            <a:r>
              <a:rPr kumimoji="1" lang="en-US" altLang="zh-CN" dirty="0" smtClean="0"/>
              <a:t>Questions: </a:t>
            </a:r>
            <a:br>
              <a:rPr kumimoji="1" lang="en-US" altLang="zh-CN" dirty="0" smtClean="0"/>
            </a:br>
            <a:r>
              <a:rPr kumimoji="1" lang="en-US" altLang="zh-CN" dirty="0" smtClean="0"/>
              <a:t>Parametric vs. Nonparametric </a:t>
            </a:r>
            <a:endParaRPr kumimoji="1" lang="zh-CN" altLang="en-US" dirty="0"/>
          </a:p>
        </p:txBody>
      </p:sp>
      <p:sp>
        <p:nvSpPr>
          <p:cNvPr id="3" name="文本占位符 2"/>
          <p:cNvSpPr>
            <a:spLocks noGrp="1"/>
          </p:cNvSpPr>
          <p:nvPr>
            <p:ph type="body" idx="1"/>
          </p:nvPr>
        </p:nvSpPr>
        <p:spPr>
          <a:xfrm>
            <a:off x="165658" y="1600200"/>
            <a:ext cx="8669458" cy="4967700"/>
          </a:xfrm>
        </p:spPr>
        <p:txBody>
          <a:bodyPr/>
          <a:lstStyle/>
          <a:p>
            <a:pPr marL="457200" indent="-457200" algn="just">
              <a:buFont typeface="Arial"/>
              <a:buChar char="•"/>
            </a:pPr>
            <a:r>
              <a:rPr kumimoji="1" lang="en-US" altLang="zh-CN" sz="2000" dirty="0">
                <a:solidFill>
                  <a:schemeClr val="tx1"/>
                </a:solidFill>
              </a:rPr>
              <a:t>Q: What is the relation between parametric and nonparametric estimators? How are these estimators used in regression? (</a:t>
            </a:r>
            <a:r>
              <a:rPr kumimoji="1" lang="en-US" altLang="zh-CN" sz="2000" dirty="0" err="1">
                <a:solidFill>
                  <a:schemeClr val="tx1"/>
                </a:solidFill>
              </a:rPr>
              <a:t>Yuankai</a:t>
            </a:r>
            <a:r>
              <a:rPr kumimoji="1" lang="en-US" altLang="zh-CN" sz="2000" dirty="0" smtClean="0">
                <a:solidFill>
                  <a:schemeClr val="tx1"/>
                </a:solidFill>
              </a:rPr>
              <a:t>)</a:t>
            </a:r>
            <a:endParaRPr kumimoji="1" lang="en-US" altLang="zh-CN" sz="2000" dirty="0">
              <a:solidFill>
                <a:schemeClr val="tx1"/>
              </a:solidFill>
            </a:endParaRPr>
          </a:p>
          <a:p>
            <a:pPr marL="457200" indent="-457200" algn="just">
              <a:buFont typeface="Arial"/>
              <a:buChar char="•"/>
            </a:pPr>
            <a:r>
              <a:rPr kumimoji="1" lang="en-US" altLang="zh-CN" sz="2000" dirty="0">
                <a:solidFill>
                  <a:schemeClr val="tx1"/>
                </a:solidFill>
              </a:rPr>
              <a:t>Q: Can you compare parametric and non-parametric regression by providing mathematical formulae that shows the difference</a:t>
            </a:r>
            <a:r>
              <a:rPr kumimoji="1" lang="en-US" altLang="zh-CN" sz="2000" dirty="0" smtClean="0">
                <a:solidFill>
                  <a:schemeClr val="tx1"/>
                </a:solidFill>
              </a:rPr>
              <a:t>? (</a:t>
            </a:r>
            <a:r>
              <a:rPr kumimoji="1" lang="en-US" altLang="zh-CN" sz="2000" dirty="0" err="1" smtClean="0">
                <a:solidFill>
                  <a:schemeClr val="tx1"/>
                </a:solidFill>
              </a:rPr>
              <a:t>Tavish</a:t>
            </a:r>
            <a:r>
              <a:rPr kumimoji="1" lang="en-US" altLang="zh-CN" sz="2000" dirty="0" smtClean="0">
                <a:solidFill>
                  <a:schemeClr val="tx1"/>
                </a:solidFill>
              </a:rPr>
              <a:t>)</a:t>
            </a:r>
          </a:p>
          <a:p>
            <a:pPr marL="457200" indent="-457200" algn="just">
              <a:buFont typeface="Arial"/>
              <a:buChar char="•"/>
            </a:pPr>
            <a:r>
              <a:rPr kumimoji="1" lang="en-US" altLang="zh-CN" sz="2000" dirty="0">
                <a:solidFill>
                  <a:schemeClr val="tx1"/>
                </a:solidFill>
              </a:rPr>
              <a:t>Q: Can you explain parametric vs. non-parametric regression in a broad sense? e.g., when should one be considered for use over the other</a:t>
            </a:r>
            <a:r>
              <a:rPr kumimoji="1" lang="en-US" altLang="zh-CN" sz="2000" dirty="0" smtClean="0">
                <a:solidFill>
                  <a:schemeClr val="tx1"/>
                </a:solidFill>
              </a:rPr>
              <a:t>? (Brad)</a:t>
            </a:r>
          </a:p>
          <a:p>
            <a:pPr marL="457200" indent="-457200" algn="just">
              <a:buFont typeface="Arial"/>
              <a:buChar char="•"/>
            </a:pPr>
            <a:r>
              <a:rPr kumimoji="1" lang="en-US" altLang="zh-CN" sz="2000" dirty="0" smtClean="0">
                <a:solidFill>
                  <a:schemeClr val="tx1"/>
                </a:solidFill>
              </a:rPr>
              <a:t>Q: What makes the methods non-parametric as opposed to parametric? Are there reasons to pick one over the other or are they just different classes of techniques for the same problems? (Henry)</a:t>
            </a:r>
          </a:p>
          <a:p>
            <a:pPr marL="457200" indent="-457200" algn="just">
              <a:buFont typeface="Arial"/>
              <a:buChar char="•"/>
            </a:pPr>
            <a:r>
              <a:rPr kumimoji="1" lang="en-US" altLang="zh-CN" sz="2000" dirty="0" smtClean="0">
                <a:solidFill>
                  <a:schemeClr val="tx1"/>
                </a:solidFill>
              </a:rPr>
              <a:t>Q: Non</a:t>
            </a:r>
            <a:r>
              <a:rPr kumimoji="1" lang="en-US" altLang="zh-CN" sz="2000" dirty="0">
                <a:solidFill>
                  <a:schemeClr val="tx1"/>
                </a:solidFill>
              </a:rPr>
              <a:t>-parametric regression seems most useful when the data has high dimensionality (making it hard to intuit an appropriate form for the predictor), but Section 5.12 suggests that it doesn't scale well with dimensionality. What types of data of are these methods best suited for? (Brendan</a:t>
            </a:r>
            <a:r>
              <a:rPr kumimoji="1" lang="en-US" altLang="zh-CN" sz="2000" dirty="0" smtClean="0">
                <a:solidFill>
                  <a:schemeClr val="tx1"/>
                </a:solidFill>
              </a:rPr>
              <a:t>)</a:t>
            </a:r>
            <a:endParaRPr kumimoji="1" lang="en-US" altLang="zh-CN" sz="2000" dirty="0">
              <a:solidFill>
                <a:schemeClr val="tx1"/>
              </a:solidFill>
            </a:endParaRPr>
          </a:p>
          <a:p>
            <a:pPr marL="457200" indent="-457200" algn="just">
              <a:buFont typeface="Arial"/>
              <a:buChar char="•"/>
            </a:pPr>
            <a:endParaRPr kumimoji="1" lang="en-US" altLang="zh-CN" sz="2000" dirty="0" smtClean="0">
              <a:solidFill>
                <a:schemeClr val="tx1"/>
              </a:solidFill>
            </a:endParaRPr>
          </a:p>
          <a:p>
            <a:pPr marL="457200" indent="-457200" algn="just">
              <a:buFont typeface="Arial"/>
              <a:buChar char="•"/>
            </a:pPr>
            <a:endParaRPr kumimoji="1" lang="en-US" altLang="zh-CN" sz="2000" dirty="0">
              <a:solidFill>
                <a:schemeClr val="tx1"/>
              </a:solidFill>
            </a:endParaRPr>
          </a:p>
          <a:p>
            <a:pPr marL="457200" indent="-457200" algn="just">
              <a:buFont typeface="Arial"/>
              <a:buChar char="•"/>
            </a:pPr>
            <a:endParaRPr kumimoji="1" lang="en-US" altLang="zh-CN" sz="2000" dirty="0">
              <a:solidFill>
                <a:schemeClr val="tx1"/>
              </a:solidFill>
            </a:endParaRPr>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Tree>
    <p:extLst>
      <p:ext uri="{BB962C8B-B14F-4D97-AF65-F5344CB8AC3E}">
        <p14:creationId xmlns:p14="http://schemas.microsoft.com/office/powerpoint/2010/main" val="31701035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5.12 </a:t>
            </a:r>
            <a:r>
              <a:rPr lang="en-US" altLang="zh-CN" dirty="0"/>
              <a:t>Multiple</a:t>
            </a:r>
            <a:r>
              <a:rPr lang="zh-CN" altLang="en-US" dirty="0"/>
              <a:t> </a:t>
            </a:r>
            <a:r>
              <a:rPr lang="en-US" altLang="zh-CN" dirty="0"/>
              <a:t>Regression </a:t>
            </a:r>
            <a:endParaRPr lang="en-US" dirty="0"/>
          </a:p>
        </p:txBody>
      </p:sp>
      <p:sp>
        <p:nvSpPr>
          <p:cNvPr id="3" name="Text Placeholder 2"/>
          <p:cNvSpPr>
            <a:spLocks noGrp="1"/>
          </p:cNvSpPr>
          <p:nvPr>
            <p:ph type="body" idx="1"/>
          </p:nvPr>
        </p:nvSpPr>
        <p:spPr/>
        <p:txBody>
          <a:bodyPr/>
          <a:lstStyle/>
          <a:p>
            <a:pPr marL="457200" indent="-457200">
              <a:buFont typeface="Arial"/>
              <a:buChar char="•"/>
            </a:pPr>
            <a:r>
              <a:rPr kumimoji="1" lang="en-US" sz="2400" dirty="0" smtClean="0">
                <a:solidFill>
                  <a:schemeClr val="tx1"/>
                </a:solidFill>
              </a:rPr>
              <a:t>Splines</a:t>
            </a:r>
            <a:endParaRPr kumimoji="1" lang="en-US" altLang="zh-CN" sz="1800" dirty="0">
              <a:solidFill>
                <a:schemeClr val="tx1"/>
              </a:solidFill>
            </a:endParaRPr>
          </a:p>
          <a:p>
            <a:pPr marL="914400" lvl="1" indent="-330200">
              <a:buClr>
                <a:srgbClr val="000000"/>
              </a:buClr>
              <a:buFont typeface="Courier New"/>
              <a:buChar char="o"/>
            </a:pPr>
            <a:r>
              <a:rPr kumimoji="1" lang="en-US" sz="1800" dirty="0" smtClean="0">
                <a:solidFill>
                  <a:schemeClr val="tx1"/>
                </a:solidFill>
              </a:rPr>
              <a:t>If </a:t>
            </a:r>
            <a:r>
              <a:rPr kumimoji="1" lang="en-US" sz="1800" dirty="0">
                <a:solidFill>
                  <a:schemeClr val="tx1"/>
                </a:solidFill>
              </a:rPr>
              <a:t>we take a spline approach, we need to define </a:t>
            </a:r>
            <a:r>
              <a:rPr kumimoji="1" lang="en-US" sz="1800" b="1" dirty="0">
                <a:solidFill>
                  <a:schemeClr val="tx1"/>
                </a:solidFill>
              </a:rPr>
              <a:t>splines</a:t>
            </a:r>
            <a:r>
              <a:rPr kumimoji="1" lang="en-US" sz="1800" dirty="0">
                <a:solidFill>
                  <a:schemeClr val="tx1"/>
                </a:solidFill>
              </a:rPr>
              <a:t> in higher dimensions. For d = 2 we </a:t>
            </a:r>
            <a:r>
              <a:rPr kumimoji="1" lang="en-US" sz="1800" dirty="0" smtClean="0">
                <a:solidFill>
                  <a:schemeClr val="tx1"/>
                </a:solidFill>
              </a:rPr>
              <a:t>minimize</a:t>
            </a:r>
          </a:p>
          <a:p>
            <a:pPr marL="584200" lvl="1">
              <a:buClr>
                <a:srgbClr val="000000"/>
              </a:buClr>
            </a:pPr>
            <a:endParaRPr kumimoji="1" lang="en-US" sz="1800" dirty="0" smtClean="0">
              <a:solidFill>
                <a:schemeClr val="tx1"/>
              </a:solidFill>
            </a:endParaRPr>
          </a:p>
          <a:p>
            <a:pPr marL="584200" lvl="1">
              <a:buClr>
                <a:srgbClr val="000000"/>
              </a:buClr>
            </a:pPr>
            <a:endParaRPr kumimoji="1" lang="en-US" sz="1800" dirty="0">
              <a:solidFill>
                <a:schemeClr val="tx1"/>
              </a:solidFill>
            </a:endParaRPr>
          </a:p>
          <a:p>
            <a:pPr marL="584200" lvl="1">
              <a:buClr>
                <a:srgbClr val="000000"/>
              </a:buClr>
            </a:pPr>
            <a:r>
              <a:rPr kumimoji="1" lang="zh-CN" altLang="en-US" sz="1800" dirty="0" smtClean="0">
                <a:solidFill>
                  <a:schemeClr val="tx1"/>
                </a:solidFill>
              </a:rPr>
              <a:t>     </a:t>
            </a:r>
            <a:r>
              <a:rPr kumimoji="1" lang="en-US" altLang="zh-CN" sz="1800" dirty="0" smtClean="0">
                <a:solidFill>
                  <a:schemeClr val="tx1"/>
                </a:solidFill>
              </a:rPr>
              <a:t>where</a:t>
            </a:r>
          </a:p>
          <a:p>
            <a:pPr marL="584200" lvl="1">
              <a:buClr>
                <a:srgbClr val="000000"/>
              </a:buClr>
            </a:pPr>
            <a:endParaRPr kumimoji="1" lang="en-US" altLang="zh-CN" sz="1800" dirty="0">
              <a:solidFill>
                <a:schemeClr val="tx1"/>
              </a:solidFill>
            </a:endParaRPr>
          </a:p>
          <a:p>
            <a:pPr marL="584200" lvl="1">
              <a:buClr>
                <a:srgbClr val="000000"/>
              </a:buClr>
            </a:pPr>
            <a:endParaRPr kumimoji="1" lang="en-US" altLang="zh-CN" sz="1800" dirty="0" smtClean="0">
              <a:solidFill>
                <a:schemeClr val="tx1"/>
              </a:solidFill>
            </a:endParaRPr>
          </a:p>
          <a:p>
            <a:pPr marL="584200" lvl="1">
              <a:buClr>
                <a:srgbClr val="000000"/>
              </a:buClr>
            </a:pPr>
            <a:r>
              <a:rPr kumimoji="1" lang="en-US" sz="1800" dirty="0">
                <a:solidFill>
                  <a:schemeClr val="tx1"/>
                </a:solidFill>
              </a:rPr>
              <a:t>	</a:t>
            </a:r>
            <a:r>
              <a:rPr kumimoji="1" lang="en-US" sz="1800" dirty="0" smtClean="0">
                <a:solidFill>
                  <a:schemeClr val="tx1"/>
                </a:solidFill>
              </a:rPr>
              <a:t>	</a:t>
            </a:r>
            <a:endParaRPr kumimoji="1" lang="en-US" sz="1800" dirty="0">
              <a:solidFill>
                <a:schemeClr val="tx1"/>
              </a:solidFill>
            </a:endParaRPr>
          </a:p>
          <a:p>
            <a:pPr marL="914400" lvl="1" indent="-330200">
              <a:buClr>
                <a:srgbClr val="000000"/>
              </a:buClr>
              <a:buFont typeface="Courier New"/>
              <a:buChar char="o"/>
            </a:pPr>
            <a:endParaRPr kumimoji="1" lang="en-US" sz="1800" dirty="0">
              <a:solidFill>
                <a:schemeClr val="tx1"/>
              </a:solidFill>
            </a:endParaRPr>
          </a:p>
          <a:p>
            <a:pPr marL="914400" lvl="1" indent="-330200">
              <a:buClr>
                <a:srgbClr val="000000"/>
              </a:buClr>
              <a:buFont typeface="Courier New"/>
              <a:buChar char="o"/>
            </a:pPr>
            <a:r>
              <a:rPr kumimoji="1" lang="en-US" sz="1800" dirty="0">
                <a:solidFill>
                  <a:schemeClr val="tx1"/>
                </a:solidFill>
              </a:rPr>
              <a:t>The minimizer </a:t>
            </a:r>
            <a:r>
              <a:rPr kumimoji="1" lang="en-US" sz="1800" dirty="0" err="1">
                <a:solidFill>
                  <a:schemeClr val="tx1"/>
                </a:solidFill>
              </a:rPr>
              <a:t>r</a:t>
            </a:r>
            <a:r>
              <a:rPr kumimoji="1" lang="en-US" sz="1800" baseline="-25000" dirty="0" err="1">
                <a:solidFill>
                  <a:schemeClr val="tx1"/>
                </a:solidFill>
              </a:rPr>
              <a:t>n</a:t>
            </a:r>
            <a:r>
              <a:rPr kumimoji="1" lang="en-US" sz="1800" dirty="0">
                <a:solidFill>
                  <a:schemeClr val="tx1"/>
                </a:solidFill>
              </a:rPr>
              <a:t> is called a </a:t>
            </a:r>
            <a:r>
              <a:rPr kumimoji="1" lang="en-US" sz="1800" b="1" dirty="0">
                <a:solidFill>
                  <a:schemeClr val="tx1"/>
                </a:solidFill>
              </a:rPr>
              <a:t>thin-plate spline</a:t>
            </a:r>
            <a:r>
              <a:rPr kumimoji="1" lang="en-US" sz="1800" dirty="0">
                <a:solidFill>
                  <a:schemeClr val="tx1"/>
                </a:solidFill>
              </a:rPr>
              <a:t>. It is hard to describe and even harder (but certainly not impossible) to fit.</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40</a:t>
            </a:fld>
            <a:endParaRPr lang="en"/>
          </a:p>
        </p:txBody>
      </p:sp>
      <p:pic>
        <p:nvPicPr>
          <p:cNvPr id="5" name="Picture 4"/>
          <p:cNvPicPr>
            <a:picLocks noChangeAspect="1"/>
          </p:cNvPicPr>
          <p:nvPr/>
        </p:nvPicPr>
        <p:blipFill>
          <a:blip r:embed="rId2"/>
          <a:stretch>
            <a:fillRect/>
          </a:stretch>
        </p:blipFill>
        <p:spPr>
          <a:xfrm>
            <a:off x="2721208" y="2689709"/>
            <a:ext cx="3129809" cy="563606"/>
          </a:xfrm>
          <a:prstGeom prst="rect">
            <a:avLst/>
          </a:prstGeom>
        </p:spPr>
      </p:pic>
      <p:pic>
        <p:nvPicPr>
          <p:cNvPr id="6" name="Picture 5"/>
          <p:cNvPicPr>
            <a:picLocks noChangeAspect="1"/>
          </p:cNvPicPr>
          <p:nvPr/>
        </p:nvPicPr>
        <p:blipFill>
          <a:blip r:embed="rId3"/>
          <a:stretch>
            <a:fillRect/>
          </a:stretch>
        </p:blipFill>
        <p:spPr>
          <a:xfrm>
            <a:off x="1912284" y="3647294"/>
            <a:ext cx="5708311" cy="576306"/>
          </a:xfrm>
          <a:prstGeom prst="rect">
            <a:avLst/>
          </a:prstGeom>
        </p:spPr>
      </p:pic>
    </p:spTree>
    <p:extLst>
      <p:ext uri="{BB962C8B-B14F-4D97-AF65-F5344CB8AC3E}">
        <p14:creationId xmlns:p14="http://schemas.microsoft.com/office/powerpoint/2010/main" val="641340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5.12 </a:t>
            </a:r>
            <a:r>
              <a:rPr lang="en-US" altLang="zh-CN" dirty="0"/>
              <a:t>Multiple</a:t>
            </a:r>
            <a:r>
              <a:rPr lang="zh-CN" altLang="en-US" dirty="0"/>
              <a:t> </a:t>
            </a:r>
            <a:r>
              <a:rPr lang="en-US" altLang="zh-CN" dirty="0"/>
              <a:t>Regression </a:t>
            </a:r>
            <a:endParaRPr lang="en-US" dirty="0"/>
          </a:p>
        </p:txBody>
      </p:sp>
      <p:sp>
        <p:nvSpPr>
          <p:cNvPr id="3" name="Text Placeholder 2"/>
          <p:cNvSpPr>
            <a:spLocks noGrp="1"/>
          </p:cNvSpPr>
          <p:nvPr>
            <p:ph type="body" idx="1"/>
          </p:nvPr>
        </p:nvSpPr>
        <p:spPr/>
        <p:txBody>
          <a:bodyPr/>
          <a:lstStyle/>
          <a:p>
            <a:r>
              <a:rPr lang="en-US" dirty="0" smtClean="0"/>
              <a:t>The</a:t>
            </a:r>
            <a:r>
              <a:rPr lang="zh-CN" altLang="en-US" dirty="0" smtClean="0"/>
              <a:t> </a:t>
            </a:r>
            <a:r>
              <a:rPr lang="en-US" altLang="zh-CN" dirty="0" err="1" smtClean="0"/>
              <a:t>Backfitting</a:t>
            </a:r>
            <a:r>
              <a:rPr lang="zh-CN" altLang="en-US" dirty="0" smtClean="0"/>
              <a:t> </a:t>
            </a:r>
            <a:r>
              <a:rPr lang="en-US" altLang="zh-CN" dirty="0" smtClean="0"/>
              <a:t>Algorithm:</a:t>
            </a: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41</a:t>
            </a:fld>
            <a:endParaRPr lang="en"/>
          </a:p>
        </p:txBody>
      </p:sp>
      <p:pic>
        <p:nvPicPr>
          <p:cNvPr id="5" name="Picture 4"/>
          <p:cNvPicPr>
            <a:picLocks noChangeAspect="1"/>
          </p:cNvPicPr>
          <p:nvPr/>
        </p:nvPicPr>
        <p:blipFill>
          <a:blip r:embed="rId2"/>
          <a:stretch>
            <a:fillRect/>
          </a:stretch>
        </p:blipFill>
        <p:spPr>
          <a:xfrm>
            <a:off x="457200" y="2142419"/>
            <a:ext cx="8216900" cy="3679301"/>
          </a:xfrm>
          <a:prstGeom prst="rect">
            <a:avLst/>
          </a:prstGeom>
        </p:spPr>
      </p:pic>
    </p:spTree>
    <p:extLst>
      <p:ext uri="{BB962C8B-B14F-4D97-AF65-F5344CB8AC3E}">
        <p14:creationId xmlns:p14="http://schemas.microsoft.com/office/powerpoint/2010/main" val="301956314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5.12 </a:t>
            </a:r>
            <a:r>
              <a:rPr lang="en-US" altLang="zh-CN" dirty="0"/>
              <a:t>Multiple</a:t>
            </a:r>
            <a:r>
              <a:rPr lang="zh-CN" altLang="en-US" dirty="0"/>
              <a:t> </a:t>
            </a:r>
            <a:r>
              <a:rPr lang="en-US" altLang="zh-CN" dirty="0"/>
              <a:t>Regression </a:t>
            </a:r>
            <a:endParaRPr lang="en-US" dirty="0"/>
          </a:p>
        </p:txBody>
      </p:sp>
      <p:sp>
        <p:nvSpPr>
          <p:cNvPr id="3" name="Text Placeholder 2"/>
          <p:cNvSpPr>
            <a:spLocks noGrp="1"/>
          </p:cNvSpPr>
          <p:nvPr>
            <p:ph type="body" idx="1"/>
          </p:nvPr>
        </p:nvSpPr>
        <p:spPr/>
        <p:txBody>
          <a:bodyPr/>
          <a:lstStyle/>
          <a:p>
            <a:pPr marL="457200" indent="-457200">
              <a:buFont typeface="Arial"/>
              <a:buChar char="•"/>
            </a:pPr>
            <a:r>
              <a:rPr kumimoji="1" lang="en-US" sz="2400" dirty="0" smtClean="0">
                <a:solidFill>
                  <a:schemeClr val="tx1"/>
                </a:solidFill>
              </a:rPr>
              <a:t>Projection</a:t>
            </a:r>
            <a:r>
              <a:rPr kumimoji="1" lang="zh-CN" altLang="en-US" sz="2400" dirty="0" smtClean="0">
                <a:solidFill>
                  <a:schemeClr val="tx1"/>
                </a:solidFill>
              </a:rPr>
              <a:t> </a:t>
            </a:r>
            <a:r>
              <a:rPr kumimoji="1" lang="en-US" altLang="zh-CN" sz="2400" dirty="0" smtClean="0">
                <a:solidFill>
                  <a:schemeClr val="tx1"/>
                </a:solidFill>
              </a:rPr>
              <a:t>Pursuit</a:t>
            </a:r>
          </a:p>
          <a:p>
            <a:pPr marL="914400" lvl="1" indent="-330200">
              <a:buClr>
                <a:srgbClr val="000000"/>
              </a:buClr>
              <a:buFont typeface="Courier New"/>
              <a:buChar char="o"/>
            </a:pPr>
            <a:r>
              <a:rPr kumimoji="1" lang="en-US" sz="1800" dirty="0" smtClean="0">
                <a:solidFill>
                  <a:schemeClr val="tx1"/>
                </a:solidFill>
              </a:rPr>
              <a:t>Friedman </a:t>
            </a:r>
            <a:r>
              <a:rPr kumimoji="1" lang="en-US" sz="1800" dirty="0">
                <a:solidFill>
                  <a:schemeClr val="tx1"/>
                </a:solidFill>
              </a:rPr>
              <a:t>and </a:t>
            </a:r>
            <a:r>
              <a:rPr kumimoji="1" lang="en-US" sz="1800" dirty="0" err="1">
                <a:solidFill>
                  <a:schemeClr val="tx1"/>
                </a:solidFill>
              </a:rPr>
              <a:t>Stuetzle</a:t>
            </a:r>
            <a:r>
              <a:rPr kumimoji="1" lang="en-US" sz="1800" dirty="0">
                <a:solidFill>
                  <a:schemeClr val="tx1"/>
                </a:solidFill>
              </a:rPr>
              <a:t> (1981) introduced another method for dealing with high-dimensional regression called projection </a:t>
            </a:r>
            <a:r>
              <a:rPr kumimoji="1" lang="en-US" sz="1800" dirty="0" smtClean="0">
                <a:solidFill>
                  <a:schemeClr val="tx1"/>
                </a:solidFill>
              </a:rPr>
              <a:t>pursuit </a:t>
            </a:r>
            <a:r>
              <a:rPr kumimoji="1" lang="en-US" sz="1800" dirty="0">
                <a:solidFill>
                  <a:schemeClr val="tx1"/>
                </a:solidFill>
              </a:rPr>
              <a:t>regression</a:t>
            </a:r>
            <a:r>
              <a:rPr kumimoji="1" lang="en-US" sz="1800" dirty="0" smtClean="0">
                <a:solidFill>
                  <a:schemeClr val="tx1"/>
                </a:solidFill>
              </a:rPr>
              <a:t>.</a:t>
            </a:r>
            <a:r>
              <a:rPr kumimoji="1" lang="zh-CN" altLang="en-US" sz="1800" dirty="0" smtClean="0">
                <a:solidFill>
                  <a:schemeClr val="tx1"/>
                </a:solidFill>
              </a:rPr>
              <a:t> </a:t>
            </a:r>
            <a:r>
              <a:rPr kumimoji="1" lang="en-US" altLang="zh-CN" sz="1800" dirty="0">
                <a:solidFill>
                  <a:schemeClr val="tx1"/>
                </a:solidFill>
              </a:rPr>
              <a:t>As each projection is found, the data are reduced by removing the component along that projection, and the process is repeated to find new </a:t>
            </a:r>
            <a:r>
              <a:rPr kumimoji="1" lang="en-US" altLang="zh-CN" sz="1800" dirty="0" smtClean="0">
                <a:solidFill>
                  <a:schemeClr val="tx1"/>
                </a:solidFill>
              </a:rPr>
              <a:t>projections</a:t>
            </a:r>
            <a:r>
              <a:rPr kumimoji="1" lang="zh-CN" altLang="en-US" sz="1800" dirty="0" smtClean="0">
                <a:solidFill>
                  <a:schemeClr val="tx1"/>
                </a:solidFill>
              </a:rPr>
              <a:t>。 </a:t>
            </a:r>
            <a:r>
              <a:rPr kumimoji="1" lang="en-US" sz="1800" dirty="0" smtClean="0">
                <a:solidFill>
                  <a:schemeClr val="tx1"/>
                </a:solidFill>
              </a:rPr>
              <a:t> </a:t>
            </a:r>
            <a:endParaRPr kumimoji="1" lang="en-US" sz="1800" dirty="0">
              <a:solidFill>
                <a:schemeClr val="tx1"/>
              </a:solidFill>
            </a:endParaRPr>
          </a:p>
          <a:p>
            <a:pPr marL="584200" lvl="1">
              <a:buClr>
                <a:srgbClr val="000000"/>
              </a:buClr>
            </a:pPr>
            <a:endParaRPr kumimoji="1" lang="en-US" sz="1800" dirty="0" smtClean="0">
              <a:solidFill>
                <a:schemeClr val="tx1"/>
              </a:solidFill>
            </a:endParaRP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42</a:t>
            </a:fld>
            <a:endParaRPr lang="en"/>
          </a:p>
        </p:txBody>
      </p:sp>
      <p:pic>
        <p:nvPicPr>
          <p:cNvPr id="5" name="Picture 4"/>
          <p:cNvPicPr>
            <a:picLocks noChangeAspect="1"/>
          </p:cNvPicPr>
          <p:nvPr/>
        </p:nvPicPr>
        <p:blipFill>
          <a:blip r:embed="rId2"/>
          <a:stretch>
            <a:fillRect/>
          </a:stretch>
        </p:blipFill>
        <p:spPr>
          <a:xfrm>
            <a:off x="2028730" y="3513657"/>
            <a:ext cx="5577159" cy="3054243"/>
          </a:xfrm>
          <a:prstGeom prst="rect">
            <a:avLst/>
          </a:prstGeom>
        </p:spPr>
      </p:pic>
    </p:spTree>
    <p:extLst>
      <p:ext uri="{BB962C8B-B14F-4D97-AF65-F5344CB8AC3E}">
        <p14:creationId xmlns:p14="http://schemas.microsoft.com/office/powerpoint/2010/main" val="156939407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5.12 </a:t>
            </a:r>
            <a:r>
              <a:rPr lang="en-US" altLang="zh-CN" dirty="0"/>
              <a:t>Multiple</a:t>
            </a:r>
            <a:r>
              <a:rPr lang="zh-CN" altLang="en-US" dirty="0"/>
              <a:t> </a:t>
            </a:r>
            <a:r>
              <a:rPr lang="en-US" altLang="zh-CN" dirty="0"/>
              <a:t>Regression </a:t>
            </a:r>
            <a:endParaRPr lang="en-US" dirty="0"/>
          </a:p>
        </p:txBody>
      </p:sp>
      <p:sp>
        <p:nvSpPr>
          <p:cNvPr id="3" name="Text Placeholder 2"/>
          <p:cNvSpPr>
            <a:spLocks noGrp="1"/>
          </p:cNvSpPr>
          <p:nvPr>
            <p:ph type="body" idx="1"/>
          </p:nvPr>
        </p:nvSpPr>
        <p:spPr/>
        <p:txBody>
          <a:bodyPr/>
          <a:lstStyle/>
          <a:p>
            <a:pPr marL="457200" indent="-457200">
              <a:buFont typeface="Arial"/>
              <a:buChar char="•"/>
            </a:pPr>
            <a:r>
              <a:rPr kumimoji="1" lang="en-US" sz="2400" dirty="0" smtClean="0">
                <a:solidFill>
                  <a:schemeClr val="tx1"/>
                </a:solidFill>
              </a:rPr>
              <a:t>Regression</a:t>
            </a:r>
            <a:r>
              <a:rPr kumimoji="1" lang="zh-CN" altLang="en-US" sz="2400" dirty="0" smtClean="0">
                <a:solidFill>
                  <a:schemeClr val="tx1"/>
                </a:solidFill>
              </a:rPr>
              <a:t> </a:t>
            </a:r>
            <a:r>
              <a:rPr kumimoji="1" lang="en-US" altLang="zh-CN" sz="2400" dirty="0" smtClean="0">
                <a:solidFill>
                  <a:schemeClr val="tx1"/>
                </a:solidFill>
              </a:rPr>
              <a:t>Trees</a:t>
            </a:r>
            <a:endParaRPr kumimoji="1" lang="en-US" altLang="zh-CN" sz="2400" dirty="0">
              <a:solidFill>
                <a:schemeClr val="tx1"/>
              </a:solidFill>
            </a:endParaRPr>
          </a:p>
          <a:p>
            <a:pPr marL="914400" lvl="1" indent="-330200">
              <a:buClr>
                <a:srgbClr val="000000"/>
              </a:buClr>
              <a:buFont typeface="Courier New"/>
              <a:buChar char="o"/>
            </a:pPr>
            <a:r>
              <a:rPr kumimoji="1" lang="en-US" sz="1800" dirty="0" smtClean="0">
                <a:solidFill>
                  <a:schemeClr val="tx1"/>
                </a:solidFill>
              </a:rPr>
              <a:t>Tree </a:t>
            </a:r>
            <a:r>
              <a:rPr kumimoji="1" lang="en-US" sz="1800" dirty="0">
                <a:solidFill>
                  <a:schemeClr val="tx1"/>
                </a:solidFill>
              </a:rPr>
              <a:t>models were introduced by Morgan and </a:t>
            </a:r>
            <a:r>
              <a:rPr kumimoji="1" lang="en-US" sz="1800" dirty="0" err="1">
                <a:solidFill>
                  <a:schemeClr val="tx1"/>
                </a:solidFill>
              </a:rPr>
              <a:t>Sonquist</a:t>
            </a:r>
            <a:r>
              <a:rPr kumimoji="1" lang="en-US" sz="1800" dirty="0">
                <a:solidFill>
                  <a:schemeClr val="tx1"/>
                </a:solidFill>
              </a:rPr>
              <a:t> (1963) and </a:t>
            </a:r>
            <a:r>
              <a:rPr kumimoji="1" lang="en-US" sz="1800" dirty="0" err="1">
                <a:solidFill>
                  <a:schemeClr val="tx1"/>
                </a:solidFill>
              </a:rPr>
              <a:t>Breiman</a:t>
            </a:r>
            <a:r>
              <a:rPr kumimoji="1" lang="en-US" sz="1800" dirty="0">
                <a:solidFill>
                  <a:schemeClr val="tx1"/>
                </a:solidFill>
              </a:rPr>
              <a:t> et al. (1984). The model is fitted in a recursive manner that can be represented as a </a:t>
            </a:r>
            <a:r>
              <a:rPr kumimoji="1" lang="en-US" sz="1800" dirty="0" smtClean="0">
                <a:solidFill>
                  <a:schemeClr val="tx1"/>
                </a:solidFill>
              </a:rPr>
              <a:t>tree. </a:t>
            </a:r>
            <a:endParaRPr kumimoji="1" lang="en-US" sz="1800" dirty="0">
              <a:solidFill>
                <a:schemeClr val="tx1"/>
              </a:solidFill>
            </a:endParaRP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43</a:t>
            </a:fld>
            <a:endParaRPr lang="en"/>
          </a:p>
        </p:txBody>
      </p:sp>
      <p:pic>
        <p:nvPicPr>
          <p:cNvPr id="6" name="Picture 5"/>
          <p:cNvPicPr>
            <a:picLocks noChangeAspect="1"/>
          </p:cNvPicPr>
          <p:nvPr/>
        </p:nvPicPr>
        <p:blipFill>
          <a:blip r:embed="rId2"/>
          <a:stretch>
            <a:fillRect/>
          </a:stretch>
        </p:blipFill>
        <p:spPr>
          <a:xfrm>
            <a:off x="1541244" y="2958388"/>
            <a:ext cx="6807160" cy="3899612"/>
          </a:xfrm>
          <a:prstGeom prst="rect">
            <a:avLst/>
          </a:prstGeom>
        </p:spPr>
      </p:pic>
    </p:spTree>
    <p:extLst>
      <p:ext uri="{BB962C8B-B14F-4D97-AF65-F5344CB8AC3E}">
        <p14:creationId xmlns:p14="http://schemas.microsoft.com/office/powerpoint/2010/main" val="14302579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457200" y="358850"/>
            <a:ext cx="8229600" cy="6209100"/>
          </a:xfrm>
          <a:prstGeom prst="rect">
            <a:avLst/>
          </a:prstGeom>
        </p:spPr>
        <p:txBody>
          <a:bodyPr lIns="91425" tIns="91425" rIns="91425" bIns="91425" anchor="ctr" anchorCtr="0">
            <a:noAutofit/>
          </a:bodyPr>
          <a:lstStyle/>
          <a:p>
            <a:pPr algn="ctr">
              <a:spcBef>
                <a:spcPts val="0"/>
              </a:spcBef>
              <a:buNone/>
            </a:pPr>
            <a:r>
              <a:rPr lang="en" dirty="0" smtClean="0"/>
              <a:t>Thank</a:t>
            </a:r>
            <a:r>
              <a:rPr lang="en-US" dirty="0" smtClean="0"/>
              <a:t>s.</a:t>
            </a:r>
            <a:endParaRPr lang="en-US" altLang="zh-CN" dirty="0" smtClean="0"/>
          </a:p>
        </p:txBody>
      </p:sp>
      <p:sp>
        <p:nvSpPr>
          <p:cNvPr id="465" name="Shape 46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44</a:t>
            </a:fld>
            <a:endParaRPr lang="en"/>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Answers: </a:t>
            </a:r>
            <a:r>
              <a:rPr kumimoji="1" lang="en-US" altLang="zh-CN" dirty="0"/>
              <a:t/>
            </a:r>
            <a:br>
              <a:rPr kumimoji="1" lang="en-US" altLang="zh-CN" dirty="0"/>
            </a:br>
            <a:r>
              <a:rPr kumimoji="1" lang="en-US" altLang="zh-CN" dirty="0"/>
              <a:t>Parametric vs. Nonparametric </a:t>
            </a:r>
            <a:endParaRPr kumimoji="1" lang="zh-CN" altLang="en-US" dirty="0"/>
          </a:p>
        </p:txBody>
      </p:sp>
      <p:sp>
        <p:nvSpPr>
          <p:cNvPr id="3" name="文本占位符 2"/>
          <p:cNvSpPr>
            <a:spLocks noGrp="1"/>
          </p:cNvSpPr>
          <p:nvPr>
            <p:ph type="body" idx="1"/>
          </p:nvPr>
        </p:nvSpPr>
        <p:spPr/>
        <p:txBody>
          <a:bodyPr/>
          <a:lstStyle/>
          <a:p>
            <a:pPr marL="342900" indent="-342900">
              <a:buFont typeface="Arial"/>
              <a:buChar char="•"/>
            </a:pPr>
            <a:r>
              <a:rPr kumimoji="1" lang="en-US" altLang="zh-CN" sz="2000" dirty="0" smtClean="0"/>
              <a:t>Nonparametric </a:t>
            </a:r>
            <a:r>
              <a:rPr kumimoji="1" lang="en-US" altLang="zh-CN" sz="2000" dirty="0"/>
              <a:t>regression differs from parametric regression in that the shape of the functional relationships between the response (dependent) and the explanatory (independent) variables are not predetermined but can be adjusted to capture unusual or unexpected features of the data. </a:t>
            </a:r>
            <a:endParaRPr kumimoji="1" lang="en-US" altLang="zh-CN" sz="2000" dirty="0" smtClean="0"/>
          </a:p>
          <a:p>
            <a:pPr marL="342900" indent="-342900">
              <a:buFont typeface="Arial"/>
              <a:buChar char="•"/>
            </a:pPr>
            <a:r>
              <a:rPr kumimoji="1" lang="en-US" altLang="zh-CN" sz="2000" dirty="0" smtClean="0"/>
              <a:t>When </a:t>
            </a:r>
            <a:r>
              <a:rPr kumimoji="1" lang="en-US" altLang="zh-CN" sz="2000" dirty="0"/>
              <a:t>the relationship between the response and explanatory variables is known, parametric regression models should be used</a:t>
            </a:r>
            <a:r>
              <a:rPr kumimoji="1" lang="en-US" altLang="zh-CN" sz="2000" dirty="0" smtClean="0"/>
              <a:t>.</a:t>
            </a:r>
          </a:p>
          <a:p>
            <a:pPr marL="342900" indent="-342900">
              <a:buFont typeface="Arial"/>
              <a:buChar char="•"/>
            </a:pPr>
            <a:r>
              <a:rPr kumimoji="1" lang="en-US" altLang="zh-CN" sz="2000" dirty="0" smtClean="0"/>
              <a:t>If </a:t>
            </a:r>
            <a:r>
              <a:rPr kumimoji="1" lang="en-US" altLang="zh-CN" sz="2000" dirty="0"/>
              <a:t>the relationship is unknown and nonlinear, nonparametric regression models should be used</a:t>
            </a:r>
            <a:r>
              <a:rPr kumimoji="1" lang="en-US" altLang="zh-CN" sz="2000" dirty="0" smtClean="0"/>
              <a:t>.</a:t>
            </a:r>
          </a:p>
          <a:p>
            <a:pPr marL="342900" indent="-342900">
              <a:buFont typeface="Arial"/>
              <a:buChar char="•"/>
            </a:pPr>
            <a:endParaRPr kumimoji="1" lang="en-US" altLang="zh-CN" sz="2000" dirty="0"/>
          </a:p>
          <a:p>
            <a:endParaRPr kumimoji="1" lang="en-US" altLang="zh-CN" sz="2000" dirty="0" smtClean="0"/>
          </a:p>
          <a:p>
            <a:pPr marL="342900" indent="-342900">
              <a:buFont typeface="Arial"/>
              <a:buChar char="•"/>
            </a:pPr>
            <a:r>
              <a:rPr kumimoji="1" lang="en-US" altLang="zh-CN" sz="2000" dirty="0" smtClean="0"/>
              <a:t>Here to learn more: Online short course from </a:t>
            </a:r>
            <a:r>
              <a:rPr kumimoji="1" lang="en-US" altLang="zh-CN" sz="2000" dirty="0" err="1" smtClean="0"/>
              <a:t>VirginiaTech</a:t>
            </a:r>
            <a:r>
              <a:rPr kumimoji="1" lang="en-US" altLang="zh-CN" sz="2000" dirty="0" smtClean="0"/>
              <a:t> &lt;Parametric </a:t>
            </a:r>
            <a:r>
              <a:rPr kumimoji="1" lang="en-US" altLang="zh-CN" sz="2000" dirty="0"/>
              <a:t>versus Semi/nonparametric Regression </a:t>
            </a:r>
            <a:r>
              <a:rPr kumimoji="1" lang="en-US" altLang="zh-CN" sz="2000" dirty="0" smtClean="0"/>
              <a:t>Models&gt; </a:t>
            </a:r>
            <a:r>
              <a:rPr kumimoji="1" lang="en-US" altLang="zh-CN" sz="2000" dirty="0">
                <a:hlinkClick r:id="rId2"/>
              </a:rPr>
              <a:t>http://www.lisa.stat.vt.edu/?q=node/7517</a:t>
            </a:r>
            <a:r>
              <a:rPr kumimoji="1" lang="en-US" altLang="zh-CN" sz="2000" dirty="0"/>
              <a:t> </a:t>
            </a:r>
            <a:endParaRPr kumimoji="1" lang="en-US" altLang="zh-CN" sz="2000" dirty="0" smtClean="0"/>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Tree>
    <p:extLst>
      <p:ext uri="{BB962C8B-B14F-4D97-AF65-F5344CB8AC3E}">
        <p14:creationId xmlns:p14="http://schemas.microsoft.com/office/powerpoint/2010/main" val="34493126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5.1</a:t>
            </a:r>
            <a:r>
              <a:rPr kumimoji="1" lang="zh-CN" altLang="en-US" dirty="0" smtClean="0"/>
              <a:t> </a:t>
            </a:r>
            <a:r>
              <a:rPr lang="en-US" dirty="0" smtClean="0"/>
              <a:t>Review </a:t>
            </a:r>
            <a:r>
              <a:rPr lang="en-US" dirty="0"/>
              <a:t>of Linear and Logistic Regression</a:t>
            </a:r>
          </a:p>
        </p:txBody>
      </p:sp>
      <p:sp>
        <p:nvSpPr>
          <p:cNvPr id="3" name="Text Placeholder 2"/>
          <p:cNvSpPr>
            <a:spLocks noGrp="1"/>
          </p:cNvSpPr>
          <p:nvPr>
            <p:ph type="body" idx="1"/>
          </p:nvPr>
        </p:nvSpPr>
        <p:spPr/>
        <p:txBody>
          <a:bodyPr/>
          <a:lstStyle/>
          <a:p>
            <a:pPr marL="457200" indent="-457200">
              <a:buFont typeface="Arial"/>
              <a:buChar char="•"/>
            </a:pPr>
            <a:r>
              <a:rPr kumimoji="1" lang="en-US" sz="2400" dirty="0" smtClean="0">
                <a:solidFill>
                  <a:schemeClr val="tx1"/>
                </a:solidFill>
              </a:rPr>
              <a:t>Linear Regression</a:t>
            </a:r>
            <a:endParaRPr kumimoji="1" lang="en-US" altLang="zh-CN" sz="2400" dirty="0">
              <a:solidFill>
                <a:schemeClr val="tx1"/>
              </a:solidFill>
            </a:endParaRPr>
          </a:p>
          <a:p>
            <a:pPr marL="914400" lvl="1" indent="-330200">
              <a:buClr>
                <a:srgbClr val="000000"/>
              </a:buClr>
              <a:buFont typeface="Courier New"/>
              <a:buChar char="o"/>
            </a:pPr>
            <a:endParaRPr lang="en-US" sz="1800" dirty="0" smtClean="0">
              <a:solidFill>
                <a:schemeClr val="tx1"/>
              </a:solidFill>
            </a:endParaRPr>
          </a:p>
          <a:p>
            <a:pPr marL="914400" lvl="1" indent="-330200">
              <a:buClr>
                <a:srgbClr val="000000"/>
              </a:buClr>
              <a:buFont typeface="Courier New"/>
              <a:buChar char="o"/>
            </a:pPr>
            <a:endParaRPr lang="en-US" sz="1800" dirty="0">
              <a:solidFill>
                <a:schemeClr val="tx1"/>
              </a:solidFill>
            </a:endParaRPr>
          </a:p>
          <a:p>
            <a:pPr marL="914400" lvl="1" indent="-330200">
              <a:buClr>
                <a:srgbClr val="000000"/>
              </a:buClr>
              <a:buFont typeface="Courier New"/>
              <a:buChar char="o"/>
            </a:pPr>
            <a:endParaRPr lang="en-US" sz="1800" dirty="0" smtClean="0">
              <a:solidFill>
                <a:schemeClr val="tx1"/>
              </a:solidFill>
            </a:endParaRPr>
          </a:p>
          <a:p>
            <a:pPr marL="914400" lvl="1" indent="-330200">
              <a:buClr>
                <a:srgbClr val="000000"/>
              </a:buClr>
              <a:buFont typeface="Courier New"/>
              <a:buChar char="o"/>
            </a:pPr>
            <a:endParaRPr lang="en-US" sz="1800" dirty="0" smtClean="0">
              <a:solidFill>
                <a:schemeClr val="tx1"/>
              </a:solidFill>
            </a:endParaRPr>
          </a:p>
          <a:p>
            <a:pPr marL="914400" lvl="1" indent="-330200">
              <a:buClr>
                <a:srgbClr val="000000"/>
              </a:buClr>
              <a:buFont typeface="Courier New"/>
              <a:buChar char="o"/>
            </a:pPr>
            <a:endParaRPr lang="en-US" sz="1800" dirty="0">
              <a:solidFill>
                <a:schemeClr val="tx1"/>
              </a:solidFill>
            </a:endParaRPr>
          </a:p>
          <a:p>
            <a:pPr marL="914400" lvl="1" indent="-330200">
              <a:buClr>
                <a:srgbClr val="000000"/>
              </a:buClr>
              <a:buFont typeface="Courier New"/>
              <a:buChar char="o"/>
            </a:pPr>
            <a:endParaRPr lang="en-US" sz="1800" dirty="0" smtClean="0">
              <a:solidFill>
                <a:schemeClr val="tx1"/>
              </a:solidFill>
            </a:endParaRPr>
          </a:p>
          <a:p>
            <a:pPr marL="914400" lvl="1" indent="-330200">
              <a:buClr>
                <a:srgbClr val="000000"/>
              </a:buClr>
              <a:buFont typeface="Courier New"/>
              <a:buChar char="o"/>
            </a:pPr>
            <a:endParaRPr lang="en-US" sz="1800" dirty="0">
              <a:solidFill>
                <a:schemeClr val="tx1"/>
              </a:solidFill>
            </a:endParaRPr>
          </a:p>
          <a:p>
            <a:pPr marL="914400" lvl="1" indent="-330200">
              <a:buClr>
                <a:srgbClr val="000000"/>
              </a:buClr>
              <a:buFont typeface="Courier New"/>
              <a:buChar char="o"/>
            </a:pPr>
            <a:endParaRPr lang="en-US" sz="1800" dirty="0" smtClean="0">
              <a:solidFill>
                <a:schemeClr val="tx1"/>
              </a:solidFill>
            </a:endParaRPr>
          </a:p>
          <a:p>
            <a:pPr marL="914400" lvl="1" indent="-330200">
              <a:buClr>
                <a:srgbClr val="000000"/>
              </a:buClr>
              <a:buFont typeface="Courier New"/>
              <a:buChar char="o"/>
            </a:pPr>
            <a:endParaRPr lang="en-US" sz="1800" dirty="0" smtClean="0">
              <a:solidFill>
                <a:schemeClr val="tx1"/>
              </a:solidFill>
            </a:endParaRPr>
          </a:p>
          <a:p>
            <a:pPr marL="914400" lvl="1" indent="-330200">
              <a:buClr>
                <a:srgbClr val="000000"/>
              </a:buClr>
              <a:buFont typeface="Courier New"/>
              <a:buChar char="o"/>
            </a:pPr>
            <a:endParaRPr lang="en-US" sz="1800" dirty="0">
              <a:solidFill>
                <a:schemeClr val="tx1"/>
              </a:solidFill>
            </a:endParaRPr>
          </a:p>
          <a:p>
            <a:pPr marL="914400" lvl="1" indent="-330200">
              <a:buClr>
                <a:srgbClr val="000000"/>
              </a:buClr>
              <a:buFont typeface="Courier New"/>
              <a:buChar char="o"/>
            </a:pPr>
            <a:endParaRPr lang="en-US" sz="1800" dirty="0" smtClean="0">
              <a:solidFill>
                <a:schemeClr val="tx1"/>
              </a:solidFill>
            </a:endParaRPr>
          </a:p>
          <a:p>
            <a:pPr marL="914400" lvl="1" indent="-330200">
              <a:buClr>
                <a:srgbClr val="000000"/>
              </a:buClr>
              <a:buFont typeface="Courier New"/>
              <a:buChar char="o"/>
            </a:pPr>
            <a:endParaRPr lang="en-US" sz="1800" dirty="0">
              <a:solidFill>
                <a:schemeClr val="tx1"/>
              </a:solidFill>
            </a:endParaRPr>
          </a:p>
          <a:p>
            <a:pPr marL="914400" lvl="1" indent="-330200">
              <a:buClr>
                <a:srgbClr val="000000"/>
              </a:buClr>
              <a:buFont typeface="Courier New"/>
              <a:buChar char="o"/>
            </a:pP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pic>
        <p:nvPicPr>
          <p:cNvPr id="5" name="Picture 4"/>
          <p:cNvPicPr>
            <a:picLocks noChangeAspect="1"/>
          </p:cNvPicPr>
          <p:nvPr/>
        </p:nvPicPr>
        <p:blipFill>
          <a:blip r:embed="rId2"/>
          <a:stretch>
            <a:fillRect/>
          </a:stretch>
        </p:blipFill>
        <p:spPr>
          <a:xfrm>
            <a:off x="1168400" y="2134045"/>
            <a:ext cx="6794500" cy="1892300"/>
          </a:xfrm>
          <a:prstGeom prst="rect">
            <a:avLst/>
          </a:prstGeom>
        </p:spPr>
      </p:pic>
      <p:pic>
        <p:nvPicPr>
          <p:cNvPr id="7" name="Picture 6"/>
          <p:cNvPicPr>
            <a:picLocks noChangeAspect="1"/>
          </p:cNvPicPr>
          <p:nvPr/>
        </p:nvPicPr>
        <p:blipFill>
          <a:blip r:embed="rId3"/>
          <a:stretch>
            <a:fillRect/>
          </a:stretch>
        </p:blipFill>
        <p:spPr>
          <a:xfrm>
            <a:off x="1168400" y="4026345"/>
            <a:ext cx="6769100" cy="939800"/>
          </a:xfrm>
          <a:prstGeom prst="rect">
            <a:avLst/>
          </a:prstGeom>
        </p:spPr>
      </p:pic>
      <p:pic>
        <p:nvPicPr>
          <p:cNvPr id="9" name="Picture 8"/>
          <p:cNvPicPr>
            <a:picLocks noChangeAspect="1"/>
          </p:cNvPicPr>
          <p:nvPr/>
        </p:nvPicPr>
        <p:blipFill>
          <a:blip r:embed="rId4"/>
          <a:stretch>
            <a:fillRect/>
          </a:stretch>
        </p:blipFill>
        <p:spPr>
          <a:xfrm>
            <a:off x="1168400" y="4966145"/>
            <a:ext cx="6769100" cy="863600"/>
          </a:xfrm>
          <a:prstGeom prst="rect">
            <a:avLst/>
          </a:prstGeom>
        </p:spPr>
      </p:pic>
    </p:spTree>
    <p:extLst>
      <p:ext uri="{BB962C8B-B14F-4D97-AF65-F5344CB8AC3E}">
        <p14:creationId xmlns:p14="http://schemas.microsoft.com/office/powerpoint/2010/main" val="11101556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5.1</a:t>
            </a:r>
            <a:r>
              <a:rPr kumimoji="1" lang="zh-CN" altLang="en-US" dirty="0"/>
              <a:t> </a:t>
            </a:r>
            <a:r>
              <a:rPr lang="en-US" dirty="0"/>
              <a:t>Review of Linear and Logistic Regression</a:t>
            </a:r>
          </a:p>
        </p:txBody>
      </p:sp>
      <p:sp>
        <p:nvSpPr>
          <p:cNvPr id="3" name="Text Placeholder 2"/>
          <p:cNvSpPr>
            <a:spLocks noGrp="1"/>
          </p:cNvSpPr>
          <p:nvPr>
            <p:ph type="body" idx="1"/>
          </p:nvPr>
        </p:nvSpPr>
        <p:spPr>
          <a:xfrm>
            <a:off x="457200" y="1342856"/>
            <a:ext cx="8229600" cy="4967700"/>
          </a:xfrm>
        </p:spPr>
        <p:txBody>
          <a:bodyPr/>
          <a:lstStyle/>
          <a:p>
            <a:pPr marL="457200" indent="-457200">
              <a:buFont typeface="Arial"/>
              <a:buChar char="•"/>
            </a:pPr>
            <a:r>
              <a:rPr kumimoji="1" lang="en-US" sz="2400" dirty="0">
                <a:solidFill>
                  <a:schemeClr val="tx1"/>
                </a:solidFill>
              </a:rPr>
              <a:t>Linear </a:t>
            </a:r>
            <a:r>
              <a:rPr kumimoji="1" lang="en-US" sz="2400" dirty="0" smtClean="0">
                <a:solidFill>
                  <a:schemeClr val="tx1"/>
                </a:solidFill>
              </a:rPr>
              <a:t>Regression</a:t>
            </a:r>
          </a:p>
          <a:p>
            <a:pPr marL="457200" indent="-457200">
              <a:buFont typeface="Arial"/>
              <a:buChar char="•"/>
            </a:pPr>
            <a:endParaRPr kumimoji="1" lang="en-US" altLang="zh-CN" sz="2400" dirty="0">
              <a:solidFill>
                <a:schemeClr val="tx1"/>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pic>
        <p:nvPicPr>
          <p:cNvPr id="9" name="Picture 8"/>
          <p:cNvPicPr>
            <a:picLocks noChangeAspect="1"/>
          </p:cNvPicPr>
          <p:nvPr/>
        </p:nvPicPr>
        <p:blipFill>
          <a:blip r:embed="rId2"/>
          <a:stretch>
            <a:fillRect/>
          </a:stretch>
        </p:blipFill>
        <p:spPr>
          <a:xfrm>
            <a:off x="1244600" y="1862667"/>
            <a:ext cx="6654800" cy="4995333"/>
          </a:xfrm>
          <a:prstGeom prst="rect">
            <a:avLst/>
          </a:prstGeom>
        </p:spPr>
      </p:pic>
    </p:spTree>
    <p:extLst>
      <p:ext uri="{BB962C8B-B14F-4D97-AF65-F5344CB8AC3E}">
        <p14:creationId xmlns:p14="http://schemas.microsoft.com/office/powerpoint/2010/main" val="40016923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5.1 Questions:</a:t>
            </a:r>
            <a:endParaRPr kumimoji="1" lang="zh-CN" altLang="en-US" dirty="0"/>
          </a:p>
        </p:txBody>
      </p:sp>
      <p:sp>
        <p:nvSpPr>
          <p:cNvPr id="3" name="文本占位符 2"/>
          <p:cNvSpPr>
            <a:spLocks noGrp="1"/>
          </p:cNvSpPr>
          <p:nvPr>
            <p:ph type="body" idx="1"/>
          </p:nvPr>
        </p:nvSpPr>
        <p:spPr/>
        <p:txBody>
          <a:bodyPr/>
          <a:lstStyle/>
          <a:p>
            <a:pPr marL="457200" indent="-457200" algn="just">
              <a:buFont typeface="Arial"/>
              <a:buChar char="•"/>
            </a:pPr>
            <a:r>
              <a:rPr kumimoji="1" lang="en-US" altLang="zh-CN" sz="2000" dirty="0">
                <a:solidFill>
                  <a:schemeClr val="tx1"/>
                </a:solidFill>
              </a:rPr>
              <a:t>Q: Are "effective degrees of freedom" the number of input dimensions that significantly effect the output? I don't understand the relationship between p and </a:t>
            </a:r>
            <a:r>
              <a:rPr kumimoji="1" lang="en-US" altLang="zh-CN" sz="2000" dirty="0" err="1">
                <a:solidFill>
                  <a:schemeClr val="tx1"/>
                </a:solidFill>
              </a:rPr>
              <a:t>tr</a:t>
            </a:r>
            <a:r>
              <a:rPr kumimoji="1" lang="en-US" altLang="zh-CN" sz="2000" dirty="0">
                <a:solidFill>
                  <a:schemeClr val="tx1"/>
                </a:solidFill>
              </a:rPr>
              <a:t>(L) in Equation (5.9). </a:t>
            </a:r>
            <a:r>
              <a:rPr kumimoji="1" lang="en-US" altLang="zh-CN" sz="2000" dirty="0" smtClean="0">
                <a:solidFill>
                  <a:schemeClr val="tx1"/>
                </a:solidFill>
              </a:rPr>
              <a:t>(Brendan)</a:t>
            </a:r>
          </a:p>
          <a:p>
            <a:pPr marL="457200" indent="-457200" algn="just">
              <a:buFont typeface="Arial"/>
              <a:buChar char="•"/>
            </a:pPr>
            <a:endParaRPr kumimoji="1" lang="en-US" altLang="zh-CN" sz="2000" dirty="0" smtClean="0">
              <a:solidFill>
                <a:schemeClr val="tx1"/>
              </a:solidFill>
            </a:endParaRPr>
          </a:p>
          <a:p>
            <a:pPr marL="457200" indent="-457200" algn="just">
              <a:buFont typeface="Arial"/>
              <a:buChar char="•"/>
            </a:pPr>
            <a:r>
              <a:rPr kumimoji="1" lang="en-US" altLang="zh-CN" sz="2000" dirty="0" smtClean="0">
                <a:solidFill>
                  <a:schemeClr val="tx1"/>
                </a:solidFill>
              </a:rPr>
              <a:t>A: Effective degrees of freedom is used in nonparametric regression. It should not be directly defined by individual input dimensions, otherwise it will be parametric regression. It really depends on the data.</a:t>
            </a:r>
          </a:p>
          <a:p>
            <a:pPr marL="457200" indent="-457200" algn="just">
              <a:buFont typeface="Arial"/>
              <a:buChar char="•"/>
            </a:pPr>
            <a:endParaRPr kumimoji="1" lang="en-US" altLang="zh-CN" sz="2000" dirty="0" smtClean="0">
              <a:solidFill>
                <a:schemeClr val="tx1"/>
              </a:solidFill>
            </a:endParaRPr>
          </a:p>
          <a:p>
            <a:pPr marL="457200" indent="-457200" algn="just">
              <a:buFont typeface="Arial"/>
              <a:buChar char="•"/>
            </a:pPr>
            <a:r>
              <a:rPr kumimoji="1" lang="en-US" altLang="zh-CN" sz="2000" dirty="0">
                <a:solidFill>
                  <a:srgbClr val="0000FF"/>
                </a:solidFill>
              </a:rPr>
              <a:t>For linear models, the trace of the hat matrix is equal to the rank of X, which is the number of independent parameters of the linear model. </a:t>
            </a:r>
            <a:r>
              <a:rPr kumimoji="1" lang="en-US" altLang="zh-CN" sz="2000" dirty="0">
                <a:solidFill>
                  <a:schemeClr val="tx1"/>
                </a:solidFill>
              </a:rPr>
              <a:t>For other models </a:t>
            </a:r>
            <a:r>
              <a:rPr kumimoji="1" lang="en-US" altLang="zh-CN" sz="2000" dirty="0" smtClean="0">
                <a:solidFill>
                  <a:schemeClr val="tx1"/>
                </a:solidFill>
              </a:rPr>
              <a:t>the </a:t>
            </a:r>
            <a:r>
              <a:rPr kumimoji="1" lang="en-US" altLang="zh-CN" sz="2000" dirty="0">
                <a:solidFill>
                  <a:schemeClr val="tx1"/>
                </a:solidFill>
              </a:rPr>
              <a:t>hat matrix can be used to define the effective degrees of freedom of the model</a:t>
            </a:r>
            <a:r>
              <a:rPr kumimoji="1" lang="en-US" altLang="zh-CN" sz="2000" dirty="0" smtClean="0">
                <a:solidFill>
                  <a:schemeClr val="tx1"/>
                </a:solidFill>
              </a:rPr>
              <a:t>.</a:t>
            </a:r>
            <a:endParaRPr kumimoji="1" lang="en-US" altLang="zh-CN" sz="2000" dirty="0">
              <a:solidFill>
                <a:schemeClr val="tx1"/>
              </a:solidFill>
            </a:endParaRPr>
          </a:p>
        </p:txBody>
      </p:sp>
      <p:sp>
        <p:nvSpPr>
          <p:cNvPr id="4" name="幻灯片编号占位符 3"/>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Tree>
    <p:extLst>
      <p:ext uri="{BB962C8B-B14F-4D97-AF65-F5344CB8AC3E}">
        <p14:creationId xmlns:p14="http://schemas.microsoft.com/office/powerpoint/2010/main" val="22006800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5.1</a:t>
            </a:r>
            <a:r>
              <a:rPr kumimoji="1" lang="zh-CN" altLang="en-US" dirty="0"/>
              <a:t> </a:t>
            </a:r>
            <a:r>
              <a:rPr lang="en-US" dirty="0"/>
              <a:t>Review of Linear and Logistic Regression</a:t>
            </a:r>
          </a:p>
        </p:txBody>
      </p:sp>
      <p:sp>
        <p:nvSpPr>
          <p:cNvPr id="3" name="Text Placeholder 2"/>
          <p:cNvSpPr>
            <a:spLocks noGrp="1"/>
          </p:cNvSpPr>
          <p:nvPr>
            <p:ph type="body" idx="1"/>
          </p:nvPr>
        </p:nvSpPr>
        <p:spPr>
          <a:xfrm>
            <a:off x="457200" y="1365434"/>
            <a:ext cx="8229600" cy="4967700"/>
          </a:xfrm>
        </p:spPr>
        <p:txBody>
          <a:bodyPr/>
          <a:lstStyle/>
          <a:p>
            <a:endParaRPr lang="en-US" sz="2400" dirty="0" smtClean="0"/>
          </a:p>
          <a:p>
            <a:pPr marL="457200" indent="-457200">
              <a:buFont typeface="Arial"/>
              <a:buChar char="•"/>
            </a:pPr>
            <a:endParaRPr lang="en-US" sz="2400" dirty="0"/>
          </a:p>
          <a:p>
            <a:pPr marL="457200" indent="-457200">
              <a:buFont typeface="Arial"/>
              <a:buChar char="•"/>
            </a:pPr>
            <a:endParaRPr lang="en-US" sz="2400" dirty="0" smtClean="0"/>
          </a:p>
          <a:p>
            <a:pPr marL="457200" indent="-457200">
              <a:buFont typeface="Arial"/>
              <a:buChar char="•"/>
            </a:pPr>
            <a:endParaRPr lang="en-US" sz="2400" dirty="0"/>
          </a:p>
          <a:p>
            <a:pPr marL="457200" indent="-457200">
              <a:buFont typeface="Arial"/>
              <a:buChar char="•"/>
            </a:pPr>
            <a:endParaRPr lang="en-US" sz="2400" dirty="0" smtClean="0"/>
          </a:p>
          <a:p>
            <a:pPr marL="457200" indent="-457200">
              <a:buFont typeface="Arial"/>
              <a:buChar char="•"/>
            </a:pPr>
            <a:endParaRPr lang="en-US" sz="2400" dirty="0"/>
          </a:p>
          <a:p>
            <a:pPr marL="457200" indent="-457200">
              <a:buFont typeface="Arial"/>
              <a:buChar char="•"/>
            </a:pPr>
            <a:endParaRPr lang="en-US" sz="2400" dirty="0" smtClean="0"/>
          </a:p>
          <a:p>
            <a:pPr marL="457200" indent="-457200">
              <a:buFont typeface="Arial"/>
              <a:buChar char="•"/>
            </a:pPr>
            <a:endParaRPr lang="en-US" sz="2400" dirty="0"/>
          </a:p>
          <a:p>
            <a:endParaRPr lang="en-US" sz="2400" dirty="0" smtClean="0"/>
          </a:p>
          <a:p>
            <a:pPr marL="457200" indent="-457200" algn="just">
              <a:buFont typeface="Arial"/>
              <a:buChar char="•"/>
            </a:pPr>
            <a:r>
              <a:rPr kumimoji="1" lang="en-US" altLang="zh-CN" sz="2000" dirty="0">
                <a:solidFill>
                  <a:schemeClr val="tx1"/>
                </a:solidFill>
              </a:rPr>
              <a:t>Q: Could you explain the unbiased estimator (equation 5.11)? (Henry)</a:t>
            </a:r>
          </a:p>
          <a:p>
            <a:pPr marL="457200" indent="-457200" algn="just">
              <a:buFont typeface="Arial"/>
              <a:buChar char="•"/>
            </a:pPr>
            <a:r>
              <a:rPr kumimoji="1" lang="en-US" altLang="zh-CN" sz="2000" dirty="0">
                <a:solidFill>
                  <a:schemeClr val="tx1"/>
                </a:solidFill>
              </a:rPr>
              <a:t>A</a:t>
            </a:r>
            <a:r>
              <a:rPr kumimoji="1" lang="en-US" altLang="zh-CN" sz="2000" dirty="0" smtClean="0">
                <a:solidFill>
                  <a:schemeClr val="tx1"/>
                </a:solidFill>
              </a:rPr>
              <a:t>:</a:t>
            </a:r>
            <a:r>
              <a:rPr kumimoji="1" lang="zh-CN" altLang="en-US" sz="2000" dirty="0" smtClean="0">
                <a:solidFill>
                  <a:schemeClr val="tx1"/>
                </a:solidFill>
              </a:rPr>
              <a:t> </a:t>
            </a:r>
            <a:r>
              <a:rPr kumimoji="1" lang="en-US" altLang="zh-CN" sz="2000" dirty="0">
                <a:solidFill>
                  <a:schemeClr val="tx1"/>
                </a:solidFill>
              </a:rPr>
              <a:t>T</a:t>
            </a:r>
            <a:r>
              <a:rPr kumimoji="1" lang="en-US" altLang="zh-CN" sz="2000" dirty="0" smtClean="0">
                <a:solidFill>
                  <a:schemeClr val="tx1"/>
                </a:solidFill>
              </a:rPr>
              <a:t>he </a:t>
            </a:r>
            <a:r>
              <a:rPr kumimoji="1" lang="en-US" altLang="zh-CN" sz="2000" dirty="0">
                <a:solidFill>
                  <a:schemeClr val="tx1"/>
                </a:solidFill>
              </a:rPr>
              <a:t>bias </a:t>
            </a:r>
            <a:r>
              <a:rPr kumimoji="1" lang="en-US" altLang="zh-CN" sz="2000" dirty="0" smtClean="0">
                <a:solidFill>
                  <a:schemeClr val="tx1"/>
                </a:solidFill>
              </a:rPr>
              <a:t>of </a:t>
            </a:r>
            <a:r>
              <a:rPr kumimoji="1" lang="en-US" altLang="zh-CN" sz="2000" dirty="0">
                <a:solidFill>
                  <a:schemeClr val="tx1"/>
                </a:solidFill>
              </a:rPr>
              <a:t>an estimator is the difference between this estimator's expected value and the true value of the parameter being estimated. An estimator or decision rule with zero bias is called unbiased</a:t>
            </a:r>
            <a:r>
              <a:rPr kumimoji="1" lang="en-US" altLang="zh-CN" sz="2000" dirty="0" smtClean="0">
                <a:solidFill>
                  <a:schemeClr val="tx1"/>
                </a:solidFill>
              </a:rPr>
              <a:t>. </a:t>
            </a:r>
            <a:r>
              <a:rPr kumimoji="1" lang="en-US" altLang="zh-CN" sz="2000" dirty="0" smtClean="0">
                <a:solidFill>
                  <a:srgbClr val="0000FF"/>
                </a:solidFill>
              </a:rPr>
              <a:t>E(epsilon)=0</a:t>
            </a:r>
            <a:r>
              <a:rPr kumimoji="1" lang="en-US" altLang="zh-CN" sz="2000" dirty="0" smtClean="0">
                <a:solidFill>
                  <a:schemeClr val="tx1"/>
                </a:solidFill>
              </a:rPr>
              <a:t>.</a:t>
            </a:r>
            <a:endParaRPr kumimoji="1" lang="en-US" altLang="zh-CN" sz="2000" dirty="0">
              <a:solidFill>
                <a:schemeClr val="tx1"/>
              </a:solidFill>
            </a:endParaRPr>
          </a:p>
          <a:p>
            <a:pPr algn="just"/>
            <a:endParaRPr kumimoji="1" lang="zh-CN" altLang="en-US" sz="2400" dirty="0"/>
          </a:p>
          <a:p>
            <a:endParaRPr lang="en-US" sz="2400" dirty="0" smtClean="0"/>
          </a:p>
          <a:p>
            <a:pPr marL="457200" indent="-457200">
              <a:buFont typeface="Arial"/>
              <a:buChar char="•"/>
            </a:pPr>
            <a:endParaRPr lang="en-US" sz="2400"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pic>
        <p:nvPicPr>
          <p:cNvPr id="5" name="Picture 4"/>
          <p:cNvPicPr>
            <a:picLocks noChangeAspect="1"/>
          </p:cNvPicPr>
          <p:nvPr/>
        </p:nvPicPr>
        <p:blipFill>
          <a:blip r:embed="rId2"/>
          <a:stretch>
            <a:fillRect/>
          </a:stretch>
        </p:blipFill>
        <p:spPr>
          <a:xfrm>
            <a:off x="405413" y="1417936"/>
            <a:ext cx="8281387" cy="3372783"/>
          </a:xfrm>
          <a:prstGeom prst="rect">
            <a:avLst/>
          </a:prstGeom>
        </p:spPr>
      </p:pic>
    </p:spTree>
    <p:extLst>
      <p:ext uri="{BB962C8B-B14F-4D97-AF65-F5344CB8AC3E}">
        <p14:creationId xmlns:p14="http://schemas.microsoft.com/office/powerpoint/2010/main" val="20989960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3319</TotalTime>
  <Words>2559</Words>
  <Application>Microsoft Macintosh PowerPoint</Application>
  <PresentationFormat>全屏显示(4:3)</PresentationFormat>
  <Paragraphs>314</Paragraphs>
  <Slides>44</Slides>
  <Notes>4</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44</vt:i4>
      </vt:variant>
    </vt:vector>
  </HeadingPairs>
  <TitlesOfParts>
    <vt:vector size="46" baseType="lpstr">
      <vt:lpstr>light-gradient</vt:lpstr>
      <vt:lpstr>Equation</vt:lpstr>
      <vt:lpstr>Nonparametric Regression</vt:lpstr>
      <vt:lpstr>5.0 Nonparametric Regression</vt:lpstr>
      <vt:lpstr>5.0 Nonparametric Regression</vt:lpstr>
      <vt:lpstr>Questions:  Parametric vs. Nonparametric </vt:lpstr>
      <vt:lpstr>Answers:  Parametric vs. Nonparametric </vt:lpstr>
      <vt:lpstr>5.1 Review of Linear and Logistic Regression</vt:lpstr>
      <vt:lpstr>5.1 Review of Linear and Logistic Regression</vt:lpstr>
      <vt:lpstr>5.1 Questions:</vt:lpstr>
      <vt:lpstr>5.1 Review of Linear and Logistic Regression</vt:lpstr>
      <vt:lpstr>5.1 Review of Linear and Logistic Regression</vt:lpstr>
      <vt:lpstr>Questions:  Equation (5.12) and Confidence Band</vt:lpstr>
      <vt:lpstr>5.2 Linear Smoothers</vt:lpstr>
      <vt:lpstr>5.2 Linear Smoothers</vt:lpstr>
      <vt:lpstr>5.2 Questions:</vt:lpstr>
      <vt:lpstr>5.3 Choosing the Smoothing Parameter</vt:lpstr>
      <vt:lpstr>5.3 Choosing the Smoothing Parameter</vt:lpstr>
      <vt:lpstr>5.3 Questions:</vt:lpstr>
      <vt:lpstr>5.4 Local Regression</vt:lpstr>
      <vt:lpstr>5.4 Local Regression</vt:lpstr>
      <vt:lpstr>5.4 Questions:</vt:lpstr>
      <vt:lpstr>5.4 Local Regression</vt:lpstr>
      <vt:lpstr>5.5 Penalized Regression, Regularization and Splines</vt:lpstr>
      <vt:lpstr>5.5 Penalized Regression, Regularization and Splines</vt:lpstr>
      <vt:lpstr>5.5 Questions:</vt:lpstr>
      <vt:lpstr>5.5 Penalized Regression, Regularization and Splines</vt:lpstr>
      <vt:lpstr>5.5 Penalized Regression, Regularization and Splines</vt:lpstr>
      <vt:lpstr>Questions:</vt:lpstr>
      <vt:lpstr>5.6 Variance Estimation </vt:lpstr>
      <vt:lpstr>5.6 Variance Estimation </vt:lpstr>
      <vt:lpstr>5.6 Variance Estimation </vt:lpstr>
      <vt:lpstr>Questions:</vt:lpstr>
      <vt:lpstr>5.7 Confidence Bands </vt:lpstr>
      <vt:lpstr>5.8 Average Coverage </vt:lpstr>
      <vt:lpstr>5.9 Summary of Linear Smoothing </vt:lpstr>
      <vt:lpstr>5.10 Local Likelihood and Exponential Families  </vt:lpstr>
      <vt:lpstr>5.11 Scale-Space Smoothing </vt:lpstr>
      <vt:lpstr>5.11 Scale-Space Smoothing </vt:lpstr>
      <vt:lpstr>5.12 Multiple Regression </vt:lpstr>
      <vt:lpstr>5.12 Multiple Regression </vt:lpstr>
      <vt:lpstr>5.12 Multiple Regression </vt:lpstr>
      <vt:lpstr>5.12 Multiple Regression </vt:lpstr>
      <vt:lpstr>5.12 Multiple Regression </vt:lpstr>
      <vt:lpstr>5.12 Multiple Regression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Reinforcement Learning, Dynamic Programming</dc:title>
  <cp:lastModifiedBy>Sicong Zhang</cp:lastModifiedBy>
  <cp:revision>288</cp:revision>
  <dcterms:modified xsi:type="dcterms:W3CDTF">2015-04-23T03:21:22Z</dcterms:modified>
</cp:coreProperties>
</file>