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  <p:sldMasterId id="2147483709" r:id="rId2"/>
  </p:sldMasterIdLst>
  <p:notesMasterIdLst>
    <p:notesMasterId r:id="rId40"/>
  </p:notesMasterIdLst>
  <p:sldIdLst>
    <p:sldId id="256" r:id="rId3"/>
    <p:sldId id="257" r:id="rId4"/>
    <p:sldId id="265" r:id="rId5"/>
    <p:sldId id="266" r:id="rId6"/>
    <p:sldId id="273" r:id="rId7"/>
    <p:sldId id="274" r:id="rId8"/>
    <p:sldId id="267" r:id="rId9"/>
    <p:sldId id="275" r:id="rId10"/>
    <p:sldId id="276" r:id="rId11"/>
    <p:sldId id="277" r:id="rId12"/>
    <p:sldId id="269" r:id="rId13"/>
    <p:sldId id="278" r:id="rId14"/>
    <p:sldId id="279" r:id="rId15"/>
    <p:sldId id="287" r:id="rId16"/>
    <p:sldId id="281" r:id="rId17"/>
    <p:sldId id="282" r:id="rId18"/>
    <p:sldId id="284" r:id="rId19"/>
    <p:sldId id="270" r:id="rId20"/>
    <p:sldId id="288" r:id="rId21"/>
    <p:sldId id="290" r:id="rId22"/>
    <p:sldId id="272" r:id="rId23"/>
    <p:sldId id="259" r:id="rId24"/>
    <p:sldId id="295" r:id="rId25"/>
    <p:sldId id="291" r:id="rId26"/>
    <p:sldId id="293" r:id="rId27"/>
    <p:sldId id="292" r:id="rId28"/>
    <p:sldId id="294" r:id="rId29"/>
    <p:sldId id="261" r:id="rId30"/>
    <p:sldId id="296" r:id="rId31"/>
    <p:sldId id="299" r:id="rId32"/>
    <p:sldId id="298" r:id="rId33"/>
    <p:sldId id="297" r:id="rId34"/>
    <p:sldId id="263" r:id="rId35"/>
    <p:sldId id="300" r:id="rId36"/>
    <p:sldId id="302" r:id="rId37"/>
    <p:sldId id="264" r:id="rId38"/>
    <p:sldId id="28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2" autoAdjust="0"/>
    <p:restoredTop sz="87753" autoAdjust="0"/>
  </p:normalViewPr>
  <p:slideViewPr>
    <p:cSldViewPr snapToGrid="0">
      <p:cViewPr varScale="1">
        <p:scale>
          <a:sx n="101" d="100"/>
          <a:sy n="101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AEDB5-8540-4AD1-B441-13F0155FD52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B8E41-F194-4A1B-B434-717671763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se.monash.edu.au/~smarkham/resources/scaling.htm#ratio" TargetMode="External"/><Relationship Id="rId3" Type="http://schemas.openxmlformats.org/officeDocument/2006/relationships/hyperlink" Target="http://www.csse.monash.edu.au/~smarkham/resources/scaling.htm" TargetMode="External"/><Relationship Id="rId7" Type="http://schemas.openxmlformats.org/officeDocument/2006/relationships/hyperlink" Target="http://www.csse.monash.edu.au/~smarkham/resources/scaling.htm#interval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sse.monash.edu.au/~smarkham/resources/param.htm#nonpara" TargetMode="External"/><Relationship Id="rId5" Type="http://schemas.openxmlformats.org/officeDocument/2006/relationships/hyperlink" Target="http://www.csse.monash.edu.au/~smarkham/resources/scaling.htm#ordinal" TargetMode="External"/><Relationship Id="rId4" Type="http://schemas.openxmlformats.org/officeDocument/2006/relationships/hyperlink" Target="http://www.csse.monash.edu.au/~smarkham/resources/scaling.htm#nominal" TargetMode="External"/><Relationship Id="rId9" Type="http://schemas.openxmlformats.org/officeDocument/2006/relationships/hyperlink" Target="http://www.csse.monash.edu.au/~smarkham/resources/param.htm#param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in a nutshell, often the goal of an LDA is to project a feature space (a dataset n-dimensional samples) onto a smaller subspace k (where k ≤ n-1) while maintaining the class-discriminatory </a:t>
            </a:r>
            <a:r>
              <a:rPr lang="en-US" dirty="0" smtClean="0"/>
              <a:t>information. In </a:t>
            </a:r>
            <a:r>
              <a:rPr lang="en-US" dirty="0" smtClean="0"/>
              <a:t>general, dimensionality reduction does not only help reducing computational costs for a given classification task, but it can also be helpful to avoid </a:t>
            </a:r>
            <a:r>
              <a:rPr lang="en-US" dirty="0" err="1" smtClean="0"/>
              <a:t>overfitting</a:t>
            </a:r>
            <a:r>
              <a:rPr lang="en-US" dirty="0" smtClean="0"/>
              <a:t> by minimizing the error in parameter estimation ("curse of dimensionality</a:t>
            </a:r>
            <a:r>
              <a:rPr lang="en-US" dirty="0" smtClean="0"/>
              <a:t>"). </a:t>
            </a:r>
          </a:p>
          <a:p>
            <a:endParaRPr lang="en-US" dirty="0" smtClean="0"/>
          </a:p>
          <a:p>
            <a:r>
              <a:rPr lang="en-US" dirty="0" smtClean="0"/>
              <a:t>*The</a:t>
            </a:r>
            <a:r>
              <a:rPr lang="en-US" baseline="0" dirty="0" smtClean="0"/>
              <a:t> wording of t</a:t>
            </a:r>
            <a:r>
              <a:rPr lang="en-US" dirty="0" smtClean="0"/>
              <a:t>his note is from [3]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84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Reduces</a:t>
            </a:r>
            <a:r>
              <a:rPr lang="en-US" baseline="0" dirty="0" smtClean="0"/>
              <a:t> to this. By taking derivative of </a:t>
            </a:r>
            <a:r>
              <a:rPr lang="en-US" baseline="0" smtClean="0"/>
              <a:t>both sides. (Left side is a line, so zero)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34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 is a projection matrix instead of just a projection.  One dimensional matrix of size (classes-1)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4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distributions are significantly non-Gaussian, the LDA projections may not preserve complex structure in the data needed for classification (Examples!)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classification error estimates establish that more features are needed, some other method must be employed to provide those additional features </a:t>
            </a:r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decision boundaries created by LDA are linear, leading to decision rules that are simple to describe and implement.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72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LDA can be performed by a sequence of linear regressions, followed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classification to the closest class centroid in the space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fits.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93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nonparametric-</a:t>
            </a:r>
          </a:p>
          <a:p>
            <a:r>
              <a:rPr lang="en-US" dirty="0" smtClean="0"/>
              <a:t>The basic distinction for </a:t>
            </a:r>
            <a:r>
              <a:rPr lang="en-US" dirty="0" err="1" smtClean="0"/>
              <a:t>paramteric</a:t>
            </a:r>
            <a:r>
              <a:rPr lang="en-US" dirty="0" smtClean="0"/>
              <a:t> versus non-parametric is: </a:t>
            </a:r>
          </a:p>
          <a:p>
            <a:r>
              <a:rPr lang="en-US" dirty="0" smtClean="0"/>
              <a:t>If your </a:t>
            </a:r>
            <a:r>
              <a:rPr lang="en-US" dirty="0" smtClean="0">
                <a:hlinkClick r:id="rId3"/>
              </a:rPr>
              <a:t>measurement scale</a:t>
            </a:r>
            <a:r>
              <a:rPr lang="en-US" dirty="0" smtClean="0"/>
              <a:t> is </a:t>
            </a:r>
            <a:r>
              <a:rPr lang="en-US" dirty="0" smtClean="0">
                <a:hlinkClick r:id="rId4"/>
              </a:rPr>
              <a:t>nominal</a:t>
            </a:r>
            <a:r>
              <a:rPr lang="en-US" dirty="0" smtClean="0"/>
              <a:t> or </a:t>
            </a:r>
            <a:r>
              <a:rPr lang="en-US" dirty="0" smtClean="0">
                <a:hlinkClick r:id="rId5"/>
              </a:rPr>
              <a:t>ordinal</a:t>
            </a:r>
            <a:r>
              <a:rPr lang="en-US" dirty="0" smtClean="0"/>
              <a:t> then you use </a:t>
            </a:r>
            <a:r>
              <a:rPr lang="en-US" dirty="0" smtClean="0">
                <a:hlinkClick r:id="rId6"/>
              </a:rPr>
              <a:t>non-parametric statistics</a:t>
            </a:r>
            <a:endParaRPr lang="en-US" dirty="0" smtClean="0"/>
          </a:p>
          <a:p>
            <a:r>
              <a:rPr lang="en-US" dirty="0" smtClean="0"/>
              <a:t>If you are using </a:t>
            </a:r>
            <a:r>
              <a:rPr lang="en-US" dirty="0" smtClean="0">
                <a:hlinkClick r:id="rId7"/>
              </a:rPr>
              <a:t>interval</a:t>
            </a:r>
            <a:r>
              <a:rPr lang="en-US" dirty="0" smtClean="0"/>
              <a:t> or </a:t>
            </a:r>
            <a:r>
              <a:rPr lang="en-US" dirty="0" smtClean="0">
                <a:hlinkClick r:id="rId8"/>
              </a:rPr>
              <a:t>ratio</a:t>
            </a:r>
            <a:r>
              <a:rPr lang="en-US" dirty="0" smtClean="0"/>
              <a:t> scales you use </a:t>
            </a:r>
            <a:r>
              <a:rPr lang="en-US" dirty="0" smtClean="0">
                <a:hlinkClick r:id="rId9"/>
              </a:rPr>
              <a:t>parametric statistics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4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Doing a second-degree polynomial regression for each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n_l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enlarge the space, the linear boundaries map down to a more complex shape in the original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2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Neighboring pixel values will tend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 correlated, being often almost the same. This implies that the pair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corresponding LDA coefficients for these pixels can be wildly different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opposite in sign, and thus cancel when applied to similar pixel values.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Areasonable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strategy is to regularize the coefficients to be smooth over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spatial domain, as with images.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6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27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69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3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 is the “Scatter.”</a:t>
            </a:r>
            <a:r>
              <a:rPr lang="en-US" baseline="0" dirty="0" smtClean="0"/>
              <a:t> For LDA, it is defined with respect to the linear discriminant. (Scatter OF THE PROJECTION)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4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 is the “Scatter.”</a:t>
            </a:r>
            <a:r>
              <a:rPr lang="en-US" baseline="0" dirty="0" smtClean="0"/>
              <a:t> For LDA, it is defined with respect to the linear discriminant. (Scatter OF THE PROJECTION)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2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 is the “Scatter.”</a:t>
            </a:r>
            <a:r>
              <a:rPr lang="en-US" baseline="0" dirty="0" smtClean="0"/>
              <a:t> For LDA, it is defined with respect to the linear discriminant.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8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scatter of the projection 𝑦 can then be expressed as a function of the scatter matrix in feature space 𝑥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37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17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difference between the projected means can be expressed in terms of the means in the original feature space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Sb is the Between-Class</a:t>
            </a:r>
            <a:r>
              <a:rPr lang="en-US" baseline="0" dirty="0" smtClean="0"/>
              <a:t> Scatter.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46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B8E41-F194-4A1B-B434-7176717637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7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2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5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94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08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99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31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9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48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41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57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9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23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44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19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0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6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3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5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2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24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cs.tamu.edu/prism/lectures/pr/pr_l10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Generalizing Linear Discriminant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Fisher’s solution…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82000"/>
              </p:ext>
            </p:extLst>
          </p:nvPr>
        </p:nvGraphicFramePr>
        <p:xfrm>
          <a:off x="2842054" y="2163790"/>
          <a:ext cx="5898291" cy="401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Image" r:id="rId4" imgW="6526800" imgH="4444200" progId="Photoshop.Image.13">
                  <p:embed/>
                </p:oleObj>
              </mc:Choice>
              <mc:Fallback>
                <p:oleObj name="Image" r:id="rId4" imgW="6526800" imgH="44442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2054" y="2163790"/>
                        <a:ext cx="5898291" cy="401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1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w*?</a:t>
            </a:r>
          </a:p>
          <a:p>
            <a:pPr lvl="1"/>
            <a:r>
              <a:rPr lang="en-US" dirty="0" smtClean="0"/>
              <a:t>Must express J(w) as a function of w.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43806"/>
              </p:ext>
            </p:extLst>
          </p:nvPr>
        </p:nvGraphicFramePr>
        <p:xfrm>
          <a:off x="4342130" y="3857414"/>
          <a:ext cx="35687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Image" r:id="rId3" imgW="3567960" imgH="1218960" progId="Photoshop.Image.13">
                  <p:embed/>
                </p:oleObj>
              </mc:Choice>
              <mc:Fallback>
                <p:oleObj name="Image" r:id="rId3" imgW="3567960" imgH="12189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2130" y="3857414"/>
                        <a:ext cx="35687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w*8…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785792"/>
              </p:ext>
            </p:extLst>
          </p:nvPr>
        </p:nvGraphicFramePr>
        <p:xfrm>
          <a:off x="1669574" y="2669964"/>
          <a:ext cx="891381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Image" r:id="rId4" imgW="8913960" imgH="2374560" progId="Photoshop.Image.13">
                  <p:embed/>
                </p:oleObj>
              </mc:Choice>
              <mc:Fallback>
                <p:oleObj name="Image" r:id="rId4" imgW="8913960" imgH="23745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9574" y="2669964"/>
                        <a:ext cx="8913812" cy="237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695066"/>
              </p:ext>
            </p:extLst>
          </p:nvPr>
        </p:nvGraphicFramePr>
        <p:xfrm>
          <a:off x="4273550" y="2817813"/>
          <a:ext cx="3644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Image" r:id="rId4" imgW="3644280" imgH="1218960" progId="Photoshop.Image.13">
                  <p:embed/>
                </p:oleObj>
              </mc:Choice>
              <mc:Fallback>
                <p:oleObj name="Image" r:id="rId4" imgW="3644280" imgH="12189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73550" y="2817813"/>
                        <a:ext cx="36449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63075" y="5869094"/>
            <a:ext cx="281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quations modified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005464"/>
              </p:ext>
            </p:extLst>
          </p:nvPr>
        </p:nvGraphicFramePr>
        <p:xfrm>
          <a:off x="1281113" y="2994025"/>
          <a:ext cx="96297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Image" r:id="rId4" imgW="12837960" imgH="1155240" progId="Photoshop.Image.13">
                  <p:embed/>
                </p:oleObj>
              </mc:Choice>
              <mc:Fallback>
                <p:oleObj name="Image" r:id="rId4" imgW="12837960" imgH="11552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1113" y="2994025"/>
                        <a:ext cx="9629775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w*…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597477"/>
              </p:ext>
            </p:extLst>
          </p:nvPr>
        </p:nvGraphicFramePr>
        <p:xfrm>
          <a:off x="4589780" y="2747448"/>
          <a:ext cx="3073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Image" r:id="rId4" imgW="3072960" imgH="1244160" progId="Photoshop.Image.13">
                  <p:embed/>
                </p:oleObj>
              </mc:Choice>
              <mc:Fallback>
                <p:oleObj name="Image" r:id="rId4" imgW="3072960" imgH="12441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9780" y="2747448"/>
                        <a:ext cx="30734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optimum w*…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822222"/>
              </p:ext>
            </p:extLst>
          </p:nvPr>
        </p:nvGraphicFramePr>
        <p:xfrm>
          <a:off x="4013200" y="4676828"/>
          <a:ext cx="416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Image" r:id="rId4" imgW="4164840" imgH="533160" progId="Photoshop.Image.13">
                  <p:embed/>
                </p:oleObj>
              </mc:Choice>
              <mc:Fallback>
                <p:oleObj name="Image" r:id="rId4" imgW="4164840" imgH="5331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3200" y="4676828"/>
                        <a:ext cx="4165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84436"/>
              </p:ext>
            </p:extLst>
          </p:nvPr>
        </p:nvGraphicFramePr>
        <p:xfrm>
          <a:off x="4559300" y="2843213"/>
          <a:ext cx="3073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Image" r:id="rId6" imgW="3072960" imgH="1168200" progId="Photoshop.Image.13">
                  <p:embed/>
                </p:oleObj>
              </mc:Choice>
              <mc:Fallback>
                <p:oleObj name="Image" r:id="rId6" imgW="3072960" imgH="11682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59300" y="2843213"/>
                        <a:ext cx="30734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quations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generalize for &gt;2 classes:</a:t>
            </a:r>
          </a:p>
          <a:p>
            <a:r>
              <a:rPr lang="en-US" dirty="0" smtClean="0"/>
              <a:t>-Instead of a single projection, we calculate a matrix of projections.</a:t>
            </a:r>
          </a:p>
        </p:txBody>
      </p:sp>
    </p:spTree>
    <p:extLst>
      <p:ext uri="{BB962C8B-B14F-4D97-AF65-F5344CB8AC3E}">
        <p14:creationId xmlns:p14="http://schemas.microsoft.com/office/powerpoint/2010/main" val="36295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generalize for &gt;2 classes:</a:t>
            </a:r>
          </a:p>
          <a:p>
            <a:r>
              <a:rPr lang="en-US" dirty="0" smtClean="0"/>
              <a:t>-Instead of a single projection, we calculate a matrix of projections.</a:t>
            </a:r>
          </a:p>
          <a:p>
            <a:r>
              <a:rPr lang="en-US" dirty="0" smtClean="0"/>
              <a:t>-Within-class scatter becomes:</a:t>
            </a:r>
          </a:p>
          <a:p>
            <a:endParaRPr lang="en-US" dirty="0" smtClean="0"/>
          </a:p>
          <a:p>
            <a:r>
              <a:rPr lang="en-US" dirty="0" smtClean="0"/>
              <a:t>-Between-class scatter becomes: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519738"/>
              </p:ext>
            </p:extLst>
          </p:nvPr>
        </p:nvGraphicFramePr>
        <p:xfrm>
          <a:off x="4629150" y="3084513"/>
          <a:ext cx="2933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Image" r:id="rId3" imgW="2933280" imgH="685440" progId="Photoshop.Image.13">
                  <p:embed/>
                </p:oleObj>
              </mc:Choice>
              <mc:Fallback>
                <p:oleObj name="Image" r:id="rId3" imgW="2933280" imgH="6854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9150" y="3084513"/>
                        <a:ext cx="2933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81940"/>
              </p:ext>
            </p:extLst>
          </p:nvPr>
        </p:nvGraphicFramePr>
        <p:xfrm>
          <a:off x="2794793" y="4169333"/>
          <a:ext cx="66024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Image" r:id="rId5" imgW="6603120" imgH="723600" progId="Photoshop.Image.13">
                  <p:embed/>
                </p:oleObj>
              </mc:Choice>
              <mc:Fallback>
                <p:oleObj name="Image" r:id="rId5" imgW="6603120" imgH="7236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94793" y="4169333"/>
                        <a:ext cx="660241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quations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Discriminant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</a:p>
          <a:p>
            <a:r>
              <a:rPr lang="en-US" dirty="0" smtClean="0"/>
              <a:t>-Project a </a:t>
            </a:r>
            <a:r>
              <a:rPr lang="en-US" dirty="0"/>
              <a:t>feature space (a dataset n-dimensional samples) onto a smaller </a:t>
            </a:r>
            <a:endParaRPr lang="en-US" dirty="0" smtClean="0"/>
          </a:p>
          <a:p>
            <a:r>
              <a:rPr lang="en-US" dirty="0" smtClean="0"/>
              <a:t>-Maintain </a:t>
            </a:r>
            <a:r>
              <a:rPr lang="en-US" dirty="0"/>
              <a:t>the </a:t>
            </a:r>
            <a:r>
              <a:rPr lang="en-US" dirty="0" smtClean="0"/>
              <a:t>class separation</a:t>
            </a:r>
          </a:p>
          <a:p>
            <a:r>
              <a:rPr lang="en-US" b="1" dirty="0" smtClean="0"/>
              <a:t>Reason</a:t>
            </a:r>
            <a:endParaRPr lang="en-US" b="1" dirty="0"/>
          </a:p>
          <a:p>
            <a:r>
              <a:rPr lang="en-US" dirty="0" smtClean="0"/>
              <a:t>-Reduce computational costs</a:t>
            </a:r>
          </a:p>
          <a:p>
            <a:r>
              <a:rPr lang="en-US" dirty="0" smtClean="0"/>
              <a:t>-Minimize </a:t>
            </a:r>
            <a:r>
              <a:rPr lang="en-US" dirty="0" err="1" smtClean="0"/>
              <a:t>overfitting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3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generalize for &gt;2 classes…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Here, W is a projection </a:t>
            </a:r>
            <a:r>
              <a:rPr lang="en-US" u="sng" dirty="0" smtClean="0"/>
              <a:t>matrix</a:t>
            </a:r>
            <a:r>
              <a:rPr lang="en-US" dirty="0" smtClean="0"/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689114"/>
              </p:ext>
            </p:extLst>
          </p:nvPr>
        </p:nvGraphicFramePr>
        <p:xfrm>
          <a:off x="3175000" y="2614613"/>
          <a:ext cx="5840413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Image" r:id="rId4" imgW="5841000" imgH="1625040" progId="Photoshop.Image.13">
                  <p:embed/>
                </p:oleObj>
              </mc:Choice>
              <mc:Fallback>
                <p:oleObj name="Image" r:id="rId4" imgW="5841000" imgH="1625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5000" y="2614613"/>
                        <a:ext cx="5840413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LDA:</a:t>
            </a:r>
          </a:p>
          <a:p>
            <a:r>
              <a:rPr lang="en-US" dirty="0" smtClean="0"/>
              <a:t>-Parametric method</a:t>
            </a:r>
          </a:p>
          <a:p>
            <a:r>
              <a:rPr lang="en-US" dirty="0" smtClean="0"/>
              <a:t>-Produces at most (C-1) projections</a:t>
            </a:r>
          </a:p>
          <a:p>
            <a:endParaRPr lang="en-US" dirty="0"/>
          </a:p>
          <a:p>
            <a:r>
              <a:rPr lang="en-US" dirty="0" smtClean="0"/>
              <a:t>Benefits of LDA:</a:t>
            </a:r>
          </a:p>
          <a:p>
            <a:r>
              <a:rPr lang="en-US" dirty="0" smtClean="0"/>
              <a:t>-Linear Decision Boundaries</a:t>
            </a:r>
          </a:p>
          <a:p>
            <a:pPr lvl="1"/>
            <a:r>
              <a:rPr lang="en-US" dirty="0" smtClean="0"/>
              <a:t>Human interpretation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-Good classification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-Turns the LDA problem into a linear regression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-Turns the LDA problem into a linear regression problem.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“Differences between LDA and FDA and what criteria can be used to pick one for a given task</a:t>
            </a:r>
            <a:r>
              <a:rPr lang="en-US" dirty="0" smtClean="0"/>
              <a:t>?”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Tavish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2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-Turns the LDA problem into a linear regression problem.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“Differences between LDA and FDA and what criteria can be used to pick one for a given task</a:t>
            </a:r>
            <a:r>
              <a:rPr lang="en-US" dirty="0" smtClean="0"/>
              <a:t>?”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Tavish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 regression can be generalized into more flexible, nonparametric forms of regression.</a:t>
            </a:r>
          </a:p>
          <a:p>
            <a:pPr lvl="1"/>
            <a:r>
              <a:rPr lang="en-US" dirty="0" smtClean="0"/>
              <a:t> (Parametric – mean, variance…)</a:t>
            </a:r>
          </a:p>
        </p:txBody>
      </p:sp>
    </p:spTree>
    <p:extLst>
      <p:ext uri="{BB962C8B-B14F-4D97-AF65-F5344CB8AC3E}">
        <p14:creationId xmlns:p14="http://schemas.microsoft.com/office/powerpoint/2010/main" val="12841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-Turns the LDA problem into a linear regression problem.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“Differences between LDA and FDA and what criteria can be used to pick one for a given task</a:t>
            </a:r>
            <a:r>
              <a:rPr lang="en-US" dirty="0" smtClean="0"/>
              <a:t>?”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Tavish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 regression can be generalized into more flexible, nonparametric forms of regression.</a:t>
            </a:r>
          </a:p>
          <a:p>
            <a:pPr lvl="1"/>
            <a:r>
              <a:rPr lang="en-US" dirty="0" smtClean="0"/>
              <a:t> (Parametric – mean, variance…)</a:t>
            </a:r>
          </a:p>
          <a:p>
            <a:pPr lvl="1"/>
            <a:r>
              <a:rPr lang="en-US" u="sng" dirty="0" smtClean="0"/>
              <a:t>Expands</a:t>
            </a:r>
            <a:r>
              <a:rPr lang="en-US" dirty="0" smtClean="0"/>
              <a:t> the set of predictors via basis expansions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8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129889"/>
              </p:ext>
            </p:extLst>
          </p:nvPr>
        </p:nvGraphicFramePr>
        <p:xfrm>
          <a:off x="3881102" y="1845734"/>
          <a:ext cx="4490756" cy="435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Image" r:id="rId4" imgW="6044400" imgH="5866560" progId="Photoshop.Image.13">
                  <p:embed/>
                </p:oleObj>
              </mc:Choice>
              <mc:Fallback>
                <p:oleObj name="Image" r:id="rId4" imgW="6044400" imgH="58665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1102" y="1845734"/>
                        <a:ext cx="4490756" cy="435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[2]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Penalized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3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Penalized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-Fit an LDA model, but ‘penalize’ the coefficients to be more smooth. </a:t>
            </a:r>
          </a:p>
          <a:p>
            <a:pPr lvl="1"/>
            <a:r>
              <a:rPr lang="en-US" dirty="0" smtClean="0"/>
              <a:t>Directly curbing ‘</a:t>
            </a:r>
            <a:r>
              <a:rPr lang="en-US" dirty="0" err="1" smtClean="0"/>
              <a:t>overfitting</a:t>
            </a:r>
            <a:r>
              <a:rPr lang="en-US" dirty="0" smtClean="0"/>
              <a:t>’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reduce dimensionality while preserving ability to discriminate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589240"/>
              </p:ext>
            </p:extLst>
          </p:nvPr>
        </p:nvGraphicFramePr>
        <p:xfrm>
          <a:off x="2032000" y="2526166"/>
          <a:ext cx="812800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18819000" imgH="7364880" progId="Photoshop.Image.13">
                  <p:embed/>
                </p:oleObj>
              </mc:Choice>
              <mc:Fallback>
                <p:oleObj name="Image" r:id="rId3" imgW="18819000" imgH="73648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2000" y="2526166"/>
                        <a:ext cx="8128000" cy="318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7495" y="5869094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Penalized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-Fit an LDA model, but ‘penalize’ the coefficients to be more smooth. </a:t>
            </a:r>
          </a:p>
          <a:p>
            <a:pPr lvl="1"/>
            <a:r>
              <a:rPr lang="en-US" dirty="0" smtClean="0"/>
              <a:t>Directly curbing ‘</a:t>
            </a:r>
            <a:r>
              <a:rPr lang="en-US" dirty="0" err="1" smtClean="0"/>
              <a:t>overfitting</a:t>
            </a:r>
            <a:r>
              <a:rPr lang="en-US" dirty="0" smtClean="0"/>
              <a:t>’ problem</a:t>
            </a:r>
          </a:p>
          <a:p>
            <a:r>
              <a:rPr lang="en-US" dirty="0"/>
              <a:t>Positively correlated predictors lead to noisy, negatively correlated coefficient</a:t>
            </a:r>
          </a:p>
          <a:p>
            <a:r>
              <a:rPr lang="en-US" dirty="0"/>
              <a:t>estimates, and this noise results in unwanted sampling variance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Penalized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841118"/>
              </p:ext>
            </p:extLst>
          </p:nvPr>
        </p:nvGraphicFramePr>
        <p:xfrm>
          <a:off x="3010539" y="1870906"/>
          <a:ext cx="6231881" cy="422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Image" r:id="rId4" imgW="9104760" imgH="6171120" progId="Photoshop.Image.13">
                  <p:embed/>
                </p:oleObj>
              </mc:Choice>
              <mc:Fallback>
                <p:oleObj name="Image" r:id="rId4" imgW="9104760" imgH="61711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10539" y="1870906"/>
                        <a:ext cx="6231881" cy="4223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Images from [2]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-Instead of enlarging (FDA) the set of predictors, or smoothing the coefficients (PDA) for the predictors, and using one Gaussian:</a:t>
            </a:r>
          </a:p>
        </p:txBody>
      </p:sp>
    </p:spTree>
    <p:extLst>
      <p:ext uri="{BB962C8B-B14F-4D97-AF65-F5344CB8AC3E}">
        <p14:creationId xmlns:p14="http://schemas.microsoft.com/office/powerpoint/2010/main" val="11921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-Instead of enlarging (FDA) the set of predictors, or smoothing the coefficients (PDA) for the predictors, and using one Gaussian:</a:t>
            </a:r>
          </a:p>
          <a:p>
            <a:r>
              <a:rPr lang="en-US" dirty="0" smtClean="0"/>
              <a:t>-Model each class as a mixture of two or more Gaussian components.</a:t>
            </a:r>
          </a:p>
          <a:p>
            <a:r>
              <a:rPr lang="en-US" dirty="0" smtClean="0"/>
              <a:t>-All components sharing the same covariance matrix</a:t>
            </a:r>
          </a:p>
        </p:txBody>
      </p:sp>
    </p:spTree>
    <p:extLst>
      <p:ext uri="{BB962C8B-B14F-4D97-AF65-F5344CB8AC3E}">
        <p14:creationId xmlns:p14="http://schemas.microsoft.com/office/powerpoint/2010/main" val="33836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Discriminant Analysis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34365" y="1846263"/>
            <a:ext cx="3983595" cy="4022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from [2]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Gutierrez-</a:t>
            </a:r>
            <a:r>
              <a:rPr lang="en-US" dirty="0" err="1" smtClean="0"/>
              <a:t>Osuna</a:t>
            </a:r>
            <a:r>
              <a:rPr lang="en-US" dirty="0" smtClean="0"/>
              <a:t>, </a:t>
            </a:r>
            <a:r>
              <a:rPr lang="en-US" dirty="0"/>
              <a:t>Ricardo– </a:t>
            </a:r>
            <a:r>
              <a:rPr lang="en-US" dirty="0"/>
              <a:t>“CSCE 666 Pattern </a:t>
            </a:r>
            <a:r>
              <a:rPr lang="en-US" dirty="0" smtClean="0"/>
              <a:t>Analysis – Lecture 10</a:t>
            </a:r>
            <a:r>
              <a:rPr lang="en-US" dirty="0"/>
              <a:t>”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research.cs.tamu.edu/prism/lectures/pr/pr_l10.pdf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Hastie </a:t>
            </a:r>
            <a:r>
              <a:rPr lang="en-US" dirty="0" smtClean="0"/>
              <a:t>, Trever</a:t>
            </a:r>
            <a:r>
              <a:rPr lang="en-US" dirty="0"/>
              <a:t>, </a:t>
            </a:r>
            <a:r>
              <a:rPr lang="en-US" dirty="0" smtClean="0"/>
              <a:t>et al. </a:t>
            </a:r>
            <a:r>
              <a:rPr lang="en-US" dirty="0"/>
              <a:t>The Elements of Statistical Learning: Data Mining, Inference, and Prediction.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Raschka</a:t>
            </a:r>
            <a:r>
              <a:rPr lang="en-US" dirty="0"/>
              <a:t>, Sebastian - “Linear Discriminant Analysis bit by bit” http://sebastianraschka.com/Articles/2014_python_lda.html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just look at means and find dimension that separates means most: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438513"/>
              </p:ext>
            </p:extLst>
          </p:nvPr>
        </p:nvGraphicFramePr>
        <p:xfrm>
          <a:off x="1309688" y="3032125"/>
          <a:ext cx="95726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Image" r:id="rId3" imgW="12761640" imgH="1053720" progId="Photoshop.Image.13">
                  <p:embed/>
                </p:oleObj>
              </mc:Choice>
              <mc:Fallback>
                <p:oleObj name="Image" r:id="rId3" imgW="12761640" imgH="10537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9688" y="3032125"/>
                        <a:ext cx="957262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just look at means and find dimension that separates means most: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438513"/>
              </p:ext>
            </p:extLst>
          </p:nvPr>
        </p:nvGraphicFramePr>
        <p:xfrm>
          <a:off x="1309688" y="3032125"/>
          <a:ext cx="95726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Image" r:id="rId3" imgW="12761640" imgH="1053720" progId="Photoshop.Image.13">
                  <p:embed/>
                </p:oleObj>
              </mc:Choice>
              <mc:Fallback>
                <p:oleObj name="Image" r:id="rId3" imgW="12761640" imgH="10537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9688" y="3032125"/>
                        <a:ext cx="957262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53776"/>
              </p:ext>
            </p:extLst>
          </p:nvPr>
        </p:nvGraphicFramePr>
        <p:xfrm>
          <a:off x="2369343" y="4351352"/>
          <a:ext cx="74533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Image" r:id="rId5" imgW="7453800" imgH="698400" progId="Photoshop.Image.13">
                  <p:embed/>
                </p:oleObj>
              </mc:Choice>
              <mc:Fallback>
                <p:oleObj name="Image" r:id="rId5" imgW="7453800" imgH="6984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9343" y="4351352"/>
                        <a:ext cx="7453313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quations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10227"/>
              </p:ext>
            </p:extLst>
          </p:nvPr>
        </p:nvGraphicFramePr>
        <p:xfrm>
          <a:off x="3465275" y="1845734"/>
          <a:ext cx="5322409" cy="432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Image" r:id="rId3" imgW="5599800" imgH="4545720" progId="Photoshop.Image.13">
                  <p:embed/>
                </p:oleObj>
              </mc:Choice>
              <mc:Fallback>
                <p:oleObj name="Image" r:id="rId3" imgW="5599800" imgH="45457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5275" y="1845734"/>
                        <a:ext cx="5322409" cy="4320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Fisher’s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Fisher’s solution…</a:t>
            </a:r>
          </a:p>
          <a:p>
            <a:r>
              <a:rPr lang="en-US" dirty="0" smtClean="0"/>
              <a:t>Scatter: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701588"/>
              </p:ext>
            </p:extLst>
          </p:nvPr>
        </p:nvGraphicFramePr>
        <p:xfrm>
          <a:off x="3872230" y="2448140"/>
          <a:ext cx="4508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Image" r:id="rId4" imgW="4507920" imgH="838080" progId="Photoshop.Image.13">
                  <p:embed/>
                </p:oleObj>
              </mc:Choice>
              <mc:Fallback>
                <p:oleObj name="Image" r:id="rId4" imgW="4507920" imgH="8380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2230" y="2448140"/>
                        <a:ext cx="4508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6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Discriminant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Fisher’s solution…</a:t>
            </a:r>
          </a:p>
          <a:p>
            <a:r>
              <a:rPr lang="en-US" dirty="0" smtClean="0"/>
              <a:t>Scatter: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Maximize: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701588"/>
              </p:ext>
            </p:extLst>
          </p:nvPr>
        </p:nvGraphicFramePr>
        <p:xfrm>
          <a:off x="3872230" y="2448140"/>
          <a:ext cx="4508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Image" r:id="rId4" imgW="4507920" imgH="838080" progId="Photoshop.Image.13">
                  <p:embed/>
                </p:oleObj>
              </mc:Choice>
              <mc:Fallback>
                <p:oleObj name="Image" r:id="rId4" imgW="4507920" imgH="8380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2230" y="2448140"/>
                        <a:ext cx="4508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86686"/>
              </p:ext>
            </p:extLst>
          </p:nvPr>
        </p:nvGraphicFramePr>
        <p:xfrm>
          <a:off x="4342130" y="3857414"/>
          <a:ext cx="35687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Image" r:id="rId6" imgW="3567960" imgH="1218960" progId="Photoshop.Image.13">
                  <p:embed/>
                </p:oleObj>
              </mc:Choice>
              <mc:Fallback>
                <p:oleObj name="Image" r:id="rId6" imgW="3567960" imgH="12189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2130" y="3857414"/>
                        <a:ext cx="35687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9375" y="5869094"/>
            <a:ext cx="194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quations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7959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279</TotalTime>
  <Words>1289</Words>
  <Application>Microsoft Office PowerPoint</Application>
  <PresentationFormat>Widescreen</PresentationFormat>
  <Paragraphs>182</Paragraphs>
  <Slides>37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Calibri</vt:lpstr>
      <vt:lpstr>Calibri Light</vt:lpstr>
      <vt:lpstr>Wingdings 2</vt:lpstr>
      <vt:lpstr>HDOfficeLightV0</vt:lpstr>
      <vt:lpstr>Retrospect</vt:lpstr>
      <vt:lpstr>Image</vt:lpstr>
      <vt:lpstr>Generalizing 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Linear Discriminant Analysis</vt:lpstr>
      <vt:lpstr>Flexible Discriminant Analysis</vt:lpstr>
      <vt:lpstr>Flexible Discriminant Analysis</vt:lpstr>
      <vt:lpstr>Flexible Discriminant Analysis</vt:lpstr>
      <vt:lpstr>Flexible Discriminant Analysis</vt:lpstr>
      <vt:lpstr>Flexible Discriminant Analysis</vt:lpstr>
      <vt:lpstr>Flexible Discriminant Analysis</vt:lpstr>
      <vt:lpstr>Penalized Discriminant Analysis</vt:lpstr>
      <vt:lpstr>Penalized Discriminant Analysis</vt:lpstr>
      <vt:lpstr>Penalized Discriminant Analysis</vt:lpstr>
      <vt:lpstr>Penalized Discriminant Analysis</vt:lpstr>
      <vt:lpstr>Mixture Discriminant Analysis</vt:lpstr>
      <vt:lpstr>Mixture Discriminant Analysis</vt:lpstr>
      <vt:lpstr>Mixture Discriminant Analysis</vt:lpstr>
      <vt:lpstr>Mixture Discriminant Analysis</vt:lpstr>
      <vt:lpstr>Sources</vt:lpstr>
      <vt:lpstr>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Generalizing Linear Discriminant Analysis</dc:title>
  <dc:creator>Brad Moore</dc:creator>
  <cp:lastModifiedBy>Brad Moore</cp:lastModifiedBy>
  <cp:revision>22</cp:revision>
  <dcterms:created xsi:type="dcterms:W3CDTF">2015-03-03T16:15:49Z</dcterms:created>
  <dcterms:modified xsi:type="dcterms:W3CDTF">2015-03-04T21:37:04Z</dcterms:modified>
</cp:coreProperties>
</file>