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65" r:id="rId4"/>
    <p:sldId id="262" r:id="rId5"/>
    <p:sldId id="263" r:id="rId6"/>
    <p:sldId id="264" r:id="rId7"/>
    <p:sldId id="260" r:id="rId8"/>
    <p:sldId id="261" r:id="rId9"/>
    <p:sldId id="266" r:id="rId10"/>
    <p:sldId id="288" r:id="rId11"/>
    <p:sldId id="273" r:id="rId12"/>
    <p:sldId id="269" r:id="rId13"/>
    <p:sldId id="267" r:id="rId14"/>
    <p:sldId id="268" r:id="rId15"/>
    <p:sldId id="271" r:id="rId16"/>
    <p:sldId id="270" r:id="rId17"/>
    <p:sldId id="289" r:id="rId18"/>
    <p:sldId id="272" r:id="rId19"/>
    <p:sldId id="274" r:id="rId20"/>
    <p:sldId id="275" r:id="rId21"/>
    <p:sldId id="277" r:id="rId22"/>
    <p:sldId id="276" r:id="rId23"/>
    <p:sldId id="278" r:id="rId24"/>
    <p:sldId id="259" r:id="rId25"/>
    <p:sldId id="279" r:id="rId26"/>
    <p:sldId id="280" r:id="rId27"/>
    <p:sldId id="281" r:id="rId28"/>
    <p:sldId id="282"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3" autoAdjust="0"/>
    <p:restoredTop sz="85768" autoAdjust="0"/>
  </p:normalViewPr>
  <p:slideViewPr>
    <p:cSldViewPr snapToGrid="0">
      <p:cViewPr>
        <p:scale>
          <a:sx n="125" d="100"/>
          <a:sy n="125" d="100"/>
        </p:scale>
        <p:origin x="1506"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D52D6-5003-43DE-A839-9C0BB4431B9B}" type="datetimeFigureOut">
              <a:rPr lang="en-US" smtClean="0"/>
              <a:t>4/7/2015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F7FF3-6FE1-418C-82A1-CC0FC56122CB}" type="slidenum">
              <a:rPr lang="en-US" smtClean="0"/>
              <a:t>‹#›</a:t>
            </a:fld>
            <a:endParaRPr lang="en-US"/>
          </a:p>
        </p:txBody>
      </p:sp>
    </p:spTree>
    <p:extLst>
      <p:ext uri="{BB962C8B-B14F-4D97-AF65-F5344CB8AC3E}">
        <p14:creationId xmlns:p14="http://schemas.microsoft.com/office/powerpoint/2010/main" val="12558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3</a:t>
            </a:fld>
            <a:endParaRPr lang="en-US"/>
          </a:p>
        </p:txBody>
      </p:sp>
    </p:spTree>
    <p:extLst>
      <p:ext uri="{BB962C8B-B14F-4D97-AF65-F5344CB8AC3E}">
        <p14:creationId xmlns:p14="http://schemas.microsoft.com/office/powerpoint/2010/main" val="29785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[Brendan asked to explain this graph.]</a:t>
            </a:r>
          </a:p>
          <a:p>
            <a:endParaRPr lang="en-US" baseline="0" dirty="0" smtClean="0"/>
          </a:p>
          <a:p>
            <a:r>
              <a:rPr lang="en-US" baseline="0" dirty="0" smtClean="0"/>
              <a:t>For now, just consider that we are trying to determine a density function for the graph.</a:t>
            </a:r>
            <a:endParaRPr lang="en-US" dirty="0" smtClean="0"/>
          </a:p>
        </p:txBody>
      </p:sp>
      <p:sp>
        <p:nvSpPr>
          <p:cNvPr id="4" name="Slide Number Placeholder 3"/>
          <p:cNvSpPr>
            <a:spLocks noGrp="1"/>
          </p:cNvSpPr>
          <p:nvPr>
            <p:ph type="sldNum" sz="quarter" idx="10"/>
          </p:nvPr>
        </p:nvSpPr>
        <p:spPr/>
        <p:txBody>
          <a:bodyPr/>
          <a:lstStyle/>
          <a:p>
            <a:fld id="{349F7FF3-6FE1-418C-82A1-CC0FC56122CB}" type="slidenum">
              <a:rPr lang="en-US" smtClean="0"/>
              <a:t>12</a:t>
            </a:fld>
            <a:endParaRPr lang="en-US"/>
          </a:p>
        </p:txBody>
      </p:sp>
    </p:spTree>
    <p:extLst>
      <p:ext uri="{BB962C8B-B14F-4D97-AF65-F5344CB8AC3E}">
        <p14:creationId xmlns:p14="http://schemas.microsoft.com/office/powerpoint/2010/main" val="135183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N(x_0) is a small metric neighborhood around </a:t>
            </a:r>
            <a:r>
              <a:rPr lang="en-US" dirty="0" smtClean="0"/>
              <a:t>x_0 </a:t>
            </a:r>
            <a:r>
              <a:rPr lang="en-US" dirty="0" smtClean="0"/>
              <a:t>of width lambda</a:t>
            </a:r>
          </a:p>
          <a:p>
            <a:endParaRPr lang="en-US" dirty="0" smtClean="0"/>
          </a:p>
          <a:p>
            <a:r>
              <a:rPr lang="en-US" dirty="0" smtClean="0"/>
              <a:t>This is bumpy,</a:t>
            </a:r>
            <a:r>
              <a:rPr lang="en-US" baseline="0" dirty="0" smtClean="0"/>
              <a:t> for similar reasons as bumpy functions </a:t>
            </a:r>
            <a:r>
              <a:rPr lang="en-US" baseline="0" dirty="0" err="1" smtClean="0"/>
              <a:t>decribed</a:t>
            </a:r>
            <a:r>
              <a:rPr lang="en-US" baseline="0" dirty="0" smtClean="0"/>
              <a:t> earlier. So [next page]</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13</a:t>
            </a:fld>
            <a:endParaRPr lang="en-US"/>
          </a:p>
        </p:txBody>
      </p:sp>
    </p:spTree>
    <p:extLst>
      <p:ext uri="{BB962C8B-B14F-4D97-AF65-F5344CB8AC3E}">
        <p14:creationId xmlns:p14="http://schemas.microsoft.com/office/powerpoint/2010/main" val="3742073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Parzen</a:t>
            </a:r>
            <a:r>
              <a:rPr lang="en-US" dirty="0" smtClean="0"/>
              <a:t> is preferred,</a:t>
            </a:r>
            <a:r>
              <a:rPr lang="en-US" baseline="0" dirty="0" smtClean="0"/>
              <a:t> because like cases </a:t>
            </a:r>
            <a:r>
              <a:rPr lang="en-US" baseline="0" dirty="0" err="1" smtClean="0"/>
              <a:t>weve</a:t>
            </a:r>
            <a:r>
              <a:rPr lang="en-US" baseline="0" dirty="0" smtClean="0"/>
              <a:t> described before, it will count observations close to x_0 with weights that decrease with distance from x_0.</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14</a:t>
            </a:fld>
            <a:endParaRPr lang="en-US"/>
          </a:p>
        </p:txBody>
      </p:sp>
    </p:spTree>
    <p:extLst>
      <p:ext uri="{BB962C8B-B14F-4D97-AF65-F5344CB8AC3E}">
        <p14:creationId xmlns:p14="http://schemas.microsoft.com/office/powerpoint/2010/main" val="3656429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t>
            </a:r>
            <a:r>
              <a:rPr lang="en-US" dirty="0" err="1" smtClean="0"/>
              <a:t>Parzen</a:t>
            </a:r>
            <a:r>
              <a:rPr lang="en-US" baseline="0" dirty="0" smtClean="0"/>
              <a:t> estimate, this ^ is a popular choice for </a:t>
            </a:r>
            <a:r>
              <a:rPr lang="en-US" baseline="0" dirty="0" err="1" smtClean="0"/>
              <a:t>K_lambda</a:t>
            </a:r>
            <a:r>
              <a:rPr lang="en-US" baseline="0" dirty="0" smtClean="0"/>
              <a:t>. </a:t>
            </a:r>
            <a:r>
              <a:rPr lang="en-US" baseline="0" dirty="0" smtClean="0"/>
              <a:t>This is the Gaussian kernel. This </a:t>
            </a:r>
            <a:r>
              <a:rPr lang="en-US" baseline="0" dirty="0" smtClean="0"/>
              <a:t>choice leads to [next page]</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15</a:t>
            </a:fld>
            <a:endParaRPr lang="en-US"/>
          </a:p>
        </p:txBody>
      </p:sp>
    </p:spTree>
    <p:extLst>
      <p:ext uri="{BB962C8B-B14F-4D97-AF65-F5344CB8AC3E}">
        <p14:creationId xmlns:p14="http://schemas.microsoft.com/office/powerpoint/2010/main" val="404702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where </a:t>
            </a:r>
            <a:r>
              <a:rPr lang="en-US" dirty="0" err="1" smtClean="0"/>
              <a:t>phi_lambda</a:t>
            </a:r>
            <a:r>
              <a:rPr lang="en-US" baseline="0" dirty="0" smtClean="0"/>
              <a:t> is the Gaussian density with mean zero and standard deviation lambda</a:t>
            </a:r>
          </a:p>
          <a:p>
            <a:endParaRPr lang="en-US" baseline="0" dirty="0" smtClean="0"/>
          </a:p>
          <a:p>
            <a:r>
              <a:rPr lang="en-US" dirty="0" smtClean="0"/>
              <a:t>Which then</a:t>
            </a:r>
            <a:r>
              <a:rPr lang="en-US" baseline="0" dirty="0" smtClean="0"/>
              <a:t> becomes the convolution of the sample empirical distribution F-hat with </a:t>
            </a:r>
            <a:r>
              <a:rPr lang="en-US" baseline="0" dirty="0" err="1" smtClean="0"/>
              <a:t>phi_lambda</a:t>
            </a:r>
            <a:r>
              <a:rPr lang="en-US" baseline="0" dirty="0" smtClean="0"/>
              <a:t>. F puts mass 1/N at each observed </a:t>
            </a:r>
            <a:r>
              <a:rPr lang="en-US" baseline="0" dirty="0" err="1" smtClean="0"/>
              <a:t>x_i</a:t>
            </a:r>
            <a:r>
              <a:rPr lang="en-US" baseline="0" dirty="0" smtClean="0"/>
              <a:t> and is jumpy, but this convolution adds Gaussian noise to smooth the graph.</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16</a:t>
            </a:fld>
            <a:endParaRPr lang="en-US"/>
          </a:p>
        </p:txBody>
      </p:sp>
    </p:spTree>
    <p:extLst>
      <p:ext uri="{BB962C8B-B14F-4D97-AF65-F5344CB8AC3E}">
        <p14:creationId xmlns:p14="http://schemas.microsoft.com/office/powerpoint/2010/main" val="355492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a:t>
            </a:r>
            <a:r>
              <a:rPr lang="en-US" baseline="0" dirty="0" smtClean="0"/>
              <a:t> know the mathematical rules of reducing sums to “stars” and </a:t>
            </a:r>
            <a:r>
              <a:rPr lang="en-US" dirty="0" smtClean="0"/>
              <a:t>There</a:t>
            </a:r>
            <a:r>
              <a:rPr lang="en-US" baseline="0" dirty="0" smtClean="0"/>
              <a:t> is probably some magical math that would get you this equation above, but really its best to just understand that F-hat puts mass 1/N at each of the observations, making the bumpy thing described earlier.</a:t>
            </a:r>
          </a:p>
          <a:p>
            <a:endParaRPr lang="en-US" baseline="0" dirty="0" smtClean="0"/>
          </a:p>
          <a:p>
            <a:endParaRPr lang="en-US" baseline="0" dirty="0" smtClean="0"/>
          </a:p>
          <a:p>
            <a:r>
              <a:rPr lang="en-US" baseline="0" dirty="0" smtClean="0"/>
              <a:t>A smooth </a:t>
            </a:r>
            <a:r>
              <a:rPr lang="en-US" baseline="0" dirty="0" err="1" smtClean="0"/>
              <a:t>parzen</a:t>
            </a:r>
            <a:r>
              <a:rPr lang="en-US" baseline="0" dirty="0" smtClean="0"/>
              <a:t> estimate with the Gaussian kernel chosen as </a:t>
            </a:r>
            <a:r>
              <a:rPr lang="en-US" baseline="0" dirty="0" err="1" smtClean="0"/>
              <a:t>K_lambda</a:t>
            </a:r>
            <a:r>
              <a:rPr lang="en-US" baseline="0" dirty="0" smtClean="0"/>
              <a:t> is just defined as the above convolution</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17</a:t>
            </a:fld>
            <a:endParaRPr lang="en-US"/>
          </a:p>
        </p:txBody>
      </p:sp>
    </p:spTree>
    <p:extLst>
      <p:ext uri="{BB962C8B-B14F-4D97-AF65-F5344CB8AC3E}">
        <p14:creationId xmlns:p14="http://schemas.microsoft.com/office/powerpoint/2010/main" val="223365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18</a:t>
            </a:fld>
            <a:endParaRPr lang="en-US"/>
          </a:p>
        </p:txBody>
      </p:sp>
    </p:spTree>
    <p:extLst>
      <p:ext uri="{BB962C8B-B14F-4D97-AF65-F5344CB8AC3E}">
        <p14:creationId xmlns:p14="http://schemas.microsoft.com/office/powerpoint/2010/main" val="1912752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have a J-Class problem (here J is 2, </a:t>
            </a:r>
            <a:r>
              <a:rPr lang="en-US" dirty="0" err="1" smtClean="0"/>
              <a:t>obv</a:t>
            </a:r>
            <a:r>
              <a:rPr lang="en-US" dirty="0" smtClean="0"/>
              <a:t>), then</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19</a:t>
            </a:fld>
            <a:endParaRPr lang="en-US"/>
          </a:p>
        </p:txBody>
      </p:sp>
    </p:spTree>
    <p:extLst>
      <p:ext uri="{BB962C8B-B14F-4D97-AF65-F5344CB8AC3E}">
        <p14:creationId xmlns:p14="http://schemas.microsoft.com/office/powerpoint/2010/main" val="63155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probability that the instance is from each of these groups is captured by this equation. Note</a:t>
            </a:r>
            <a:r>
              <a:rPr lang="en-US" baseline="0" dirty="0" smtClean="0"/>
              <a:t> that when the data is sparse for both classes, the estimation (captured by the right-hand graph) starts to vary more. Knowledge of the Density helps here: with the right-hand graph alone, one would not realize that the increased “risk” of CHD may just be an artifact of the data.</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20</a:t>
            </a:fld>
            <a:endParaRPr lang="en-US"/>
          </a:p>
        </p:txBody>
      </p:sp>
    </p:spTree>
    <p:extLst>
      <p:ext uri="{BB962C8B-B14F-4D97-AF65-F5344CB8AC3E}">
        <p14:creationId xmlns:p14="http://schemas.microsoft.com/office/powerpoint/2010/main" val="10908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Heres</a:t>
            </a:r>
            <a:r>
              <a:rPr lang="en-US" dirty="0" smtClean="0"/>
              <a:t> an example</a:t>
            </a:r>
            <a:r>
              <a:rPr lang="en-US" baseline="0" dirty="0" smtClean="0"/>
              <a:t> where leaning the densities might be misleading. We might think that because data is sparse in the middle, the corresponding point on the right prediction graph might not be reliable. But we can also observe that it the left graph’s data is smooth, and the data and resulting predictions are likely useful.</a:t>
            </a:r>
          </a:p>
          <a:p>
            <a:endParaRPr lang="en-US" baseline="0" dirty="0" smtClean="0"/>
          </a:p>
          <a:p>
            <a:r>
              <a:rPr lang="en-US" baseline="0" dirty="0" smtClean="0"/>
              <a:t>(the probability in the center really is 1/2</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21</a:t>
            </a:fld>
            <a:endParaRPr lang="en-US"/>
          </a:p>
        </p:txBody>
      </p:sp>
    </p:spTree>
    <p:extLst>
      <p:ext uri="{BB962C8B-B14F-4D97-AF65-F5344CB8AC3E}">
        <p14:creationId xmlns:p14="http://schemas.microsoft.com/office/powerpoint/2010/main" val="398657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likelihood model: There is this useful parameter theta, linear in the covariate(s) </a:t>
            </a:r>
            <a:r>
              <a:rPr lang="en-US" sz="1200" b="0" i="0" u="none" strike="noStrike" kern="1200" baseline="0" dirty="0" err="1" smtClean="0">
                <a:solidFill>
                  <a:schemeClr val="tx1"/>
                </a:solidFill>
                <a:latin typeface="+mn-lt"/>
                <a:ea typeface="+mn-ea"/>
                <a:cs typeface="+mn-cs"/>
              </a:rPr>
              <a:t>x_i</a:t>
            </a:r>
            <a:r>
              <a:rPr lang="en-US" sz="1200" b="0" i="0" u="none" strike="noStrike" kern="1200" baseline="0" dirty="0" smtClean="0">
                <a:solidFill>
                  <a:schemeClr val="tx1"/>
                </a:solidFill>
                <a:latin typeface="+mn-lt"/>
                <a:ea typeface="+mn-ea"/>
                <a:cs typeface="+mn-cs"/>
              </a:rPr>
              <a:t>. This here is </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4</a:t>
            </a:fld>
            <a:endParaRPr lang="en-US"/>
          </a:p>
        </p:txBody>
      </p:sp>
    </p:spTree>
    <p:extLst>
      <p:ext uri="{BB962C8B-B14F-4D97-AF65-F5344CB8AC3E}">
        <p14:creationId xmlns:p14="http://schemas.microsoft.com/office/powerpoint/2010/main" val="214267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tiny little section in the reading on Naïve </a:t>
            </a:r>
            <a:r>
              <a:rPr lang="en-US" dirty="0" err="1" smtClean="0"/>
              <a:t>bayes</a:t>
            </a:r>
            <a:r>
              <a:rPr lang="en-US" dirty="0" smtClean="0"/>
              <a:t>.</a:t>
            </a:r>
          </a:p>
          <a:p>
            <a:endParaRPr lang="en-US" dirty="0" smtClean="0"/>
          </a:p>
          <a:p>
            <a:r>
              <a:rPr lang="en-US" dirty="0" smtClean="0"/>
              <a:t>Naïve</a:t>
            </a:r>
            <a:r>
              <a:rPr lang="en-US" baseline="0" dirty="0" smtClean="0"/>
              <a:t> </a:t>
            </a:r>
            <a:r>
              <a:rPr lang="en-US" baseline="0" dirty="0" smtClean="0"/>
              <a:t>Bayes works by the assumption that t</a:t>
            </a:r>
            <a:r>
              <a:rPr lang="en-US" dirty="0" smtClean="0"/>
              <a:t>he probability of an</a:t>
            </a:r>
            <a:r>
              <a:rPr lang="en-US" baseline="0" dirty="0" smtClean="0"/>
              <a:t> instance/observation having the attributes of capital-X is the product of all the probabilities of those attributes.</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22</a:t>
            </a:fld>
            <a:endParaRPr lang="en-US"/>
          </a:p>
        </p:txBody>
      </p:sp>
    </p:spTree>
    <p:extLst>
      <p:ext uri="{BB962C8B-B14F-4D97-AF65-F5344CB8AC3E}">
        <p14:creationId xmlns:p14="http://schemas.microsoft.com/office/powerpoint/2010/main" val="1241222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Naïve Bayes model assumes the features of a class are independent, (</a:t>
            </a:r>
            <a:r>
              <a:rPr lang="en-US" dirty="0" err="1" smtClean="0"/>
              <a:t>tho</a:t>
            </a:r>
            <a:r>
              <a:rPr lang="en-US" baseline="0" dirty="0" smtClean="0"/>
              <a:t> not generally true) this means the class-conditional marginal densities can be estimated separately using one-dimensional density estimates.</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23</a:t>
            </a:fld>
            <a:endParaRPr lang="en-US"/>
          </a:p>
        </p:txBody>
      </p:sp>
    </p:spTree>
    <p:extLst>
      <p:ext uri="{BB962C8B-B14F-4D97-AF65-F5344CB8AC3E}">
        <p14:creationId xmlns:p14="http://schemas.microsoft.com/office/powerpoint/2010/main" val="72913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basis function is an element of a particular basis for a function space. Every continuous function in the function space can be represented as a linear combination of basis functions</a:t>
            </a:r>
            <a:r>
              <a:rPr lang="en-US" baseline="0" dirty="0" smtClean="0"/>
              <a:t> [wiki]</a:t>
            </a:r>
          </a:p>
          <a:p>
            <a:endParaRPr lang="en-US" baseline="0" dirty="0" smtClean="0"/>
          </a:p>
          <a:p>
            <a:r>
              <a:rPr lang="en-US" baseline="0" dirty="0" smtClean="0"/>
              <a:t>Allow one to define complex functions that wouldn’t be possible to express as say, a polynomial</a:t>
            </a:r>
          </a:p>
          <a:p>
            <a:endParaRPr lang="en-US" baseline="0" dirty="0" smtClean="0"/>
          </a:p>
          <a:p>
            <a:r>
              <a:rPr lang="en-US" baseline="0" dirty="0" smtClean="0"/>
              <a:t>This graph is a simple linear </a:t>
            </a:r>
            <a:r>
              <a:rPr lang="en-US" baseline="0" dirty="0" err="1" smtClean="0"/>
              <a:t>combinatuion</a:t>
            </a:r>
            <a:r>
              <a:rPr lang="en-US" baseline="0" dirty="0" smtClean="0"/>
              <a:t> of the colored functions. (which are Gaussian, a common basis function)</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24</a:t>
            </a:fld>
            <a:endParaRPr lang="en-US"/>
          </a:p>
        </p:txBody>
      </p:sp>
    </p:spTree>
    <p:extLst>
      <p:ext uri="{BB962C8B-B14F-4D97-AF65-F5344CB8AC3E}">
        <p14:creationId xmlns:p14="http://schemas.microsoft.com/office/powerpoint/2010/main" val="2130793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Kernel methods – what we’ve been talking</a:t>
            </a:r>
            <a:r>
              <a:rPr lang="en-US" baseline="0" dirty="0" smtClean="0"/>
              <a:t> about all class: they </a:t>
            </a:r>
            <a:r>
              <a:rPr lang="en-US" sz="1200" b="0" i="0" u="none" strike="noStrike" kern="1200" baseline="0" dirty="0" smtClean="0">
                <a:solidFill>
                  <a:schemeClr val="tx1"/>
                </a:solidFill>
                <a:latin typeface="+mn-lt"/>
                <a:ea typeface="+mn-ea"/>
                <a:cs typeface="+mn-cs"/>
              </a:rPr>
              <a:t>achieve flexibility by fitting simple models in a region local to the target point x_0.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COMBINE these for Radial Basis functions.</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25</a:t>
            </a:fld>
            <a:endParaRPr lang="en-US"/>
          </a:p>
        </p:txBody>
      </p:sp>
    </p:spTree>
    <p:extLst>
      <p:ext uri="{BB962C8B-B14F-4D97-AF65-F5344CB8AC3E}">
        <p14:creationId xmlns:p14="http://schemas.microsoft.com/office/powerpoint/2010/main" val="1821117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radial</a:t>
            </a:r>
            <a:r>
              <a:rPr lang="en-US" baseline="0" dirty="0" smtClean="0"/>
              <a:t> basis functions are expressed – note the similarity of the first line to what we’ve looked at earlier with localized kernels in general.</a:t>
            </a:r>
          </a:p>
          <a:p>
            <a:endParaRPr lang="en-US" baseline="0" dirty="0" smtClean="0"/>
          </a:p>
          <a:p>
            <a:r>
              <a:rPr lang="en-US" baseline="0" dirty="0" smtClean="0"/>
              <a:t>The difference here is obviously the prototype parameter Xi. Xi of j centers the parameter of j around a point, while lambda of j adjusts the scale</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26</a:t>
            </a:fld>
            <a:endParaRPr lang="en-US"/>
          </a:p>
        </p:txBody>
      </p:sp>
    </p:spTree>
    <p:extLst>
      <p:ext uri="{BB962C8B-B14F-4D97-AF65-F5344CB8AC3E}">
        <p14:creationId xmlns:p14="http://schemas.microsoft.com/office/powerpoint/2010/main" val="1759175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from earlier kernel smoothing discussion this relation/this</a:t>
            </a:r>
            <a:r>
              <a:rPr lang="en-US" baseline="0" dirty="0" smtClean="0"/>
              <a:t> alternative way of expressing the kernel.</a:t>
            </a:r>
          </a:p>
          <a:p>
            <a:endParaRPr lang="en-US" baseline="0" dirty="0" smtClean="0"/>
          </a:p>
          <a:p>
            <a:r>
              <a:rPr lang="en-US" baseline="0" dirty="0" smtClean="0"/>
              <a:t>Apply this to the model from the previous page and we get [next page]</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27</a:t>
            </a:fld>
            <a:endParaRPr lang="en-US"/>
          </a:p>
        </p:txBody>
      </p:sp>
    </p:spTree>
    <p:extLst>
      <p:ext uri="{BB962C8B-B14F-4D97-AF65-F5344CB8AC3E}">
        <p14:creationId xmlns:p14="http://schemas.microsoft.com/office/powerpoint/2010/main" val="12581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popular choice for D is the standard Gaussian density function</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28</a:t>
            </a:fld>
            <a:endParaRPr lang="en-US"/>
          </a:p>
        </p:txBody>
      </p:sp>
    </p:spTree>
    <p:extLst>
      <p:ext uri="{BB962C8B-B14F-4D97-AF65-F5344CB8AC3E}">
        <p14:creationId xmlns:p14="http://schemas.microsoft.com/office/powerpoint/2010/main" val="1003591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would seem like a good idea to simplify this by making all</a:t>
            </a:r>
            <a:r>
              <a:rPr lang="en-US" baseline="0" dirty="0" smtClean="0"/>
              <a:t> </a:t>
            </a:r>
            <a:r>
              <a:rPr lang="en-US" baseline="0" dirty="0" err="1" smtClean="0"/>
              <a:t>lambda_j</a:t>
            </a:r>
            <a:r>
              <a:rPr lang="en-US" baseline="0" dirty="0" smtClean="0"/>
              <a:t> equal to one global lambda value, but this would have the side effect of creating holes in the resulting function, where none of the kernels has significant support. [see pic]</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29</a:t>
            </a:fld>
            <a:endParaRPr lang="en-US"/>
          </a:p>
        </p:txBody>
      </p:sp>
    </p:spTree>
    <p:extLst>
      <p:ext uri="{BB962C8B-B14F-4D97-AF65-F5344CB8AC3E}">
        <p14:creationId xmlns:p14="http://schemas.microsoft.com/office/powerpoint/2010/main" val="1233812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get around the issue of holes with renormalized radial basis functions, as shown here. Note that the </a:t>
            </a:r>
            <a:r>
              <a:rPr lang="en-US" baseline="0" dirty="0" err="1" smtClean="0"/>
              <a:t>lamba</a:t>
            </a:r>
            <a:r>
              <a:rPr lang="en-US" baseline="0" dirty="0" smtClean="0"/>
              <a:t> is a single global value for all </a:t>
            </a:r>
            <a:r>
              <a:rPr lang="en-US" baseline="0" dirty="0" err="1" smtClean="0"/>
              <a:t>Xi_j</a:t>
            </a:r>
            <a:r>
              <a:rPr lang="en-US" baseline="0" dirty="0" smtClean="0"/>
              <a:t>.</a:t>
            </a:r>
          </a:p>
          <a:p>
            <a:endParaRPr lang="en-US" baseline="0" dirty="0" smtClean="0"/>
          </a:p>
          <a:p>
            <a:r>
              <a:rPr lang="en-US" baseline="0" dirty="0" err="1" smtClean="0"/>
              <a:t>H_j</a:t>
            </a:r>
            <a:r>
              <a:rPr lang="en-US" baseline="0" dirty="0" smtClean="0"/>
              <a:t>(x) captures each function’s contribution at every point with respect to the distance at that point from all other functions (based on those functions’ Xi parameters)</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30</a:t>
            </a:fld>
            <a:endParaRPr lang="en-US"/>
          </a:p>
        </p:txBody>
      </p:sp>
    </p:spTree>
    <p:extLst>
      <p:ext uri="{BB962C8B-B14F-4D97-AF65-F5344CB8AC3E}">
        <p14:creationId xmlns:p14="http://schemas.microsoft.com/office/powerpoint/2010/main" val="598323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you get the bottom graph here.</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31</a:t>
            </a:fld>
            <a:endParaRPr lang="en-US"/>
          </a:p>
        </p:txBody>
      </p:sp>
    </p:spTree>
    <p:extLst>
      <p:ext uri="{BB962C8B-B14F-4D97-AF65-F5344CB8AC3E}">
        <p14:creationId xmlns:p14="http://schemas.microsoft.com/office/powerpoint/2010/main" val="391621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Inference for Beta is based on the log likelihood in the first line.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can model this using the likelihood local to x_0, for inference of theta(x_0), being x_0 transpose beta(x_0)</a:t>
            </a:r>
          </a:p>
          <a:p>
            <a:r>
              <a:rPr lang="en-US" sz="1200" b="0" i="0" u="none" strike="noStrike" kern="1200" baseline="0" dirty="0" smtClean="0">
                <a:solidFill>
                  <a:schemeClr val="tx1"/>
                </a:solidFill>
                <a:latin typeface="+mn-lt"/>
                <a:ea typeface="+mn-ea"/>
                <a:cs typeface="+mn-cs"/>
              </a:rPr>
              <a:t>In the second line, we weight by our kernel function (Klambdax0xi)</a:t>
            </a:r>
          </a:p>
          <a:p>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5</a:t>
            </a:fld>
            <a:endParaRPr lang="en-US"/>
          </a:p>
        </p:txBody>
      </p:sp>
    </p:spTree>
    <p:extLst>
      <p:ext uri="{BB962C8B-B14F-4D97-AF65-F5344CB8AC3E}">
        <p14:creationId xmlns:p14="http://schemas.microsoft.com/office/powerpoint/2010/main" val="20847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reason this is useful is…</a:t>
            </a:r>
          </a:p>
          <a:p>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6</a:t>
            </a:fld>
            <a:endParaRPr lang="en-US"/>
          </a:p>
        </p:txBody>
      </p:sp>
    </p:spTree>
    <p:extLst>
      <p:ext uri="{BB962C8B-B14F-4D97-AF65-F5344CB8AC3E}">
        <p14:creationId xmlns:p14="http://schemas.microsoft.com/office/powerpoint/2010/main" val="296379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multiclass linear logistic regression model (4.36) of Chapter 4. the linear model has the form here.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7</a:t>
            </a:fld>
            <a:endParaRPr lang="en-US"/>
          </a:p>
        </p:txBody>
      </p:sp>
    </p:spTree>
    <p:extLst>
      <p:ext uri="{BB962C8B-B14F-4D97-AF65-F5344CB8AC3E}">
        <p14:creationId xmlns:p14="http://schemas.microsoft.com/office/powerpoint/2010/main" val="117120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 is still the N nearest neighbors, Kernel function evaluated with respect to x_0</a:t>
            </a:r>
          </a:p>
          <a:p>
            <a:endParaRPr lang="en-US" dirty="0" smtClean="0"/>
          </a:p>
          <a:p>
            <a:r>
              <a:rPr lang="en-US" dirty="0" smtClean="0"/>
              <a:t>Added the kernel</a:t>
            </a:r>
            <a:r>
              <a:rPr lang="en-US" baseline="0" dirty="0" smtClean="0"/>
              <a:t> function, summed it for 1 to N for all the neighbors, took the log of numerator and denominator (became subtraction) and turned all cases of </a:t>
            </a:r>
            <a:r>
              <a:rPr lang="en-US" baseline="0" dirty="0" err="1" smtClean="0"/>
              <a:t>B^Tx</a:t>
            </a:r>
            <a:r>
              <a:rPr lang="en-US" baseline="0" dirty="0" smtClean="0"/>
              <a:t> and made them B^T(xi-x0)</a:t>
            </a:r>
          </a:p>
          <a:p>
            <a:endParaRPr lang="en-US" baseline="0" dirty="0" smtClean="0"/>
          </a:p>
          <a:p>
            <a:r>
              <a:rPr lang="en-US" baseline="0" dirty="0" smtClean="0"/>
              <a:t>The difference between this and the previous is the log, obviously (next page)</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8</a:t>
            </a:fld>
            <a:endParaRPr lang="en-US"/>
          </a:p>
        </p:txBody>
      </p:sp>
    </p:spTree>
    <p:extLst>
      <p:ext uri="{BB962C8B-B14F-4D97-AF65-F5344CB8AC3E}">
        <p14:creationId xmlns:p14="http://schemas.microsoft.com/office/powerpoint/2010/main" val="68690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9</a:t>
            </a:fld>
            <a:endParaRPr lang="en-US"/>
          </a:p>
        </p:txBody>
      </p:sp>
    </p:spTree>
    <p:extLst>
      <p:ext uri="{BB962C8B-B14F-4D97-AF65-F5344CB8AC3E}">
        <p14:creationId xmlns:p14="http://schemas.microsoft.com/office/powerpoint/2010/main" val="410889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10</a:t>
            </a:fld>
            <a:endParaRPr lang="en-US"/>
          </a:p>
        </p:txBody>
      </p:sp>
    </p:spTree>
    <p:extLst>
      <p:ext uri="{BB962C8B-B14F-4D97-AF65-F5344CB8AC3E}">
        <p14:creationId xmlns:p14="http://schemas.microsoft.com/office/powerpoint/2010/main" val="113976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N(x_0) is a small metric neighborhood around x_ of width lambda</a:t>
            </a:r>
          </a:p>
          <a:p>
            <a:endParaRPr lang="en-US" dirty="0" smtClean="0"/>
          </a:p>
          <a:p>
            <a:r>
              <a:rPr lang="en-US" dirty="0" smtClean="0"/>
              <a:t>This is bumpy,</a:t>
            </a:r>
            <a:r>
              <a:rPr lang="en-US" baseline="0" dirty="0" smtClean="0"/>
              <a:t> for similar reasons as bumpy functions </a:t>
            </a:r>
            <a:r>
              <a:rPr lang="en-US" baseline="0" dirty="0" err="1" smtClean="0"/>
              <a:t>decribed</a:t>
            </a:r>
            <a:r>
              <a:rPr lang="en-US" baseline="0" dirty="0" smtClean="0"/>
              <a:t> earlier. So [next page]</a:t>
            </a:r>
            <a:endParaRPr lang="en-US" dirty="0"/>
          </a:p>
        </p:txBody>
      </p:sp>
      <p:sp>
        <p:nvSpPr>
          <p:cNvPr id="4" name="Slide Number Placeholder 3"/>
          <p:cNvSpPr>
            <a:spLocks noGrp="1"/>
          </p:cNvSpPr>
          <p:nvPr>
            <p:ph type="sldNum" sz="quarter" idx="10"/>
          </p:nvPr>
        </p:nvSpPr>
        <p:spPr/>
        <p:txBody>
          <a:bodyPr/>
          <a:lstStyle/>
          <a:p>
            <a:fld id="{349F7FF3-6FE1-418C-82A1-CC0FC56122CB}" type="slidenum">
              <a:rPr lang="en-US" smtClean="0"/>
              <a:t>11</a:t>
            </a:fld>
            <a:endParaRPr lang="en-US"/>
          </a:p>
        </p:txBody>
      </p:sp>
    </p:spTree>
    <p:extLst>
      <p:ext uri="{BB962C8B-B14F-4D97-AF65-F5344CB8AC3E}">
        <p14:creationId xmlns:p14="http://schemas.microsoft.com/office/powerpoint/2010/main" val="78264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C4DA6-BDFD-42A0-9BA4-FBB1A2D4EA9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138142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C4DA6-BDFD-42A0-9BA4-FBB1A2D4EA9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101065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C4DA6-BDFD-42A0-9BA4-FBB1A2D4EA9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250353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C4DA6-BDFD-42A0-9BA4-FBB1A2D4EA9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425917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C4DA6-BDFD-42A0-9BA4-FBB1A2D4EA91}"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127906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C4DA6-BDFD-42A0-9BA4-FBB1A2D4EA91}"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408120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C4DA6-BDFD-42A0-9BA4-FBB1A2D4EA91}"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166998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C4DA6-BDFD-42A0-9BA4-FBB1A2D4EA91}"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38881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C4DA6-BDFD-42A0-9BA4-FBB1A2D4EA91}"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208417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C4DA6-BDFD-42A0-9BA4-FBB1A2D4EA91}"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420058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C4DA6-BDFD-42A0-9BA4-FBB1A2D4EA91}"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4DFC1-565F-4EEA-9767-8EC5C04E443E}" type="slidenum">
              <a:rPr lang="en-US" smtClean="0"/>
              <a:t>‹#›</a:t>
            </a:fld>
            <a:endParaRPr lang="en-US"/>
          </a:p>
        </p:txBody>
      </p:sp>
    </p:spTree>
    <p:extLst>
      <p:ext uri="{BB962C8B-B14F-4D97-AF65-F5344CB8AC3E}">
        <p14:creationId xmlns:p14="http://schemas.microsoft.com/office/powerpoint/2010/main" val="138747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C4DA6-BDFD-42A0-9BA4-FBB1A2D4EA91}" type="datetimeFigureOut">
              <a:rPr lang="en-US" smtClean="0"/>
              <a:t>4/7/2015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4DFC1-565F-4EEA-9767-8EC5C04E443E}" type="slidenum">
              <a:rPr lang="en-US" smtClean="0"/>
              <a:t>‹#›</a:t>
            </a:fld>
            <a:endParaRPr lang="en-US"/>
          </a:p>
        </p:txBody>
      </p:sp>
    </p:spTree>
    <p:extLst>
      <p:ext uri="{BB962C8B-B14F-4D97-AF65-F5344CB8AC3E}">
        <p14:creationId xmlns:p14="http://schemas.microsoft.com/office/powerpoint/2010/main" val="69298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2.wmf"/><Relationship Id="rId5" Type="http://schemas.openxmlformats.org/officeDocument/2006/relationships/oleObject" Target="../embeddings/oleObject20.bin"/><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838257"/>
          </a:xfrm>
        </p:spPr>
        <p:txBody>
          <a:bodyPr>
            <a:normAutofit/>
          </a:bodyPr>
          <a:lstStyle/>
          <a:p>
            <a:r>
              <a:rPr lang="en-US" b="1" dirty="0" smtClean="0"/>
              <a:t>Local Likelihood &amp; other models, Kernel Density Estimation &amp; Classification, Radial Basis Functions  </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792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endParaRPr lang="en-US" dirty="0"/>
          </a:p>
        </p:txBody>
      </p:sp>
      <p:sp>
        <p:nvSpPr>
          <p:cNvPr id="3" name="Content Placeholder 2"/>
          <p:cNvSpPr>
            <a:spLocks noGrp="1"/>
          </p:cNvSpPr>
          <p:nvPr>
            <p:ph idx="1"/>
          </p:nvPr>
        </p:nvSpPr>
        <p:spPr/>
        <p:txBody>
          <a:bodyPr/>
          <a:lstStyle/>
          <a:p>
            <a:r>
              <a:rPr lang="en-US" dirty="0"/>
              <a:t>What are the differences among density estimation, classification, and regression? What are the uses of kernels in each of them? </a:t>
            </a:r>
            <a:r>
              <a:rPr lang="en-US" dirty="0" smtClean="0"/>
              <a:t>(-Grace)</a:t>
            </a:r>
          </a:p>
          <a:p>
            <a:r>
              <a:rPr lang="en-US" dirty="0" smtClean="0"/>
              <a:t>What is Kernel density? (-</a:t>
            </a:r>
            <a:r>
              <a:rPr lang="en-US" dirty="0" err="1" smtClean="0"/>
              <a:t>Yifang</a:t>
            </a:r>
            <a:r>
              <a:rPr lang="en-US" dirty="0" smtClean="0"/>
              <a:t>)</a:t>
            </a:r>
            <a:endParaRPr lang="en-US" dirty="0"/>
          </a:p>
        </p:txBody>
      </p:sp>
    </p:spTree>
    <p:extLst>
      <p:ext uri="{BB962C8B-B14F-4D97-AF65-F5344CB8AC3E}">
        <p14:creationId xmlns:p14="http://schemas.microsoft.com/office/powerpoint/2010/main" val="174170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Estimation and Classification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2989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Estimation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35665350"/>
              </p:ext>
            </p:extLst>
          </p:nvPr>
        </p:nvGraphicFramePr>
        <p:xfrm>
          <a:off x="1771650" y="1773369"/>
          <a:ext cx="6968490" cy="4359144"/>
        </p:xfrm>
        <a:graphic>
          <a:graphicData uri="http://schemas.openxmlformats.org/presentationml/2006/ole">
            <mc:AlternateContent xmlns:mc="http://schemas.openxmlformats.org/markup-compatibility/2006">
              <mc:Choice xmlns:v="urn:schemas-microsoft-com:vml" Requires="v">
                <p:oleObj spid="_x0000_s11272" name="Image" r:id="rId5" imgW="11530080" imgH="7212600" progId="Photoshop.Image.13">
                  <p:embed/>
                </p:oleObj>
              </mc:Choice>
              <mc:Fallback>
                <p:oleObj name="Image" r:id="rId5" imgW="11530080" imgH="7212600" progId="Photoshop.Image.13">
                  <p:embed/>
                  <p:pic>
                    <p:nvPicPr>
                      <p:cNvPr id="0" name=""/>
                      <p:cNvPicPr/>
                      <p:nvPr/>
                    </p:nvPicPr>
                    <p:blipFill>
                      <a:blip r:embed="rId6"/>
                      <a:stretch>
                        <a:fillRect/>
                      </a:stretch>
                    </p:blipFill>
                    <p:spPr>
                      <a:xfrm>
                        <a:off x="1771650" y="1773369"/>
                        <a:ext cx="6968490" cy="4359144"/>
                      </a:xfrm>
                      <a:prstGeom prst="rect">
                        <a:avLst/>
                      </a:prstGeom>
                    </p:spPr>
                  </p:pic>
                </p:oleObj>
              </mc:Fallback>
            </mc:AlternateContent>
          </a:graphicData>
        </a:graphic>
      </p:graphicFrame>
    </p:spTree>
    <p:extLst>
      <p:ext uri="{BB962C8B-B14F-4D97-AF65-F5344CB8AC3E}">
        <p14:creationId xmlns:p14="http://schemas.microsoft.com/office/powerpoint/2010/main" val="3363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Estimation</a:t>
            </a:r>
            <a:endParaRPr lang="en-US" dirty="0"/>
          </a:p>
        </p:txBody>
      </p:sp>
      <p:sp>
        <p:nvSpPr>
          <p:cNvPr id="3" name="Content Placeholder 2"/>
          <p:cNvSpPr>
            <a:spLocks noGrp="1"/>
          </p:cNvSpPr>
          <p:nvPr>
            <p:ph idx="1"/>
          </p:nvPr>
        </p:nvSpPr>
        <p:spPr/>
        <p:txBody>
          <a:bodyPr/>
          <a:lstStyle/>
          <a:p>
            <a:r>
              <a:rPr lang="en-US" dirty="0" smtClean="0"/>
              <a:t>Natural local estimate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44848251"/>
              </p:ext>
            </p:extLst>
          </p:nvPr>
        </p:nvGraphicFramePr>
        <p:xfrm>
          <a:off x="2952750" y="2690813"/>
          <a:ext cx="6284913" cy="1473200"/>
        </p:xfrm>
        <a:graphic>
          <a:graphicData uri="http://schemas.openxmlformats.org/presentationml/2006/ole">
            <mc:AlternateContent xmlns:mc="http://schemas.openxmlformats.org/markup-compatibility/2006">
              <mc:Choice xmlns:v="urn:schemas-microsoft-com:vml" Requires="v">
                <p:oleObj spid="_x0000_s7176" name="Image" r:id="rId5" imgW="6285600" imgH="1472760" progId="Photoshop.Image.13">
                  <p:embed/>
                </p:oleObj>
              </mc:Choice>
              <mc:Fallback>
                <p:oleObj name="Image" r:id="rId5" imgW="6285600" imgH="1472760" progId="Photoshop.Image.13">
                  <p:embed/>
                  <p:pic>
                    <p:nvPicPr>
                      <p:cNvPr id="0" name=""/>
                      <p:cNvPicPr/>
                      <p:nvPr/>
                    </p:nvPicPr>
                    <p:blipFill>
                      <a:blip r:embed="rId6"/>
                      <a:stretch>
                        <a:fillRect/>
                      </a:stretch>
                    </p:blipFill>
                    <p:spPr>
                      <a:xfrm>
                        <a:off x="2952750" y="2690813"/>
                        <a:ext cx="6284913" cy="1473200"/>
                      </a:xfrm>
                      <a:prstGeom prst="rect">
                        <a:avLst/>
                      </a:prstGeom>
                    </p:spPr>
                  </p:pic>
                </p:oleObj>
              </mc:Fallback>
            </mc:AlternateContent>
          </a:graphicData>
        </a:graphic>
      </p:graphicFrame>
    </p:spTree>
    <p:extLst>
      <p:ext uri="{BB962C8B-B14F-4D97-AF65-F5344CB8AC3E}">
        <p14:creationId xmlns:p14="http://schemas.microsoft.com/office/powerpoint/2010/main" val="16122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Estimation</a:t>
            </a:r>
            <a:endParaRPr lang="en-US" dirty="0"/>
          </a:p>
        </p:txBody>
      </p:sp>
      <p:sp>
        <p:nvSpPr>
          <p:cNvPr id="3" name="Content Placeholder 2"/>
          <p:cNvSpPr>
            <a:spLocks noGrp="1"/>
          </p:cNvSpPr>
          <p:nvPr>
            <p:ph idx="1"/>
          </p:nvPr>
        </p:nvSpPr>
        <p:spPr/>
        <p:txBody>
          <a:bodyPr/>
          <a:lstStyle/>
          <a:p>
            <a:r>
              <a:rPr lang="en-US" i="1" dirty="0" err="1" smtClean="0"/>
              <a:t>Parzen</a:t>
            </a:r>
            <a:r>
              <a:rPr lang="en-US" dirty="0" smtClean="0"/>
              <a:t> estimate</a:t>
            </a:r>
            <a:endParaRPr lang="en-US" i="1" dirty="0"/>
          </a:p>
        </p:txBody>
      </p:sp>
      <p:graphicFrame>
        <p:nvGraphicFramePr>
          <p:cNvPr id="5" name="Object 4"/>
          <p:cNvGraphicFramePr>
            <a:graphicFrameLocks noChangeAspect="1"/>
          </p:cNvGraphicFramePr>
          <p:nvPr>
            <p:extLst>
              <p:ext uri="{D42A27DB-BD31-4B8C-83A1-F6EECF244321}">
                <p14:modId xmlns:p14="http://schemas.microsoft.com/office/powerpoint/2010/main" val="1990584266"/>
              </p:ext>
            </p:extLst>
          </p:nvPr>
        </p:nvGraphicFramePr>
        <p:xfrm>
          <a:off x="2482850" y="2513013"/>
          <a:ext cx="7224713" cy="1828800"/>
        </p:xfrm>
        <a:graphic>
          <a:graphicData uri="http://schemas.openxmlformats.org/presentationml/2006/ole">
            <mc:AlternateContent xmlns:mc="http://schemas.openxmlformats.org/markup-compatibility/2006">
              <mc:Choice xmlns:v="urn:schemas-microsoft-com:vml" Requires="v">
                <p:oleObj spid="_x0000_s8199" name="Image" r:id="rId5" imgW="7225200" imgH="1828440" progId="Photoshop.Image.13">
                  <p:embed/>
                </p:oleObj>
              </mc:Choice>
              <mc:Fallback>
                <p:oleObj name="Image" r:id="rId5" imgW="7225200" imgH="1828440" progId="Photoshop.Image.13">
                  <p:embed/>
                  <p:pic>
                    <p:nvPicPr>
                      <p:cNvPr id="0" name=""/>
                      <p:cNvPicPr/>
                      <p:nvPr/>
                    </p:nvPicPr>
                    <p:blipFill>
                      <a:blip r:embed="rId6"/>
                      <a:stretch>
                        <a:fillRect/>
                      </a:stretch>
                    </p:blipFill>
                    <p:spPr>
                      <a:xfrm>
                        <a:off x="2482850" y="2513013"/>
                        <a:ext cx="7224713" cy="1828800"/>
                      </a:xfrm>
                      <a:prstGeom prst="rect">
                        <a:avLst/>
                      </a:prstGeom>
                    </p:spPr>
                  </p:pic>
                </p:oleObj>
              </mc:Fallback>
            </mc:AlternateContent>
          </a:graphicData>
        </a:graphic>
      </p:graphicFrame>
    </p:spTree>
    <p:extLst>
      <p:ext uri="{BB962C8B-B14F-4D97-AF65-F5344CB8AC3E}">
        <p14:creationId xmlns:p14="http://schemas.microsoft.com/office/powerpoint/2010/main" val="2162164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Estimation</a:t>
            </a:r>
            <a:endParaRPr lang="en-US" dirty="0"/>
          </a:p>
        </p:txBody>
      </p:sp>
      <p:sp>
        <p:nvSpPr>
          <p:cNvPr id="3" name="Content Placeholder 2"/>
          <p:cNvSpPr>
            <a:spLocks noGrp="1"/>
          </p:cNvSpPr>
          <p:nvPr>
            <p:ph idx="1"/>
          </p:nvPr>
        </p:nvSpPr>
        <p:spPr/>
        <p:txBody>
          <a:bodyPr/>
          <a:lstStyle/>
          <a:p>
            <a:r>
              <a:rPr lang="en-US" dirty="0" err="1" smtClean="0"/>
              <a:t>Parzen</a:t>
            </a:r>
            <a:r>
              <a:rPr lang="en-US" dirty="0" smtClean="0"/>
              <a:t> Estimate, choice of K_{lambda</a:t>
            </a:r>
            <a:r>
              <a:rPr lang="en-US"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2500485543"/>
              </p:ext>
            </p:extLst>
          </p:nvPr>
        </p:nvGraphicFramePr>
        <p:xfrm>
          <a:off x="3879850" y="3224213"/>
          <a:ext cx="4432300" cy="406400"/>
        </p:xfrm>
        <a:graphic>
          <a:graphicData uri="http://schemas.openxmlformats.org/presentationml/2006/ole">
            <mc:AlternateContent xmlns:mc="http://schemas.openxmlformats.org/markup-compatibility/2006">
              <mc:Choice xmlns:v="urn:schemas-microsoft-com:vml" Requires="v">
                <p:oleObj spid="_x0000_s9224" name="Image" r:id="rId5" imgW="4431600" imgH="406080" progId="Photoshop.Image.13">
                  <p:embed/>
                </p:oleObj>
              </mc:Choice>
              <mc:Fallback>
                <p:oleObj name="Image" r:id="rId5" imgW="4431600" imgH="406080" progId="Photoshop.Image.13">
                  <p:embed/>
                  <p:pic>
                    <p:nvPicPr>
                      <p:cNvPr id="0" name=""/>
                      <p:cNvPicPr/>
                      <p:nvPr/>
                    </p:nvPicPr>
                    <p:blipFill>
                      <a:blip r:embed="rId6"/>
                      <a:stretch>
                        <a:fillRect/>
                      </a:stretch>
                    </p:blipFill>
                    <p:spPr>
                      <a:xfrm>
                        <a:off x="3879850" y="3224213"/>
                        <a:ext cx="4432300" cy="406400"/>
                      </a:xfrm>
                      <a:prstGeom prst="rect">
                        <a:avLst/>
                      </a:prstGeom>
                    </p:spPr>
                  </p:pic>
                </p:oleObj>
              </mc:Fallback>
            </mc:AlternateContent>
          </a:graphicData>
        </a:graphic>
      </p:graphicFrame>
    </p:spTree>
    <p:extLst>
      <p:ext uri="{BB962C8B-B14F-4D97-AF65-F5344CB8AC3E}">
        <p14:creationId xmlns:p14="http://schemas.microsoft.com/office/powerpoint/2010/main" val="1167711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Estimation</a:t>
            </a:r>
            <a:endParaRPr lang="en-US" dirty="0"/>
          </a:p>
        </p:txBody>
      </p:sp>
      <p:sp>
        <p:nvSpPr>
          <p:cNvPr id="3" name="Content Placeholder 2"/>
          <p:cNvSpPr>
            <a:spLocks noGrp="1"/>
          </p:cNvSpPr>
          <p:nvPr>
            <p:ph idx="1"/>
          </p:nvPr>
        </p:nvSpPr>
        <p:spPr/>
        <p:txBody>
          <a:bodyPr/>
          <a:lstStyle/>
          <a:p>
            <a:r>
              <a:rPr lang="en-US" dirty="0" err="1" smtClean="0"/>
              <a:t>Parzen</a:t>
            </a:r>
            <a:r>
              <a:rPr lang="en-US" dirty="0" smtClean="0"/>
              <a:t> Estimate, choice of K_{lambda}</a:t>
            </a:r>
          </a:p>
          <a:p>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2993128659"/>
              </p:ext>
            </p:extLst>
          </p:nvPr>
        </p:nvGraphicFramePr>
        <p:xfrm>
          <a:off x="3294156" y="2851430"/>
          <a:ext cx="5243513" cy="1905000"/>
        </p:xfrm>
        <a:graphic>
          <a:graphicData uri="http://schemas.openxmlformats.org/presentationml/2006/ole">
            <mc:AlternateContent xmlns:mc="http://schemas.openxmlformats.org/markup-compatibility/2006">
              <mc:Choice xmlns:v="urn:schemas-microsoft-com:vml" Requires="v">
                <p:oleObj spid="_x0000_s10248" name="Image" r:id="rId5" imgW="5244120" imgH="1904760" progId="Photoshop.Image.13">
                  <p:embed/>
                </p:oleObj>
              </mc:Choice>
              <mc:Fallback>
                <p:oleObj name="Image" r:id="rId5" imgW="5244120" imgH="1904760" progId="Photoshop.Image.13">
                  <p:embed/>
                  <p:pic>
                    <p:nvPicPr>
                      <p:cNvPr id="0" name=""/>
                      <p:cNvPicPr/>
                      <p:nvPr/>
                    </p:nvPicPr>
                    <p:blipFill>
                      <a:blip r:embed="rId6"/>
                      <a:stretch>
                        <a:fillRect/>
                      </a:stretch>
                    </p:blipFill>
                    <p:spPr>
                      <a:xfrm>
                        <a:off x="3294156" y="2851430"/>
                        <a:ext cx="5243513" cy="1905000"/>
                      </a:xfrm>
                      <a:prstGeom prst="rect">
                        <a:avLst/>
                      </a:prstGeom>
                    </p:spPr>
                  </p:pic>
                </p:oleObj>
              </mc:Fallback>
            </mc:AlternateContent>
          </a:graphicData>
        </a:graphic>
      </p:graphicFrame>
    </p:spTree>
    <p:extLst>
      <p:ext uri="{BB962C8B-B14F-4D97-AF65-F5344CB8AC3E}">
        <p14:creationId xmlns:p14="http://schemas.microsoft.com/office/powerpoint/2010/main" val="409737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Estimation</a:t>
            </a:r>
            <a:endParaRPr lang="en-US" dirty="0"/>
          </a:p>
        </p:txBody>
      </p:sp>
      <p:sp>
        <p:nvSpPr>
          <p:cNvPr id="3" name="Content Placeholder 2"/>
          <p:cNvSpPr>
            <a:spLocks noGrp="1"/>
          </p:cNvSpPr>
          <p:nvPr>
            <p:ph idx="1"/>
          </p:nvPr>
        </p:nvSpPr>
        <p:spPr/>
        <p:txBody>
          <a:bodyPr/>
          <a:lstStyle/>
          <a:p>
            <a:r>
              <a:rPr lang="en-US" dirty="0" err="1" smtClean="0"/>
              <a:t>Parzen</a:t>
            </a:r>
            <a:r>
              <a:rPr lang="en-US" dirty="0" smtClean="0"/>
              <a:t> Estimate, choice of K_{lambda</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How do we get [the second equation above]? </a:t>
            </a:r>
            <a:r>
              <a:rPr lang="en-US" dirty="0" smtClean="0"/>
              <a:t>(-Brendan)</a:t>
            </a:r>
            <a:endParaRPr lang="en-US" dirty="0" smtClean="0"/>
          </a:p>
          <a:p>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2993128659"/>
              </p:ext>
            </p:extLst>
          </p:nvPr>
        </p:nvGraphicFramePr>
        <p:xfrm>
          <a:off x="3294156" y="2851430"/>
          <a:ext cx="5243513" cy="1905000"/>
        </p:xfrm>
        <a:graphic>
          <a:graphicData uri="http://schemas.openxmlformats.org/presentationml/2006/ole">
            <mc:AlternateContent xmlns:mc="http://schemas.openxmlformats.org/markup-compatibility/2006">
              <mc:Choice xmlns:v="urn:schemas-microsoft-com:vml" Requires="v">
                <p:oleObj spid="_x0000_s24579" name="Image" r:id="rId5" imgW="5244120" imgH="1904760" progId="Photoshop.Image.13">
                  <p:embed/>
                </p:oleObj>
              </mc:Choice>
              <mc:Fallback>
                <p:oleObj name="Image" r:id="rId5" imgW="5244120" imgH="1904760" progId="Photoshop.Image.13">
                  <p:embed/>
                  <p:pic>
                    <p:nvPicPr>
                      <p:cNvPr id="0" name=""/>
                      <p:cNvPicPr/>
                      <p:nvPr/>
                    </p:nvPicPr>
                    <p:blipFill>
                      <a:blip r:embed="rId6"/>
                      <a:stretch>
                        <a:fillRect/>
                      </a:stretch>
                    </p:blipFill>
                    <p:spPr>
                      <a:xfrm>
                        <a:off x="3294156" y="2851430"/>
                        <a:ext cx="5243513" cy="1905000"/>
                      </a:xfrm>
                      <a:prstGeom prst="rect">
                        <a:avLst/>
                      </a:prstGeom>
                    </p:spPr>
                  </p:pic>
                </p:oleObj>
              </mc:Fallback>
            </mc:AlternateContent>
          </a:graphicData>
        </a:graphic>
      </p:graphicFrame>
    </p:spTree>
    <p:extLst>
      <p:ext uri="{BB962C8B-B14F-4D97-AF65-F5344CB8AC3E}">
        <p14:creationId xmlns:p14="http://schemas.microsoft.com/office/powerpoint/2010/main" val="2061508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Classification</a:t>
            </a:r>
            <a:endParaRPr lang="en-US" dirty="0"/>
          </a:p>
        </p:txBody>
      </p:sp>
      <p:sp>
        <p:nvSpPr>
          <p:cNvPr id="3" name="Content Placeholder 2"/>
          <p:cNvSpPr>
            <a:spLocks noGrp="1"/>
          </p:cNvSpPr>
          <p:nvPr>
            <p:ph idx="1"/>
          </p:nvPr>
        </p:nvSpPr>
        <p:spPr/>
        <p:txBody>
          <a:bodyPr/>
          <a:lstStyle/>
          <a:p>
            <a:endParaRPr lang="en-US" i="1" dirty="0"/>
          </a:p>
        </p:txBody>
      </p:sp>
    </p:spTree>
    <p:extLst>
      <p:ext uri="{BB962C8B-B14F-4D97-AF65-F5344CB8AC3E}">
        <p14:creationId xmlns:p14="http://schemas.microsoft.com/office/powerpoint/2010/main" val="131455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Classification</a:t>
            </a:r>
            <a:endParaRPr lang="en-US" dirty="0"/>
          </a:p>
        </p:txBody>
      </p:sp>
      <p:sp>
        <p:nvSpPr>
          <p:cNvPr id="3" name="Content Placeholder 2"/>
          <p:cNvSpPr>
            <a:spLocks noGrp="1"/>
          </p:cNvSpPr>
          <p:nvPr>
            <p:ph idx="1"/>
          </p:nvPr>
        </p:nvSpPr>
        <p:spPr/>
        <p:txBody>
          <a:bodyPr/>
          <a:lstStyle/>
          <a:p>
            <a:endParaRPr lang="en-US" i="1" dirty="0"/>
          </a:p>
        </p:txBody>
      </p:sp>
      <p:graphicFrame>
        <p:nvGraphicFramePr>
          <p:cNvPr id="5" name="Object 4"/>
          <p:cNvGraphicFramePr>
            <a:graphicFrameLocks noChangeAspect="1"/>
          </p:cNvGraphicFramePr>
          <p:nvPr>
            <p:extLst>
              <p:ext uri="{D42A27DB-BD31-4B8C-83A1-F6EECF244321}">
                <p14:modId xmlns:p14="http://schemas.microsoft.com/office/powerpoint/2010/main" val="995451036"/>
              </p:ext>
            </p:extLst>
          </p:nvPr>
        </p:nvGraphicFramePr>
        <p:xfrm>
          <a:off x="1107422" y="1814513"/>
          <a:ext cx="9744075" cy="4362450"/>
        </p:xfrm>
        <a:graphic>
          <a:graphicData uri="http://schemas.openxmlformats.org/presentationml/2006/ole">
            <mc:AlternateContent xmlns:mc="http://schemas.openxmlformats.org/markup-compatibility/2006">
              <mc:Choice xmlns:v="urn:schemas-microsoft-com:vml" Requires="v">
                <p:oleObj spid="_x0000_s12294" name="Image" r:id="rId5" imgW="12990240" imgH="5815800" progId="Photoshop.Image.13">
                  <p:embed/>
                </p:oleObj>
              </mc:Choice>
              <mc:Fallback>
                <p:oleObj name="Image" r:id="rId5" imgW="12990240" imgH="5815800" progId="Photoshop.Image.13">
                  <p:embed/>
                  <p:pic>
                    <p:nvPicPr>
                      <p:cNvPr id="0" name=""/>
                      <p:cNvPicPr/>
                      <p:nvPr/>
                    </p:nvPicPr>
                    <p:blipFill>
                      <a:blip r:embed="rId6"/>
                      <a:stretch>
                        <a:fillRect/>
                      </a:stretch>
                    </p:blipFill>
                    <p:spPr>
                      <a:xfrm>
                        <a:off x="1107422" y="1814513"/>
                        <a:ext cx="9744075" cy="4362450"/>
                      </a:xfrm>
                      <a:prstGeom prst="rect">
                        <a:avLst/>
                      </a:prstGeom>
                    </p:spPr>
                  </p:pic>
                </p:oleObj>
              </mc:Fallback>
            </mc:AlternateContent>
          </a:graphicData>
        </a:graphic>
      </p:graphicFrame>
    </p:spTree>
    <p:extLst>
      <p:ext uri="{BB962C8B-B14F-4D97-AF65-F5344CB8AC3E}">
        <p14:creationId xmlns:p14="http://schemas.microsoft.com/office/powerpoint/2010/main" val="143698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Local Likelihood and Other Models</a:t>
            </a:r>
            <a:endParaRPr lang="en-US" dirty="0"/>
          </a:p>
        </p:txBody>
      </p:sp>
      <p:sp>
        <p:nvSpPr>
          <p:cNvPr id="3" name="Content Placeholder 2"/>
          <p:cNvSpPr>
            <a:spLocks noGrp="1"/>
          </p:cNvSpPr>
          <p:nvPr>
            <p:ph idx="1"/>
          </p:nvPr>
        </p:nvSpPr>
        <p:spPr/>
        <p:txBody>
          <a:bodyPr/>
          <a:lstStyle/>
          <a:p>
            <a:r>
              <a:rPr lang="en-US" dirty="0" smtClean="0"/>
              <a:t>Other parametric models can be made local</a:t>
            </a:r>
          </a:p>
          <a:p>
            <a:r>
              <a:rPr lang="en-US" dirty="0" smtClean="0"/>
              <a:t>Any such model that supports observation weights is easily adapted.</a:t>
            </a:r>
            <a:endParaRPr lang="en-US" dirty="0"/>
          </a:p>
        </p:txBody>
      </p:sp>
    </p:spTree>
    <p:extLst>
      <p:ext uri="{BB962C8B-B14F-4D97-AF65-F5344CB8AC3E}">
        <p14:creationId xmlns:p14="http://schemas.microsoft.com/office/powerpoint/2010/main" val="140809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Classification</a:t>
            </a:r>
            <a:endParaRPr lang="en-US" dirty="0"/>
          </a:p>
        </p:txBody>
      </p:sp>
      <p:sp>
        <p:nvSpPr>
          <p:cNvPr id="3" name="Content Placeholder 2"/>
          <p:cNvSpPr>
            <a:spLocks noGrp="1"/>
          </p:cNvSpPr>
          <p:nvPr>
            <p:ph idx="1"/>
          </p:nvPr>
        </p:nvSpPr>
        <p:spPr/>
        <p:txBody>
          <a:bodyPr/>
          <a:lstStyle/>
          <a:p>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673689469"/>
              </p:ext>
            </p:extLst>
          </p:nvPr>
        </p:nvGraphicFramePr>
        <p:xfrm>
          <a:off x="2863850" y="2779713"/>
          <a:ext cx="6462713" cy="1295400"/>
        </p:xfrm>
        <a:graphic>
          <a:graphicData uri="http://schemas.openxmlformats.org/presentationml/2006/ole">
            <mc:AlternateContent xmlns:mc="http://schemas.openxmlformats.org/markup-compatibility/2006">
              <mc:Choice xmlns:v="urn:schemas-microsoft-com:vml" Requires="v">
                <p:oleObj spid="_x0000_s13318" name="Image" r:id="rId5" imgW="6463440" imgH="1294920" progId="Photoshop.Image.13">
                  <p:embed/>
                </p:oleObj>
              </mc:Choice>
              <mc:Fallback>
                <p:oleObj name="Image" r:id="rId5" imgW="6463440" imgH="1294920" progId="Photoshop.Image.13">
                  <p:embed/>
                  <p:pic>
                    <p:nvPicPr>
                      <p:cNvPr id="0" name=""/>
                      <p:cNvPicPr/>
                      <p:nvPr/>
                    </p:nvPicPr>
                    <p:blipFill>
                      <a:blip r:embed="rId6"/>
                      <a:stretch>
                        <a:fillRect/>
                      </a:stretch>
                    </p:blipFill>
                    <p:spPr>
                      <a:xfrm>
                        <a:off x="2863850" y="2779713"/>
                        <a:ext cx="6462713" cy="1295400"/>
                      </a:xfrm>
                      <a:prstGeom prst="rect">
                        <a:avLst/>
                      </a:prstGeom>
                    </p:spPr>
                  </p:pic>
                </p:oleObj>
              </mc:Fallback>
            </mc:AlternateContent>
          </a:graphicData>
        </a:graphic>
      </p:graphicFrame>
    </p:spTree>
    <p:extLst>
      <p:ext uri="{BB962C8B-B14F-4D97-AF65-F5344CB8AC3E}">
        <p14:creationId xmlns:p14="http://schemas.microsoft.com/office/powerpoint/2010/main" val="424918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Kernel Density Classification</a:t>
            </a:r>
            <a:endParaRPr lang="en-US" dirty="0"/>
          </a:p>
        </p:txBody>
      </p:sp>
      <p:sp>
        <p:nvSpPr>
          <p:cNvPr id="3" name="Content Placeholder 2"/>
          <p:cNvSpPr>
            <a:spLocks noGrp="1"/>
          </p:cNvSpPr>
          <p:nvPr>
            <p:ph idx="1"/>
          </p:nvPr>
        </p:nvSpPr>
        <p:spPr/>
        <p:txBody>
          <a:bodyPr/>
          <a:lstStyle/>
          <a:p>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1154691575"/>
              </p:ext>
            </p:extLst>
          </p:nvPr>
        </p:nvGraphicFramePr>
        <p:xfrm>
          <a:off x="1366838" y="2179638"/>
          <a:ext cx="9458325" cy="2495550"/>
        </p:xfrm>
        <a:graphic>
          <a:graphicData uri="http://schemas.openxmlformats.org/presentationml/2006/ole">
            <mc:AlternateContent xmlns:mc="http://schemas.openxmlformats.org/markup-compatibility/2006">
              <mc:Choice xmlns:v="urn:schemas-microsoft-com:vml" Requires="v">
                <p:oleObj spid="_x0000_s14341" name="Image" r:id="rId5" imgW="12609360" imgH="3326760" progId="Photoshop.Image.13">
                  <p:embed/>
                </p:oleObj>
              </mc:Choice>
              <mc:Fallback>
                <p:oleObj name="Image" r:id="rId5" imgW="12609360" imgH="3326760" progId="Photoshop.Image.13">
                  <p:embed/>
                  <p:pic>
                    <p:nvPicPr>
                      <p:cNvPr id="0" name=""/>
                      <p:cNvPicPr/>
                      <p:nvPr/>
                    </p:nvPicPr>
                    <p:blipFill>
                      <a:blip r:embed="rId6"/>
                      <a:stretch>
                        <a:fillRect/>
                      </a:stretch>
                    </p:blipFill>
                    <p:spPr>
                      <a:xfrm>
                        <a:off x="1366838" y="2179638"/>
                        <a:ext cx="9458325" cy="2495550"/>
                      </a:xfrm>
                      <a:prstGeom prst="rect">
                        <a:avLst/>
                      </a:prstGeom>
                    </p:spPr>
                  </p:pic>
                </p:oleObj>
              </mc:Fallback>
            </mc:AlternateContent>
          </a:graphicData>
        </a:graphic>
      </p:graphicFrame>
    </p:spTree>
    <p:extLst>
      <p:ext uri="{BB962C8B-B14F-4D97-AF65-F5344CB8AC3E}">
        <p14:creationId xmlns:p14="http://schemas.microsoft.com/office/powerpoint/2010/main" val="197628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Idiot’s Bayes</a:t>
            </a:r>
            <a:endParaRPr lang="en-US" dirty="0"/>
          </a:p>
        </p:txBody>
      </p:sp>
      <p:sp>
        <p:nvSpPr>
          <p:cNvPr id="3" name="Content Placeholder 2"/>
          <p:cNvSpPr>
            <a:spLocks noGrp="1"/>
          </p:cNvSpPr>
          <p:nvPr>
            <p:ph idx="1"/>
          </p:nvPr>
        </p:nvSpPr>
        <p:spPr/>
        <p:txBody>
          <a:bodyPr/>
          <a:lstStyle/>
          <a:p>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606077348"/>
              </p:ext>
            </p:extLst>
          </p:nvPr>
        </p:nvGraphicFramePr>
        <p:xfrm>
          <a:off x="4311650" y="2830513"/>
          <a:ext cx="3568700" cy="1193800"/>
        </p:xfrm>
        <a:graphic>
          <a:graphicData uri="http://schemas.openxmlformats.org/presentationml/2006/ole">
            <mc:AlternateContent xmlns:mc="http://schemas.openxmlformats.org/markup-compatibility/2006">
              <mc:Choice xmlns:v="urn:schemas-microsoft-com:vml" Requires="v">
                <p:oleObj spid="_x0000_s15365" name="Image" r:id="rId5" imgW="3567960" imgH="1193400" progId="Photoshop.Image.13">
                  <p:embed/>
                </p:oleObj>
              </mc:Choice>
              <mc:Fallback>
                <p:oleObj name="Image" r:id="rId5" imgW="3567960" imgH="1193400" progId="Photoshop.Image.13">
                  <p:embed/>
                  <p:pic>
                    <p:nvPicPr>
                      <p:cNvPr id="0" name=""/>
                      <p:cNvPicPr/>
                      <p:nvPr/>
                    </p:nvPicPr>
                    <p:blipFill>
                      <a:blip r:embed="rId6"/>
                      <a:stretch>
                        <a:fillRect/>
                      </a:stretch>
                    </p:blipFill>
                    <p:spPr>
                      <a:xfrm>
                        <a:off x="4311650" y="2830513"/>
                        <a:ext cx="3568700" cy="1193800"/>
                      </a:xfrm>
                      <a:prstGeom prst="rect">
                        <a:avLst/>
                      </a:prstGeom>
                    </p:spPr>
                  </p:pic>
                </p:oleObj>
              </mc:Fallback>
            </mc:AlternateContent>
          </a:graphicData>
        </a:graphic>
      </p:graphicFrame>
    </p:spTree>
    <p:extLst>
      <p:ext uri="{BB962C8B-B14F-4D97-AF65-F5344CB8AC3E}">
        <p14:creationId xmlns:p14="http://schemas.microsoft.com/office/powerpoint/2010/main" val="166009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Idiot’s Bayes</a:t>
            </a:r>
            <a:endParaRPr lang="en-US" dirty="0"/>
          </a:p>
        </p:txBody>
      </p:sp>
      <p:sp>
        <p:nvSpPr>
          <p:cNvPr id="3" name="Content Placeholder 2"/>
          <p:cNvSpPr>
            <a:spLocks noGrp="1"/>
          </p:cNvSpPr>
          <p:nvPr>
            <p:ph idx="1"/>
          </p:nvPr>
        </p:nvSpPr>
        <p:spPr/>
        <p:txBody>
          <a:bodyPr/>
          <a:lstStyle/>
          <a:p>
            <a:r>
              <a:rPr lang="en-US" dirty="0" smtClean="0"/>
              <a:t>What is the relationship between Naive </a:t>
            </a:r>
            <a:r>
              <a:rPr lang="en-US" dirty="0" err="1" smtClean="0"/>
              <a:t>bayes</a:t>
            </a:r>
            <a:r>
              <a:rPr lang="en-US" dirty="0" smtClean="0"/>
              <a:t> classifier and kernel functions that we study in this chapter? (Grace)</a:t>
            </a:r>
            <a:br>
              <a:rPr lang="en-US" dirty="0" smtClean="0"/>
            </a:br>
            <a:r>
              <a:rPr lang="en-US" dirty="0" smtClean="0"/>
              <a:t/>
            </a:r>
            <a:br>
              <a:rPr lang="en-US" dirty="0" smtClean="0"/>
            </a:br>
            <a:endParaRPr lang="en-US" dirty="0" smtClean="0"/>
          </a:p>
          <a:p>
            <a:endParaRPr lang="en-US" i="1" dirty="0"/>
          </a:p>
        </p:txBody>
      </p:sp>
    </p:spTree>
    <p:extLst>
      <p:ext uri="{BB962C8B-B14F-4D97-AF65-F5344CB8AC3E}">
        <p14:creationId xmlns:p14="http://schemas.microsoft.com/office/powerpoint/2010/main" val="150087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Radial Basis Functions</a:t>
            </a:r>
            <a:endParaRPr lang="en-US" dirty="0"/>
          </a:p>
        </p:txBody>
      </p:sp>
      <p:sp>
        <p:nvSpPr>
          <p:cNvPr id="3" name="Content Placeholder 2"/>
          <p:cNvSpPr>
            <a:spLocks noGrp="1"/>
          </p:cNvSpPr>
          <p:nvPr>
            <p:ph idx="1"/>
          </p:nvPr>
        </p:nvSpPr>
        <p:spPr/>
        <p:txBody>
          <a:bodyPr/>
          <a:lstStyle/>
          <a:p>
            <a:r>
              <a:rPr lang="en-US" dirty="0" smtClean="0"/>
              <a:t>Basis Functions</a:t>
            </a:r>
            <a:endParaRPr lang="en-US" dirty="0"/>
          </a:p>
        </p:txBody>
      </p:sp>
      <p:pic>
        <p:nvPicPr>
          <p:cNvPr id="16386" name="Picture 2" descr="http://www.brnt.eu/phd/ucbs-bas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2357438"/>
            <a:ext cx="7229475" cy="3819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07880" y="5577840"/>
            <a:ext cx="2148602" cy="369332"/>
          </a:xfrm>
          <a:prstGeom prst="rect">
            <a:avLst/>
          </a:prstGeom>
          <a:noFill/>
        </p:spPr>
        <p:txBody>
          <a:bodyPr wrap="none" rtlCol="0">
            <a:spAutoFit/>
          </a:bodyPr>
          <a:lstStyle/>
          <a:p>
            <a:r>
              <a:rPr lang="en-US" dirty="0" smtClean="0"/>
              <a:t>[image from brnt.eu]</a:t>
            </a:r>
            <a:endParaRPr lang="en-US" dirty="0"/>
          </a:p>
        </p:txBody>
      </p:sp>
    </p:spTree>
    <p:extLst>
      <p:ext uri="{BB962C8B-B14F-4D97-AF65-F5344CB8AC3E}">
        <p14:creationId xmlns:p14="http://schemas.microsoft.com/office/powerpoint/2010/main" val="76621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Radial Basis Functions</a:t>
            </a:r>
            <a:endParaRPr lang="en-US" dirty="0"/>
          </a:p>
        </p:txBody>
      </p:sp>
      <p:sp>
        <p:nvSpPr>
          <p:cNvPr id="3" name="Content Placeholder 2"/>
          <p:cNvSpPr>
            <a:spLocks noGrp="1"/>
          </p:cNvSpPr>
          <p:nvPr>
            <p:ph idx="1"/>
          </p:nvPr>
        </p:nvSpPr>
        <p:spPr/>
        <p:txBody>
          <a:bodyPr/>
          <a:lstStyle/>
          <a:p>
            <a:r>
              <a:rPr lang="en-US" dirty="0" smtClean="0"/>
              <a:t>Basis Functions</a:t>
            </a:r>
          </a:p>
          <a:p>
            <a:r>
              <a:rPr lang="en-US" dirty="0" smtClean="0"/>
              <a:t>Kernel Methods</a:t>
            </a:r>
            <a:endParaRPr lang="en-US" dirty="0"/>
          </a:p>
        </p:txBody>
      </p:sp>
    </p:spTree>
    <p:extLst>
      <p:ext uri="{BB962C8B-B14F-4D97-AF65-F5344CB8AC3E}">
        <p14:creationId xmlns:p14="http://schemas.microsoft.com/office/powerpoint/2010/main" val="266432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Radial Basis Functions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9065391"/>
              </p:ext>
            </p:extLst>
          </p:nvPr>
        </p:nvGraphicFramePr>
        <p:xfrm>
          <a:off x="3663950" y="2786063"/>
          <a:ext cx="4862513" cy="1282700"/>
        </p:xfrm>
        <a:graphic>
          <a:graphicData uri="http://schemas.openxmlformats.org/presentationml/2006/ole">
            <mc:AlternateContent xmlns:mc="http://schemas.openxmlformats.org/markup-compatibility/2006">
              <mc:Choice xmlns:v="urn:schemas-microsoft-com:vml" Requires="v">
                <p:oleObj spid="_x0000_s17412" name="Image" r:id="rId5" imgW="4863240" imgH="1282320" progId="Photoshop.Image.13">
                  <p:embed/>
                </p:oleObj>
              </mc:Choice>
              <mc:Fallback>
                <p:oleObj name="Image" r:id="rId5" imgW="4863240" imgH="1282320" progId="Photoshop.Image.13">
                  <p:embed/>
                  <p:pic>
                    <p:nvPicPr>
                      <p:cNvPr id="0" name=""/>
                      <p:cNvPicPr/>
                      <p:nvPr/>
                    </p:nvPicPr>
                    <p:blipFill>
                      <a:blip r:embed="rId6"/>
                      <a:stretch>
                        <a:fillRect/>
                      </a:stretch>
                    </p:blipFill>
                    <p:spPr>
                      <a:xfrm>
                        <a:off x="3663950" y="2786063"/>
                        <a:ext cx="4862513" cy="1282700"/>
                      </a:xfrm>
                      <a:prstGeom prst="rect">
                        <a:avLst/>
                      </a:prstGeom>
                    </p:spPr>
                  </p:pic>
                </p:oleObj>
              </mc:Fallback>
            </mc:AlternateContent>
          </a:graphicData>
        </a:graphic>
      </p:graphicFrame>
    </p:spTree>
    <p:extLst>
      <p:ext uri="{BB962C8B-B14F-4D97-AF65-F5344CB8AC3E}">
        <p14:creationId xmlns:p14="http://schemas.microsoft.com/office/powerpoint/2010/main" val="204165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Radial Basis Functions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97642574"/>
              </p:ext>
            </p:extLst>
          </p:nvPr>
        </p:nvGraphicFramePr>
        <p:xfrm>
          <a:off x="3689350" y="2678113"/>
          <a:ext cx="4811713" cy="1498600"/>
        </p:xfrm>
        <a:graphic>
          <a:graphicData uri="http://schemas.openxmlformats.org/presentationml/2006/ole">
            <mc:AlternateContent xmlns:mc="http://schemas.openxmlformats.org/markup-compatibility/2006">
              <mc:Choice xmlns:v="urn:schemas-microsoft-com:vml" Requires="v">
                <p:oleObj spid="_x0000_s18435" name="Image" r:id="rId5" imgW="4812480" imgH="1498320" progId="Photoshop.Image.13">
                  <p:embed/>
                </p:oleObj>
              </mc:Choice>
              <mc:Fallback>
                <p:oleObj name="Image" r:id="rId5" imgW="4812480" imgH="1498320" progId="Photoshop.Image.13">
                  <p:embed/>
                  <p:pic>
                    <p:nvPicPr>
                      <p:cNvPr id="0" name=""/>
                      <p:cNvPicPr/>
                      <p:nvPr/>
                    </p:nvPicPr>
                    <p:blipFill>
                      <a:blip r:embed="rId6"/>
                      <a:stretch>
                        <a:fillRect/>
                      </a:stretch>
                    </p:blipFill>
                    <p:spPr>
                      <a:xfrm>
                        <a:off x="3689350" y="2678113"/>
                        <a:ext cx="4811713" cy="1498600"/>
                      </a:xfrm>
                      <a:prstGeom prst="rect">
                        <a:avLst/>
                      </a:prstGeom>
                    </p:spPr>
                  </p:pic>
                </p:oleObj>
              </mc:Fallback>
            </mc:AlternateContent>
          </a:graphicData>
        </a:graphic>
      </p:graphicFrame>
    </p:spTree>
    <p:extLst>
      <p:ext uri="{BB962C8B-B14F-4D97-AF65-F5344CB8AC3E}">
        <p14:creationId xmlns:p14="http://schemas.microsoft.com/office/powerpoint/2010/main" val="1569727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Radial Basis Functions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90972406"/>
              </p:ext>
            </p:extLst>
          </p:nvPr>
        </p:nvGraphicFramePr>
        <p:xfrm>
          <a:off x="3122930" y="2674144"/>
          <a:ext cx="5548313" cy="2654300"/>
        </p:xfrm>
        <a:graphic>
          <a:graphicData uri="http://schemas.openxmlformats.org/presentationml/2006/ole">
            <mc:AlternateContent xmlns:mc="http://schemas.openxmlformats.org/markup-compatibility/2006">
              <mc:Choice xmlns:v="urn:schemas-microsoft-com:vml" Requires="v">
                <p:oleObj spid="_x0000_s19459" name="Image" r:id="rId5" imgW="5549040" imgH="2653920" progId="Photoshop.Image.13">
                  <p:embed/>
                </p:oleObj>
              </mc:Choice>
              <mc:Fallback>
                <p:oleObj name="Image" r:id="rId5" imgW="5549040" imgH="2653920" progId="Photoshop.Image.13">
                  <p:embed/>
                  <p:pic>
                    <p:nvPicPr>
                      <p:cNvPr id="0" name=""/>
                      <p:cNvPicPr/>
                      <p:nvPr/>
                    </p:nvPicPr>
                    <p:blipFill>
                      <a:blip r:embed="rId6"/>
                      <a:stretch>
                        <a:fillRect/>
                      </a:stretch>
                    </p:blipFill>
                    <p:spPr>
                      <a:xfrm>
                        <a:off x="3122930" y="2674144"/>
                        <a:ext cx="5548313" cy="2654300"/>
                      </a:xfrm>
                      <a:prstGeom prst="rect">
                        <a:avLst/>
                      </a:prstGeom>
                    </p:spPr>
                  </p:pic>
                </p:oleObj>
              </mc:Fallback>
            </mc:AlternateContent>
          </a:graphicData>
        </a:graphic>
      </p:graphicFrame>
    </p:spTree>
    <p:extLst>
      <p:ext uri="{BB962C8B-B14F-4D97-AF65-F5344CB8AC3E}">
        <p14:creationId xmlns:p14="http://schemas.microsoft.com/office/powerpoint/2010/main" val="2863514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Radial Basis Functions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57390749"/>
              </p:ext>
            </p:extLst>
          </p:nvPr>
        </p:nvGraphicFramePr>
        <p:xfrm>
          <a:off x="363538" y="2081213"/>
          <a:ext cx="11466512" cy="2692400"/>
        </p:xfrm>
        <a:graphic>
          <a:graphicData uri="http://schemas.openxmlformats.org/presentationml/2006/ole">
            <mc:AlternateContent xmlns:mc="http://schemas.openxmlformats.org/markup-compatibility/2006">
              <mc:Choice xmlns:v="urn:schemas-microsoft-com:vml" Requires="v">
                <p:oleObj spid="_x0000_s21507" name="Image" r:id="rId5" imgW="11466360" imgH="2691720" progId="Photoshop.Image.13">
                  <p:embed/>
                </p:oleObj>
              </mc:Choice>
              <mc:Fallback>
                <p:oleObj name="Image" r:id="rId5" imgW="11466360" imgH="2691720" progId="Photoshop.Image.13">
                  <p:embed/>
                  <p:pic>
                    <p:nvPicPr>
                      <p:cNvPr id="0" name=""/>
                      <p:cNvPicPr/>
                      <p:nvPr/>
                    </p:nvPicPr>
                    <p:blipFill>
                      <a:blip r:embed="rId6"/>
                      <a:stretch>
                        <a:fillRect/>
                      </a:stretch>
                    </p:blipFill>
                    <p:spPr>
                      <a:xfrm>
                        <a:off x="363538" y="2081213"/>
                        <a:ext cx="11466512" cy="2692400"/>
                      </a:xfrm>
                      <a:prstGeom prst="rect">
                        <a:avLst/>
                      </a:prstGeom>
                    </p:spPr>
                  </p:pic>
                </p:oleObj>
              </mc:Fallback>
            </mc:AlternateContent>
          </a:graphicData>
        </a:graphic>
      </p:graphicFrame>
    </p:spTree>
    <p:extLst>
      <p:ext uri="{BB962C8B-B14F-4D97-AF65-F5344CB8AC3E}">
        <p14:creationId xmlns:p14="http://schemas.microsoft.com/office/powerpoint/2010/main" val="389868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Local Likelihood and Other Models</a:t>
            </a:r>
            <a:endParaRPr lang="en-US" dirty="0"/>
          </a:p>
        </p:txBody>
      </p:sp>
      <p:sp>
        <p:nvSpPr>
          <p:cNvPr id="3" name="Content Placeholder 2"/>
          <p:cNvSpPr>
            <a:spLocks noGrp="1"/>
          </p:cNvSpPr>
          <p:nvPr>
            <p:ph idx="1"/>
          </p:nvPr>
        </p:nvSpPr>
        <p:spPr/>
        <p:txBody>
          <a:bodyPr/>
          <a:lstStyle/>
          <a:p>
            <a:r>
              <a:rPr lang="en-US" dirty="0" smtClean="0"/>
              <a:t>Example: Likelihood</a:t>
            </a:r>
          </a:p>
          <a:p>
            <a:pPr lvl="1"/>
            <a:r>
              <a:rPr lang="en-US" dirty="0" smtClean="0"/>
              <a:t>The probability of the parameters fitting the data, as opposed to the other way around</a:t>
            </a:r>
          </a:p>
          <a:p>
            <a:pPr lvl="1"/>
            <a:r>
              <a:rPr lang="en-US" dirty="0"/>
              <a:t> </a:t>
            </a:r>
            <a:r>
              <a:rPr lang="en-US" dirty="0" smtClean="0"/>
              <a:t>                                     [Wikipedia]</a:t>
            </a:r>
          </a:p>
          <a:p>
            <a:pPr lvl="1"/>
            <a:endParaRPr lang="en-US" dirty="0" smtClean="0"/>
          </a:p>
          <a:p>
            <a:endParaRPr lang="en-US" dirty="0" smtClean="0"/>
          </a:p>
          <a:p>
            <a:endParaRPr lang="en-US" dirty="0"/>
          </a:p>
        </p:txBody>
      </p:sp>
      <p:pic>
        <p:nvPicPr>
          <p:cNvPr id="5124" name="Picture 4" descr="\mathcal{L}(\theta \mid x)=f(x\mid\thet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998" y="3019050"/>
            <a:ext cx="2558742" cy="33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147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Radial Basis Functions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56697615"/>
              </p:ext>
            </p:extLst>
          </p:nvPr>
        </p:nvGraphicFramePr>
        <p:xfrm>
          <a:off x="3467100" y="2760663"/>
          <a:ext cx="5257800" cy="1333500"/>
        </p:xfrm>
        <a:graphic>
          <a:graphicData uri="http://schemas.openxmlformats.org/presentationml/2006/ole">
            <mc:AlternateContent xmlns:mc="http://schemas.openxmlformats.org/markup-compatibility/2006">
              <mc:Choice xmlns:v="urn:schemas-microsoft-com:vml" Requires="v">
                <p:oleObj spid="_x0000_s22532" name="Image" r:id="rId5" imgW="5257080" imgH="1333080" progId="Photoshop.Image.13">
                  <p:embed/>
                </p:oleObj>
              </mc:Choice>
              <mc:Fallback>
                <p:oleObj name="Image" r:id="rId5" imgW="5257080" imgH="1333080" progId="Photoshop.Image.13">
                  <p:embed/>
                  <p:pic>
                    <p:nvPicPr>
                      <p:cNvPr id="0" name=""/>
                      <p:cNvPicPr/>
                      <p:nvPr/>
                    </p:nvPicPr>
                    <p:blipFill>
                      <a:blip r:embed="rId6"/>
                      <a:stretch>
                        <a:fillRect/>
                      </a:stretch>
                    </p:blipFill>
                    <p:spPr>
                      <a:xfrm>
                        <a:off x="3467100" y="2760663"/>
                        <a:ext cx="5257800" cy="1333500"/>
                      </a:xfrm>
                      <a:prstGeom prst="rect">
                        <a:avLst/>
                      </a:prstGeom>
                    </p:spPr>
                  </p:pic>
                </p:oleObj>
              </mc:Fallback>
            </mc:AlternateContent>
          </a:graphicData>
        </a:graphic>
      </p:graphicFrame>
    </p:spTree>
    <p:extLst>
      <p:ext uri="{BB962C8B-B14F-4D97-AF65-F5344CB8AC3E}">
        <p14:creationId xmlns:p14="http://schemas.microsoft.com/office/powerpoint/2010/main" val="2449054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Radial Basis Functions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37041784"/>
              </p:ext>
            </p:extLst>
          </p:nvPr>
        </p:nvGraphicFramePr>
        <p:xfrm>
          <a:off x="1242378" y="1690688"/>
          <a:ext cx="9136062" cy="4350326"/>
        </p:xfrm>
        <a:graphic>
          <a:graphicData uri="http://schemas.openxmlformats.org/presentationml/2006/ole">
            <mc:AlternateContent xmlns:mc="http://schemas.openxmlformats.org/markup-compatibility/2006">
              <mc:Choice xmlns:v="urn:schemas-microsoft-com:vml" Requires="v">
                <p:oleObj spid="_x0000_s23556" name="Image" r:id="rId5" imgW="11491920" imgH="5472720" progId="Photoshop.Image.13">
                  <p:embed/>
                </p:oleObj>
              </mc:Choice>
              <mc:Fallback>
                <p:oleObj name="Image" r:id="rId5" imgW="11491920" imgH="5472720" progId="Photoshop.Image.13">
                  <p:embed/>
                  <p:pic>
                    <p:nvPicPr>
                      <p:cNvPr id="0" name=""/>
                      <p:cNvPicPr/>
                      <p:nvPr/>
                    </p:nvPicPr>
                    <p:blipFill>
                      <a:blip r:embed="rId6"/>
                      <a:stretch>
                        <a:fillRect/>
                      </a:stretch>
                    </p:blipFill>
                    <p:spPr>
                      <a:xfrm>
                        <a:off x="1242378" y="1690688"/>
                        <a:ext cx="9136062" cy="4350326"/>
                      </a:xfrm>
                      <a:prstGeom prst="rect">
                        <a:avLst/>
                      </a:prstGeom>
                    </p:spPr>
                  </p:pic>
                </p:oleObj>
              </mc:Fallback>
            </mc:AlternateContent>
          </a:graphicData>
        </a:graphic>
      </p:graphicFrame>
    </p:spTree>
    <p:extLst>
      <p:ext uri="{BB962C8B-B14F-4D97-AF65-F5344CB8AC3E}">
        <p14:creationId xmlns:p14="http://schemas.microsoft.com/office/powerpoint/2010/main" val="116219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Local Likelihood and Other Models</a:t>
            </a:r>
            <a:endParaRPr lang="en-US" dirty="0"/>
          </a:p>
        </p:txBody>
      </p:sp>
      <p:sp>
        <p:nvSpPr>
          <p:cNvPr id="3" name="Content Placeholder 2"/>
          <p:cNvSpPr>
            <a:spLocks noGrp="1"/>
          </p:cNvSpPr>
          <p:nvPr>
            <p:ph idx="1"/>
          </p:nvPr>
        </p:nvSpPr>
        <p:spPr/>
        <p:txBody>
          <a:bodyPr/>
          <a:lstStyle/>
          <a:p>
            <a:r>
              <a:rPr lang="en-US" dirty="0" smtClean="0"/>
              <a:t>Example: Likelihood</a:t>
            </a:r>
          </a:p>
        </p:txBody>
      </p:sp>
      <p:graphicFrame>
        <p:nvGraphicFramePr>
          <p:cNvPr id="5" name="Object 4"/>
          <p:cNvGraphicFramePr>
            <a:graphicFrameLocks noChangeAspect="1"/>
          </p:cNvGraphicFramePr>
          <p:nvPr>
            <p:extLst>
              <p:ext uri="{D42A27DB-BD31-4B8C-83A1-F6EECF244321}">
                <p14:modId xmlns:p14="http://schemas.microsoft.com/office/powerpoint/2010/main" val="98596613"/>
              </p:ext>
            </p:extLst>
          </p:nvPr>
        </p:nvGraphicFramePr>
        <p:xfrm>
          <a:off x="3816350" y="3021013"/>
          <a:ext cx="4559300" cy="812800"/>
        </p:xfrm>
        <a:graphic>
          <a:graphicData uri="http://schemas.openxmlformats.org/presentationml/2006/ole">
            <mc:AlternateContent xmlns:mc="http://schemas.openxmlformats.org/markup-compatibility/2006">
              <mc:Choice xmlns:v="urn:schemas-microsoft-com:vml" Requires="v">
                <p:oleObj spid="_x0000_s3082" name="Image" r:id="rId5" imgW="4558680" imgH="812520" progId="Photoshop.Image.13">
                  <p:embed/>
                </p:oleObj>
              </mc:Choice>
              <mc:Fallback>
                <p:oleObj name="Image" r:id="rId5" imgW="4558680" imgH="812520" progId="Photoshop.Image.13">
                  <p:embed/>
                  <p:pic>
                    <p:nvPicPr>
                      <p:cNvPr id="0" name=""/>
                      <p:cNvPicPr/>
                      <p:nvPr/>
                    </p:nvPicPr>
                    <p:blipFill>
                      <a:blip r:embed="rId6"/>
                      <a:stretch>
                        <a:fillRect/>
                      </a:stretch>
                    </p:blipFill>
                    <p:spPr>
                      <a:xfrm>
                        <a:off x="3816350" y="3021013"/>
                        <a:ext cx="4559300" cy="812800"/>
                      </a:xfrm>
                      <a:prstGeom prst="rect">
                        <a:avLst/>
                      </a:prstGeom>
                    </p:spPr>
                  </p:pic>
                </p:oleObj>
              </mc:Fallback>
            </mc:AlternateContent>
          </a:graphicData>
        </a:graphic>
      </p:graphicFrame>
    </p:spTree>
    <p:extLst>
      <p:ext uri="{BB962C8B-B14F-4D97-AF65-F5344CB8AC3E}">
        <p14:creationId xmlns:p14="http://schemas.microsoft.com/office/powerpoint/2010/main" val="27298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Local Likelihood and Other Models</a:t>
            </a:r>
            <a:endParaRPr lang="en-US" dirty="0"/>
          </a:p>
        </p:txBody>
      </p:sp>
      <p:sp>
        <p:nvSpPr>
          <p:cNvPr id="3" name="Content Placeholder 2"/>
          <p:cNvSpPr>
            <a:spLocks noGrp="1"/>
          </p:cNvSpPr>
          <p:nvPr>
            <p:ph idx="1"/>
          </p:nvPr>
        </p:nvSpPr>
        <p:spPr/>
        <p:txBody>
          <a:bodyPr/>
          <a:lstStyle/>
          <a:p>
            <a:r>
              <a:rPr lang="en-US" dirty="0" smtClean="0"/>
              <a:t>Example: Likelihood</a:t>
            </a:r>
          </a:p>
        </p:txBody>
      </p:sp>
      <p:graphicFrame>
        <p:nvGraphicFramePr>
          <p:cNvPr id="4" name="Object 3"/>
          <p:cNvGraphicFramePr>
            <a:graphicFrameLocks noChangeAspect="1"/>
          </p:cNvGraphicFramePr>
          <p:nvPr>
            <p:extLst>
              <p:ext uri="{D42A27DB-BD31-4B8C-83A1-F6EECF244321}">
                <p14:modId xmlns:p14="http://schemas.microsoft.com/office/powerpoint/2010/main" val="2192945888"/>
              </p:ext>
            </p:extLst>
          </p:nvPr>
        </p:nvGraphicFramePr>
        <p:xfrm>
          <a:off x="3181350" y="3008313"/>
          <a:ext cx="5827713" cy="838200"/>
        </p:xfrm>
        <a:graphic>
          <a:graphicData uri="http://schemas.openxmlformats.org/presentationml/2006/ole">
            <mc:AlternateContent xmlns:mc="http://schemas.openxmlformats.org/markup-compatibility/2006">
              <mc:Choice xmlns:v="urn:schemas-microsoft-com:vml" Requires="v">
                <p:oleObj spid="_x0000_s4112" name="Image" r:id="rId5" imgW="5828400" imgH="838080" progId="Photoshop.Image.13">
                  <p:embed/>
                </p:oleObj>
              </mc:Choice>
              <mc:Fallback>
                <p:oleObj name="Image" r:id="rId5" imgW="5828400" imgH="838080" progId="Photoshop.Image.13">
                  <p:embed/>
                  <p:pic>
                    <p:nvPicPr>
                      <p:cNvPr id="0" name=""/>
                      <p:cNvPicPr/>
                      <p:nvPr/>
                    </p:nvPicPr>
                    <p:blipFill>
                      <a:blip r:embed="rId6"/>
                      <a:stretch>
                        <a:fillRect/>
                      </a:stretch>
                    </p:blipFill>
                    <p:spPr>
                      <a:xfrm>
                        <a:off x="3181350" y="3008313"/>
                        <a:ext cx="5827713" cy="838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82349329"/>
              </p:ext>
            </p:extLst>
          </p:nvPr>
        </p:nvGraphicFramePr>
        <p:xfrm>
          <a:off x="2757114" y="4153928"/>
          <a:ext cx="6673756" cy="1261652"/>
        </p:xfrm>
        <a:graphic>
          <a:graphicData uri="http://schemas.openxmlformats.org/presentationml/2006/ole">
            <mc:AlternateContent xmlns:mc="http://schemas.openxmlformats.org/markup-compatibility/2006">
              <mc:Choice xmlns:v="urn:schemas-microsoft-com:vml" Requires="v">
                <p:oleObj spid="_x0000_s4113" name="Image" r:id="rId7" imgW="9942840" imgH="1879200" progId="Photoshop.Image.13">
                  <p:embed/>
                </p:oleObj>
              </mc:Choice>
              <mc:Fallback>
                <p:oleObj name="Image" r:id="rId7" imgW="9942840" imgH="1879200" progId="Photoshop.Image.13">
                  <p:embed/>
                  <p:pic>
                    <p:nvPicPr>
                      <p:cNvPr id="0" name=""/>
                      <p:cNvPicPr/>
                      <p:nvPr/>
                    </p:nvPicPr>
                    <p:blipFill>
                      <a:blip r:embed="rId8"/>
                      <a:stretch>
                        <a:fillRect/>
                      </a:stretch>
                    </p:blipFill>
                    <p:spPr>
                      <a:xfrm>
                        <a:off x="2757114" y="4153928"/>
                        <a:ext cx="6673756" cy="1261652"/>
                      </a:xfrm>
                      <a:prstGeom prst="rect">
                        <a:avLst/>
                      </a:prstGeom>
                    </p:spPr>
                  </p:pic>
                </p:oleObj>
              </mc:Fallback>
            </mc:AlternateContent>
          </a:graphicData>
        </a:graphic>
      </p:graphicFrame>
    </p:spTree>
    <p:extLst>
      <p:ext uri="{BB962C8B-B14F-4D97-AF65-F5344CB8AC3E}">
        <p14:creationId xmlns:p14="http://schemas.microsoft.com/office/powerpoint/2010/main" val="38530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Local Likelihood and Other Models</a:t>
            </a:r>
            <a:endParaRPr lang="en-US" dirty="0"/>
          </a:p>
        </p:txBody>
      </p:sp>
      <p:sp>
        <p:nvSpPr>
          <p:cNvPr id="3" name="Content Placeholder 2"/>
          <p:cNvSpPr>
            <a:spLocks noGrp="1"/>
          </p:cNvSpPr>
          <p:nvPr>
            <p:ph idx="1"/>
          </p:nvPr>
        </p:nvSpPr>
        <p:spPr/>
        <p:txBody>
          <a:bodyPr/>
          <a:lstStyle/>
          <a:p>
            <a:r>
              <a:rPr lang="en-US" dirty="0" smtClean="0"/>
              <a:t>Example: Likelihood</a:t>
            </a:r>
          </a:p>
          <a:p>
            <a:pPr lvl="1"/>
            <a:r>
              <a:rPr lang="en-US" dirty="0" smtClean="0"/>
              <a:t>Many likelihood models involve the covariates in a linear fashion.</a:t>
            </a:r>
          </a:p>
          <a:p>
            <a:pPr lvl="1"/>
            <a:r>
              <a:rPr lang="en-US" dirty="0" smtClean="0"/>
              <a:t>This lets you take advantage of this while only requiring local linearity of the model.</a:t>
            </a:r>
          </a:p>
          <a:p>
            <a:endParaRPr lang="en-US" dirty="0" smtClean="0"/>
          </a:p>
          <a:p>
            <a:endParaRPr lang="en-US" dirty="0"/>
          </a:p>
        </p:txBody>
      </p:sp>
    </p:spTree>
    <p:extLst>
      <p:ext uri="{BB962C8B-B14F-4D97-AF65-F5344CB8AC3E}">
        <p14:creationId xmlns:p14="http://schemas.microsoft.com/office/powerpoint/2010/main" val="247030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Local Likelihood and Other Models</a:t>
            </a:r>
            <a:endParaRPr lang="en-US" dirty="0"/>
          </a:p>
        </p:txBody>
      </p:sp>
      <p:sp>
        <p:nvSpPr>
          <p:cNvPr id="3" name="Content Placeholder 2"/>
          <p:cNvSpPr>
            <a:spLocks noGrp="1"/>
          </p:cNvSpPr>
          <p:nvPr>
            <p:ph idx="1"/>
          </p:nvPr>
        </p:nvSpPr>
        <p:spPr/>
        <p:txBody>
          <a:bodyPr/>
          <a:lstStyle/>
          <a:p>
            <a:r>
              <a:rPr lang="en-US" dirty="0" smtClean="0"/>
              <a:t>Example: Log Likelihood</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11344710"/>
              </p:ext>
            </p:extLst>
          </p:nvPr>
        </p:nvGraphicFramePr>
        <p:xfrm>
          <a:off x="947738" y="2373313"/>
          <a:ext cx="10298112" cy="2108200"/>
        </p:xfrm>
        <a:graphic>
          <a:graphicData uri="http://schemas.openxmlformats.org/presentationml/2006/ole">
            <mc:AlternateContent xmlns:mc="http://schemas.openxmlformats.org/markup-compatibility/2006">
              <mc:Choice xmlns:v="urn:schemas-microsoft-com:vml" Requires="v">
                <p:oleObj spid="_x0000_s1032" name="Image" r:id="rId5" imgW="10298160" imgH="2107800" progId="Photoshop.Image.13">
                  <p:embed/>
                </p:oleObj>
              </mc:Choice>
              <mc:Fallback>
                <p:oleObj name="Image" r:id="rId5" imgW="10298160" imgH="2107800" progId="Photoshop.Image.13">
                  <p:embed/>
                  <p:pic>
                    <p:nvPicPr>
                      <p:cNvPr id="0" name=""/>
                      <p:cNvPicPr/>
                      <p:nvPr/>
                    </p:nvPicPr>
                    <p:blipFill>
                      <a:blip r:embed="rId6"/>
                      <a:stretch>
                        <a:fillRect/>
                      </a:stretch>
                    </p:blipFill>
                    <p:spPr>
                      <a:xfrm>
                        <a:off x="947738" y="2373313"/>
                        <a:ext cx="10298112" cy="2108200"/>
                      </a:xfrm>
                      <a:prstGeom prst="rect">
                        <a:avLst/>
                      </a:prstGeom>
                    </p:spPr>
                  </p:pic>
                </p:oleObj>
              </mc:Fallback>
            </mc:AlternateContent>
          </a:graphicData>
        </a:graphic>
      </p:graphicFrame>
    </p:spTree>
    <p:extLst>
      <p:ext uri="{BB962C8B-B14F-4D97-AF65-F5344CB8AC3E}">
        <p14:creationId xmlns:p14="http://schemas.microsoft.com/office/powerpoint/2010/main" val="339203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Local Likelihood and Other Models</a:t>
            </a:r>
            <a:endParaRPr lang="en-US" dirty="0"/>
          </a:p>
        </p:txBody>
      </p:sp>
      <p:sp>
        <p:nvSpPr>
          <p:cNvPr id="3" name="Content Placeholder 2"/>
          <p:cNvSpPr>
            <a:spLocks noGrp="1"/>
          </p:cNvSpPr>
          <p:nvPr>
            <p:ph idx="1"/>
          </p:nvPr>
        </p:nvSpPr>
        <p:spPr/>
        <p:txBody>
          <a:bodyPr/>
          <a:lstStyle/>
          <a:p>
            <a:r>
              <a:rPr lang="en-US" dirty="0" smtClean="0"/>
              <a:t>Example: Log Likelihood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58657022"/>
              </p:ext>
            </p:extLst>
          </p:nvPr>
        </p:nvGraphicFramePr>
        <p:xfrm>
          <a:off x="1085315" y="2433638"/>
          <a:ext cx="10504457" cy="2568668"/>
        </p:xfrm>
        <a:graphic>
          <a:graphicData uri="http://schemas.openxmlformats.org/presentationml/2006/ole">
            <mc:AlternateContent xmlns:mc="http://schemas.openxmlformats.org/markup-compatibility/2006">
              <mc:Choice xmlns:v="urn:schemas-microsoft-com:vml" Requires="v">
                <p:oleObj spid="_x0000_s2056" name="Image" r:id="rId5" imgW="16926840" imgH="4139640" progId="Photoshop.Image.13">
                  <p:embed/>
                </p:oleObj>
              </mc:Choice>
              <mc:Fallback>
                <p:oleObj name="Image" r:id="rId5" imgW="16926840" imgH="4139640" progId="Photoshop.Image.13">
                  <p:embed/>
                  <p:pic>
                    <p:nvPicPr>
                      <p:cNvPr id="0" name=""/>
                      <p:cNvPicPr/>
                      <p:nvPr/>
                    </p:nvPicPr>
                    <p:blipFill>
                      <a:blip r:embed="rId6"/>
                      <a:stretch>
                        <a:fillRect/>
                      </a:stretch>
                    </p:blipFill>
                    <p:spPr>
                      <a:xfrm>
                        <a:off x="1085315" y="2433638"/>
                        <a:ext cx="10504457" cy="2568668"/>
                      </a:xfrm>
                      <a:prstGeom prst="rect">
                        <a:avLst/>
                      </a:prstGeom>
                    </p:spPr>
                  </p:pic>
                </p:oleObj>
              </mc:Fallback>
            </mc:AlternateContent>
          </a:graphicData>
        </a:graphic>
      </p:graphicFrame>
    </p:spTree>
    <p:extLst>
      <p:ext uri="{BB962C8B-B14F-4D97-AF65-F5344CB8AC3E}">
        <p14:creationId xmlns:p14="http://schemas.microsoft.com/office/powerpoint/2010/main" val="19747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3718"/>
            <a:ext cx="10515600" cy="856970"/>
          </a:xfrm>
        </p:spPr>
        <p:txBody>
          <a:bodyPr/>
          <a:lstStyle/>
          <a:p>
            <a:r>
              <a:rPr lang="en-US" dirty="0" smtClean="0"/>
              <a:t>Local Likelihood and Other Models</a:t>
            </a:r>
            <a:endParaRPr lang="en-US" dirty="0"/>
          </a:p>
        </p:txBody>
      </p:sp>
      <p:sp>
        <p:nvSpPr>
          <p:cNvPr id="3" name="Content Placeholder 2"/>
          <p:cNvSpPr>
            <a:spLocks noGrp="1"/>
          </p:cNvSpPr>
          <p:nvPr>
            <p:ph idx="1"/>
          </p:nvPr>
        </p:nvSpPr>
        <p:spPr/>
        <p:txBody>
          <a:bodyPr/>
          <a:lstStyle/>
          <a:p>
            <a:r>
              <a:rPr lang="en-US" dirty="0" smtClean="0"/>
              <a:t>Example: Log Likelihood</a:t>
            </a:r>
          </a:p>
          <a:p>
            <a:pPr lvl="1"/>
            <a:r>
              <a:rPr lang="en-US" dirty="0" smtClean="0"/>
              <a:t>Log is monotonically increasing</a:t>
            </a:r>
          </a:p>
          <a:p>
            <a:pPr lvl="2"/>
            <a:r>
              <a:rPr lang="en-US" dirty="0" smtClean="0"/>
              <a:t>Same local max/min </a:t>
            </a:r>
            <a:r>
              <a:rPr lang="en-US" dirty="0" err="1" smtClean="0"/>
              <a:t>etc</a:t>
            </a:r>
            <a:r>
              <a:rPr lang="en-US" dirty="0" smtClean="0"/>
              <a:t> as original function</a:t>
            </a:r>
          </a:p>
          <a:p>
            <a:pPr lvl="1"/>
            <a:r>
              <a:rPr lang="en-US" dirty="0" smtClean="0"/>
              <a:t>Often Easier to find these </a:t>
            </a:r>
            <a:r>
              <a:rPr lang="en-US" dirty="0" err="1" smtClean="0"/>
              <a:t>maximas</a:t>
            </a:r>
            <a:r>
              <a:rPr lang="en-US" dirty="0" smtClean="0"/>
              <a:t> from log likelihood</a:t>
            </a:r>
            <a:endParaRPr lang="en-US" dirty="0"/>
          </a:p>
        </p:txBody>
      </p:sp>
    </p:spTree>
    <p:extLst>
      <p:ext uri="{BB962C8B-B14F-4D97-AF65-F5344CB8AC3E}">
        <p14:creationId xmlns:p14="http://schemas.microsoft.com/office/powerpoint/2010/main" val="1357920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1361</Words>
  <Application>Microsoft Office PowerPoint</Application>
  <PresentationFormat>Widescreen</PresentationFormat>
  <Paragraphs>157</Paragraphs>
  <Slides>31</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7" baseType="lpstr">
      <vt:lpstr>Arial</vt:lpstr>
      <vt:lpstr>Calibri</vt:lpstr>
      <vt:lpstr>Calibri Light</vt:lpstr>
      <vt:lpstr>Office Theme</vt:lpstr>
      <vt:lpstr>Image</vt:lpstr>
      <vt:lpstr>Adobe Photoshop Image</vt:lpstr>
      <vt:lpstr>Local Likelihood &amp; other models, Kernel Density Estimation &amp; Classification, Radial Basis Functions  </vt:lpstr>
      <vt:lpstr>Local Likelihood and Other Models</vt:lpstr>
      <vt:lpstr>Local Likelihood and Other Models</vt:lpstr>
      <vt:lpstr>Local Likelihood and Other Models</vt:lpstr>
      <vt:lpstr>Local Likelihood and Other Models</vt:lpstr>
      <vt:lpstr>Local Likelihood and Other Models</vt:lpstr>
      <vt:lpstr>Local Likelihood and Other Models</vt:lpstr>
      <vt:lpstr>Local Likelihood and Other Models</vt:lpstr>
      <vt:lpstr>Local Likelihood and Other Models</vt:lpstr>
      <vt:lpstr>PowerPoint Presentation</vt:lpstr>
      <vt:lpstr>Kernel Density Estimation and Classification</vt:lpstr>
      <vt:lpstr>Kernel Density Estimation</vt:lpstr>
      <vt:lpstr>Kernel Density Estimation</vt:lpstr>
      <vt:lpstr>Kernel Density Estimation</vt:lpstr>
      <vt:lpstr>Kernel Density Estimation</vt:lpstr>
      <vt:lpstr>Kernel Density Estimation</vt:lpstr>
      <vt:lpstr>Kernel Density Estimation</vt:lpstr>
      <vt:lpstr>Kernel Density Classification</vt:lpstr>
      <vt:lpstr>Kernel Density Classification</vt:lpstr>
      <vt:lpstr>Kernel Density Classification</vt:lpstr>
      <vt:lpstr>Kernel Density Classification</vt:lpstr>
      <vt:lpstr>Idiot’s Bayes</vt:lpstr>
      <vt:lpstr>Idiot’s Bayes</vt:lpstr>
      <vt:lpstr>Radial Basis Functions</vt:lpstr>
      <vt:lpstr>Radial Basis Functions</vt:lpstr>
      <vt:lpstr>Radial Basis Functions</vt:lpstr>
      <vt:lpstr>Radial Basis Functions</vt:lpstr>
      <vt:lpstr>Radial Basis Functions</vt:lpstr>
      <vt:lpstr>Radial Basis Functions</vt:lpstr>
      <vt:lpstr>Radial Basis Functions</vt:lpstr>
      <vt:lpstr>Radial Basis Functions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Moore</dc:creator>
  <cp:lastModifiedBy>brad</cp:lastModifiedBy>
  <cp:revision>30</cp:revision>
  <dcterms:created xsi:type="dcterms:W3CDTF">2015-04-06T22:56:32Z</dcterms:created>
  <dcterms:modified xsi:type="dcterms:W3CDTF">2015-04-07T12:47:01Z</dcterms:modified>
</cp:coreProperties>
</file>